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76" r:id="rId4"/>
    <p:sldId id="271" r:id="rId5"/>
    <p:sldId id="272" r:id="rId6"/>
    <p:sldId id="273" r:id="rId7"/>
    <p:sldId id="275" r:id="rId8"/>
    <p:sldId id="274" r:id="rId9"/>
  </p:sldIdLst>
  <p:sldSz cx="9906000" cy="6858000" type="A4"/>
  <p:notesSz cx="6858000" cy="9144000"/>
  <p:defaultTextStyle>
    <a:defPPr>
      <a:defRPr lang="de-DE"/>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Graf" initials="D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1840"/>
    <a:srgbClr val="7C0E24"/>
    <a:srgbClr val="B21436"/>
    <a:srgbClr val="EA2F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94836" autoAdjust="0"/>
  </p:normalViewPr>
  <p:slideViewPr>
    <p:cSldViewPr snapToGrid="0" snapToObjects="1">
      <p:cViewPr varScale="1">
        <p:scale>
          <a:sx n="144" d="100"/>
          <a:sy n="144" d="100"/>
        </p:scale>
        <p:origin x="216" y="132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46780-6136-A845-9239-2C80CA93DA11}" type="datetimeFigureOut">
              <a:rPr lang="de-DE" smtClean="0"/>
              <a:t>10.08.22</a:t>
            </a:fld>
            <a:endParaRPr lang="de-DE"/>
          </a:p>
        </p:txBody>
      </p:sp>
      <p:sp>
        <p:nvSpPr>
          <p:cNvPr id="4" name="Folienbildplatzhalt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54BFF7-FDB4-3445-8B65-57AF8A1422CA}" type="slidenum">
              <a:rPr lang="de-DE" smtClean="0"/>
              <a:t>‹Nr.›</a:t>
            </a:fld>
            <a:endParaRPr lang="de-DE"/>
          </a:p>
        </p:txBody>
      </p:sp>
    </p:spTree>
    <p:extLst>
      <p:ext uri="{BB962C8B-B14F-4D97-AF65-F5344CB8AC3E}">
        <p14:creationId xmlns:p14="http://schemas.microsoft.com/office/powerpoint/2010/main" val="143429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754BFF7-FDB4-3445-8B65-57AF8A1422CA}" type="slidenum">
              <a:rPr lang="de-DE" smtClean="0"/>
              <a:t>1</a:t>
            </a:fld>
            <a:endParaRPr lang="de-DE"/>
          </a:p>
        </p:txBody>
      </p:sp>
    </p:spTree>
    <p:extLst>
      <p:ext uri="{BB962C8B-B14F-4D97-AF65-F5344CB8AC3E}">
        <p14:creationId xmlns:p14="http://schemas.microsoft.com/office/powerpoint/2010/main" val="986078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754BFF7-FDB4-3445-8B65-57AF8A1422CA}" type="slidenum">
              <a:rPr lang="de-DE" smtClean="0"/>
              <a:t>2</a:t>
            </a:fld>
            <a:endParaRPr lang="de-DE"/>
          </a:p>
        </p:txBody>
      </p:sp>
    </p:spTree>
    <p:extLst>
      <p:ext uri="{BB962C8B-B14F-4D97-AF65-F5344CB8AC3E}">
        <p14:creationId xmlns:p14="http://schemas.microsoft.com/office/powerpoint/2010/main" val="3062304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754BFF7-FDB4-3445-8B65-57AF8A1422CA}" type="slidenum">
              <a:rPr lang="de-DE" smtClean="0"/>
              <a:t>4</a:t>
            </a:fld>
            <a:endParaRPr lang="de-DE"/>
          </a:p>
        </p:txBody>
      </p:sp>
    </p:spTree>
    <p:extLst>
      <p:ext uri="{BB962C8B-B14F-4D97-AF65-F5344CB8AC3E}">
        <p14:creationId xmlns:p14="http://schemas.microsoft.com/office/powerpoint/2010/main" val="669068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6"/>
            <a:ext cx="8420100" cy="1470025"/>
          </a:xfrm>
        </p:spPr>
        <p:txBody>
          <a:bodyPr/>
          <a:lstStyle/>
          <a:p>
            <a:r>
              <a:rPr lang="de-CH"/>
              <a:t>Mastertitelformat bearbeiten</a:t>
            </a:r>
            <a:endParaRPr lang="de-DE"/>
          </a:p>
        </p:txBody>
      </p:sp>
      <p:sp>
        <p:nvSpPr>
          <p:cNvPr id="3" name="Untertitel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a:t>Master-Untertitelformat bearbeiten</a:t>
            </a:r>
            <a:endParaRPr lang="de-DE"/>
          </a:p>
        </p:txBody>
      </p:sp>
      <p:sp>
        <p:nvSpPr>
          <p:cNvPr id="4" name="Datumsplatzhalter 3"/>
          <p:cNvSpPr>
            <a:spLocks noGrp="1"/>
          </p:cNvSpPr>
          <p:nvPr>
            <p:ph type="dt" sz="half" idx="10"/>
          </p:nvPr>
        </p:nvSpPr>
        <p:spPr/>
        <p:txBody>
          <a:bodyPr/>
          <a:lstStyle>
            <a:lvl1pPr>
              <a:defRPr/>
            </a:lvl1pPr>
          </a:lstStyle>
          <a:p>
            <a:pPr>
              <a:defRPr/>
            </a:pPr>
            <a:fld id="{9D7E4889-8CD5-0542-BD3E-D4ACB28DF5A2}" type="datetimeFigureOut">
              <a:rPr lang="de-DE"/>
              <a:pPr>
                <a:defRPr/>
              </a:pPr>
              <a:t>10.08.22</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5DF55592-A1FB-474A-99CC-F6D09F3B2549}" type="slidenum">
              <a:rPr lang="de-DE"/>
              <a:pPr>
                <a:defRPr/>
              </a:pPr>
              <a:t>‹Nr.›</a:t>
            </a:fld>
            <a:endParaRPr lang="de-DE"/>
          </a:p>
        </p:txBody>
      </p:sp>
    </p:spTree>
    <p:extLst>
      <p:ext uri="{BB962C8B-B14F-4D97-AF65-F5344CB8AC3E}">
        <p14:creationId xmlns:p14="http://schemas.microsoft.com/office/powerpoint/2010/main" val="2404727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p:txBody>
          <a:bodyPr/>
          <a:lstStyle>
            <a:lvl1pPr>
              <a:defRPr/>
            </a:lvl1pPr>
          </a:lstStyle>
          <a:p>
            <a:pPr>
              <a:defRPr/>
            </a:pPr>
            <a:fld id="{12A052C7-89D5-444C-B8C6-633EFE9411DB}" type="datetimeFigureOut">
              <a:rPr lang="de-DE"/>
              <a:pPr>
                <a:defRPr/>
              </a:pPr>
              <a:t>10.08.22</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D51E6324-F49B-264B-9009-5DE87B7DA0C0}" type="slidenum">
              <a:rPr lang="de-DE"/>
              <a:pPr>
                <a:defRPr/>
              </a:pPr>
              <a:t>‹Nr.›</a:t>
            </a:fld>
            <a:endParaRPr lang="de-DE"/>
          </a:p>
        </p:txBody>
      </p:sp>
    </p:spTree>
    <p:extLst>
      <p:ext uri="{BB962C8B-B14F-4D97-AF65-F5344CB8AC3E}">
        <p14:creationId xmlns:p14="http://schemas.microsoft.com/office/powerpoint/2010/main" val="1484446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81850" y="274639"/>
            <a:ext cx="2228850" cy="5851525"/>
          </a:xfrm>
        </p:spPr>
        <p:txBody>
          <a:bodyPr vert="eaVert"/>
          <a:lstStyle/>
          <a:p>
            <a:r>
              <a:rPr lang="de-CH"/>
              <a:t>Mastertitelformat bearbeiten</a:t>
            </a:r>
            <a:endParaRPr lang="de-DE"/>
          </a:p>
        </p:txBody>
      </p:sp>
      <p:sp>
        <p:nvSpPr>
          <p:cNvPr id="3" name="Vertikaler Textplatzhalter 2"/>
          <p:cNvSpPr>
            <a:spLocks noGrp="1"/>
          </p:cNvSpPr>
          <p:nvPr>
            <p:ph type="body" orient="vert" idx="1"/>
          </p:nvPr>
        </p:nvSpPr>
        <p:spPr>
          <a:xfrm>
            <a:off x="495300" y="274639"/>
            <a:ext cx="6521450" cy="5851525"/>
          </a:xfrm>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p:txBody>
          <a:bodyPr/>
          <a:lstStyle>
            <a:lvl1pPr>
              <a:defRPr/>
            </a:lvl1pPr>
          </a:lstStyle>
          <a:p>
            <a:pPr>
              <a:defRPr/>
            </a:pPr>
            <a:fld id="{A0513FC6-FC1D-AC41-8037-9A043D208449}" type="datetimeFigureOut">
              <a:rPr lang="de-DE"/>
              <a:pPr>
                <a:defRPr/>
              </a:pPr>
              <a:t>10.08.22</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9F46C65E-313A-1C40-B7A2-85D5DFB6A2EF}" type="slidenum">
              <a:rPr lang="de-DE"/>
              <a:pPr>
                <a:defRPr/>
              </a:pPr>
              <a:t>‹Nr.›</a:t>
            </a:fld>
            <a:endParaRPr lang="de-DE"/>
          </a:p>
        </p:txBody>
      </p:sp>
    </p:spTree>
    <p:extLst>
      <p:ext uri="{BB962C8B-B14F-4D97-AF65-F5344CB8AC3E}">
        <p14:creationId xmlns:p14="http://schemas.microsoft.com/office/powerpoint/2010/main" val="228425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idx="1"/>
          </p:nvPr>
        </p:nvSpPr>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p:txBody>
          <a:bodyPr/>
          <a:lstStyle>
            <a:lvl1pPr>
              <a:defRPr/>
            </a:lvl1pPr>
          </a:lstStyle>
          <a:p>
            <a:pPr>
              <a:defRPr/>
            </a:pPr>
            <a:fld id="{7A53F4C1-516A-464C-8BC3-5BFF8563DE1E}" type="datetimeFigureOut">
              <a:rPr lang="de-DE"/>
              <a:pPr>
                <a:defRPr/>
              </a:pPr>
              <a:t>10.08.22</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6F19D960-33D6-FE49-94E7-1C5EFE05C1A4}" type="slidenum">
              <a:rPr lang="de-DE"/>
              <a:pPr>
                <a:defRPr/>
              </a:pPr>
              <a:t>‹Nr.›</a:t>
            </a:fld>
            <a:endParaRPr lang="de-DE"/>
          </a:p>
        </p:txBody>
      </p:sp>
    </p:spTree>
    <p:extLst>
      <p:ext uri="{BB962C8B-B14F-4D97-AF65-F5344CB8AC3E}">
        <p14:creationId xmlns:p14="http://schemas.microsoft.com/office/powerpoint/2010/main" val="1495686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506" y="4406901"/>
            <a:ext cx="8420100" cy="1362075"/>
          </a:xfrm>
        </p:spPr>
        <p:txBody>
          <a:bodyPr anchor="t"/>
          <a:lstStyle>
            <a:lvl1pPr algn="l">
              <a:defRPr sz="4000" b="1" cap="all"/>
            </a:lvl1pPr>
          </a:lstStyle>
          <a:p>
            <a:r>
              <a:rPr lang="de-CH"/>
              <a:t>Mastertitelformat bearbeiten</a:t>
            </a:r>
            <a:endParaRPr lang="de-DE"/>
          </a:p>
        </p:txBody>
      </p:sp>
      <p:sp>
        <p:nvSpPr>
          <p:cNvPr id="3" name="Textplatzhalt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a:t>Mastertextformat bearbeiten</a:t>
            </a:r>
          </a:p>
        </p:txBody>
      </p:sp>
      <p:sp>
        <p:nvSpPr>
          <p:cNvPr id="4" name="Datumsplatzhalter 3"/>
          <p:cNvSpPr>
            <a:spLocks noGrp="1"/>
          </p:cNvSpPr>
          <p:nvPr>
            <p:ph type="dt" sz="half" idx="10"/>
          </p:nvPr>
        </p:nvSpPr>
        <p:spPr/>
        <p:txBody>
          <a:bodyPr/>
          <a:lstStyle>
            <a:lvl1pPr>
              <a:defRPr/>
            </a:lvl1pPr>
          </a:lstStyle>
          <a:p>
            <a:pPr>
              <a:defRPr/>
            </a:pPr>
            <a:fld id="{C0553C81-B94B-4548-B2DD-889F98AE710F}" type="datetimeFigureOut">
              <a:rPr lang="de-DE"/>
              <a:pPr>
                <a:defRPr/>
              </a:pPr>
              <a:t>10.08.22</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46ADFD0-CF61-904A-909C-B58ADBB69AB6}" type="slidenum">
              <a:rPr lang="de-DE"/>
              <a:pPr>
                <a:defRPr/>
              </a:pPr>
              <a:t>‹Nr.›</a:t>
            </a:fld>
            <a:endParaRPr lang="de-DE"/>
          </a:p>
        </p:txBody>
      </p:sp>
    </p:spTree>
    <p:extLst>
      <p:ext uri="{BB962C8B-B14F-4D97-AF65-F5344CB8AC3E}">
        <p14:creationId xmlns:p14="http://schemas.microsoft.com/office/powerpoint/2010/main" val="89730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Inhaltsplatzhalt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Datumsplatzhalter 3"/>
          <p:cNvSpPr>
            <a:spLocks noGrp="1"/>
          </p:cNvSpPr>
          <p:nvPr>
            <p:ph type="dt" sz="half" idx="10"/>
          </p:nvPr>
        </p:nvSpPr>
        <p:spPr/>
        <p:txBody>
          <a:bodyPr/>
          <a:lstStyle>
            <a:lvl1pPr>
              <a:defRPr/>
            </a:lvl1pPr>
          </a:lstStyle>
          <a:p>
            <a:pPr>
              <a:defRPr/>
            </a:pPr>
            <a:fld id="{88D2B46D-A855-7241-9799-7A4B9EFAB941}" type="datetimeFigureOut">
              <a:rPr lang="de-DE"/>
              <a:pPr>
                <a:defRPr/>
              </a:pPr>
              <a:t>10.08.22</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25D71063-11C9-3C42-BC4E-3159E54B4DC5}" type="slidenum">
              <a:rPr lang="de-DE"/>
              <a:pPr>
                <a:defRPr/>
              </a:pPr>
              <a:t>‹Nr.›</a:t>
            </a:fld>
            <a:endParaRPr lang="de-DE"/>
          </a:p>
        </p:txBody>
      </p:sp>
    </p:spTree>
    <p:extLst>
      <p:ext uri="{BB962C8B-B14F-4D97-AF65-F5344CB8AC3E}">
        <p14:creationId xmlns:p14="http://schemas.microsoft.com/office/powerpoint/2010/main" val="1605803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a:t>Mastertitelformat bearbeiten</a:t>
            </a:r>
            <a:endParaRPr lang="de-DE"/>
          </a:p>
        </p:txBody>
      </p:sp>
      <p:sp>
        <p:nvSpPr>
          <p:cNvPr id="3" name="Textplatzhalt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4" name="Inhaltsplatzhalt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Textplatzhalt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6" name="Inhaltsplatzhalt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7" name="Datumsplatzhalter 3"/>
          <p:cNvSpPr>
            <a:spLocks noGrp="1"/>
          </p:cNvSpPr>
          <p:nvPr>
            <p:ph type="dt" sz="half" idx="10"/>
          </p:nvPr>
        </p:nvSpPr>
        <p:spPr/>
        <p:txBody>
          <a:bodyPr/>
          <a:lstStyle>
            <a:lvl1pPr>
              <a:defRPr/>
            </a:lvl1pPr>
          </a:lstStyle>
          <a:p>
            <a:pPr>
              <a:defRPr/>
            </a:pPr>
            <a:fld id="{6C12F080-3C5A-144A-B902-4A229AB9150C}" type="datetimeFigureOut">
              <a:rPr lang="de-DE"/>
              <a:pPr>
                <a:defRPr/>
              </a:pPr>
              <a:t>10.08.22</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F6536BCC-E356-6B49-9317-D85FDEBFC0B5}" type="slidenum">
              <a:rPr lang="de-DE"/>
              <a:pPr>
                <a:defRPr/>
              </a:pPr>
              <a:t>‹Nr.›</a:t>
            </a:fld>
            <a:endParaRPr lang="de-DE"/>
          </a:p>
        </p:txBody>
      </p:sp>
    </p:spTree>
    <p:extLst>
      <p:ext uri="{BB962C8B-B14F-4D97-AF65-F5344CB8AC3E}">
        <p14:creationId xmlns:p14="http://schemas.microsoft.com/office/powerpoint/2010/main" val="349889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Datumsplatzhalter 3"/>
          <p:cNvSpPr>
            <a:spLocks noGrp="1"/>
          </p:cNvSpPr>
          <p:nvPr>
            <p:ph type="dt" sz="half" idx="10"/>
          </p:nvPr>
        </p:nvSpPr>
        <p:spPr/>
        <p:txBody>
          <a:bodyPr/>
          <a:lstStyle>
            <a:lvl1pPr>
              <a:defRPr/>
            </a:lvl1pPr>
          </a:lstStyle>
          <a:p>
            <a:pPr>
              <a:defRPr/>
            </a:pPr>
            <a:fld id="{C401187F-6751-264A-94A2-39292C89E54E}" type="datetimeFigureOut">
              <a:rPr lang="de-DE"/>
              <a:pPr>
                <a:defRPr/>
              </a:pPr>
              <a:t>10.08.22</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9E94696A-D2D7-0F44-8D96-01E02EF263E8}" type="slidenum">
              <a:rPr lang="de-DE"/>
              <a:pPr>
                <a:defRPr/>
              </a:pPr>
              <a:t>‹Nr.›</a:t>
            </a:fld>
            <a:endParaRPr lang="de-DE"/>
          </a:p>
        </p:txBody>
      </p:sp>
    </p:spTree>
    <p:extLst>
      <p:ext uri="{BB962C8B-B14F-4D97-AF65-F5344CB8AC3E}">
        <p14:creationId xmlns:p14="http://schemas.microsoft.com/office/powerpoint/2010/main" val="2819721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B41BE81B-F9A2-9542-91D5-1F90A18CABDB}" type="datetimeFigureOut">
              <a:rPr lang="de-DE"/>
              <a:pPr>
                <a:defRPr/>
              </a:pPr>
              <a:t>10.08.22</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E7C05B89-0984-694A-92AB-2107EFEEFA81}" type="slidenum">
              <a:rPr lang="de-DE"/>
              <a:pPr>
                <a:defRPr/>
              </a:pPr>
              <a:t>‹Nr.›</a:t>
            </a:fld>
            <a:endParaRPr lang="de-DE"/>
          </a:p>
        </p:txBody>
      </p:sp>
    </p:spTree>
    <p:extLst>
      <p:ext uri="{BB962C8B-B14F-4D97-AF65-F5344CB8AC3E}">
        <p14:creationId xmlns:p14="http://schemas.microsoft.com/office/powerpoint/2010/main" val="3464956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006" cy="1162050"/>
          </a:xfrm>
        </p:spPr>
        <p:txBody>
          <a:bodyPr anchor="b"/>
          <a:lstStyle>
            <a:lvl1pPr algn="l">
              <a:defRPr sz="2000" b="1"/>
            </a:lvl1pPr>
          </a:lstStyle>
          <a:p>
            <a:r>
              <a:rPr lang="de-CH"/>
              <a:t>Mastertitelformat bearbeiten</a:t>
            </a:r>
            <a:endParaRPr lang="de-DE"/>
          </a:p>
        </p:txBody>
      </p:sp>
      <p:sp>
        <p:nvSpPr>
          <p:cNvPr id="3" name="Inhaltsplatzhalt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Textplatzhalt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umsplatzhalter 3"/>
          <p:cNvSpPr>
            <a:spLocks noGrp="1"/>
          </p:cNvSpPr>
          <p:nvPr>
            <p:ph type="dt" sz="half" idx="10"/>
          </p:nvPr>
        </p:nvSpPr>
        <p:spPr/>
        <p:txBody>
          <a:bodyPr/>
          <a:lstStyle>
            <a:lvl1pPr>
              <a:defRPr/>
            </a:lvl1pPr>
          </a:lstStyle>
          <a:p>
            <a:pPr>
              <a:defRPr/>
            </a:pPr>
            <a:fld id="{DBAF7F58-19B1-F947-B6EB-E89DF414B939}" type="datetimeFigureOut">
              <a:rPr lang="de-DE"/>
              <a:pPr>
                <a:defRPr/>
              </a:pPr>
              <a:t>10.08.22</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3E99F3E5-EF1D-084A-B909-863DB9F6E2FB}" type="slidenum">
              <a:rPr lang="de-DE"/>
              <a:pPr>
                <a:defRPr/>
              </a:pPr>
              <a:t>‹Nr.›</a:t>
            </a:fld>
            <a:endParaRPr lang="de-DE"/>
          </a:p>
        </p:txBody>
      </p:sp>
    </p:spTree>
    <p:extLst>
      <p:ext uri="{BB962C8B-B14F-4D97-AF65-F5344CB8AC3E}">
        <p14:creationId xmlns:p14="http://schemas.microsoft.com/office/powerpoint/2010/main" val="112223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941645" y="4800600"/>
            <a:ext cx="5943600" cy="566738"/>
          </a:xfrm>
        </p:spPr>
        <p:txBody>
          <a:bodyPr anchor="b"/>
          <a:lstStyle>
            <a:lvl1pPr algn="l">
              <a:defRPr sz="2000" b="1"/>
            </a:lvl1pPr>
          </a:lstStyle>
          <a:p>
            <a:r>
              <a:rPr lang="de-CH"/>
              <a:t>Mastertitelformat bearbeiten</a:t>
            </a:r>
            <a:endParaRPr lang="de-DE"/>
          </a:p>
        </p:txBody>
      </p:sp>
      <p:sp>
        <p:nvSpPr>
          <p:cNvPr id="3" name="Bildplatzhalt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CH" noProof="0"/>
              <a:t>Bild auf Platzhalter ziehen oder durch Klicken auf Symbol hinzufügen</a:t>
            </a:r>
            <a:endParaRPr lang="de-DE" noProof="0"/>
          </a:p>
        </p:txBody>
      </p:sp>
      <p:sp>
        <p:nvSpPr>
          <p:cNvPr id="4" name="Textplatzhalt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umsplatzhalter 3"/>
          <p:cNvSpPr>
            <a:spLocks noGrp="1"/>
          </p:cNvSpPr>
          <p:nvPr>
            <p:ph type="dt" sz="half" idx="10"/>
          </p:nvPr>
        </p:nvSpPr>
        <p:spPr/>
        <p:txBody>
          <a:bodyPr/>
          <a:lstStyle>
            <a:lvl1pPr>
              <a:defRPr/>
            </a:lvl1pPr>
          </a:lstStyle>
          <a:p>
            <a:pPr>
              <a:defRPr/>
            </a:pPr>
            <a:fld id="{55CBF362-F270-304E-B789-77869CB096EA}" type="datetimeFigureOut">
              <a:rPr lang="de-DE"/>
              <a:pPr>
                <a:defRPr/>
              </a:pPr>
              <a:t>10.08.22</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60C6068E-3813-2642-955D-63485F68890E}" type="slidenum">
              <a:rPr lang="de-DE"/>
              <a:pPr>
                <a:defRPr/>
              </a:pPr>
              <a:t>‹Nr.›</a:t>
            </a:fld>
            <a:endParaRPr lang="de-DE"/>
          </a:p>
        </p:txBody>
      </p:sp>
    </p:spTree>
    <p:extLst>
      <p:ext uri="{BB962C8B-B14F-4D97-AF65-F5344CB8AC3E}">
        <p14:creationId xmlns:p14="http://schemas.microsoft.com/office/powerpoint/2010/main" val="1210264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95300" y="274638"/>
            <a:ext cx="8915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e-CH"/>
              <a:t>Mastertitelformat bearbeiten</a:t>
            </a:r>
            <a:endParaRPr lang="de-DE"/>
          </a:p>
        </p:txBody>
      </p:sp>
      <p:sp>
        <p:nvSpPr>
          <p:cNvPr id="1027" name="Textplatzhalter 2"/>
          <p:cNvSpPr>
            <a:spLocks noGrp="1"/>
          </p:cNvSpPr>
          <p:nvPr>
            <p:ph type="body" idx="1"/>
          </p:nvPr>
        </p:nvSpPr>
        <p:spPr bwMode="auto">
          <a:xfrm>
            <a:off x="495300" y="1600201"/>
            <a:ext cx="89154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C0D89CD5-6EA5-6B46-AABB-D7CB812F77D0}" type="datetimeFigureOut">
              <a:rPr lang="de-DE"/>
              <a:pPr>
                <a:defRPr/>
              </a:pPr>
              <a:t>10.08.22</a:t>
            </a:fld>
            <a:endParaRPr lang="de-DE"/>
          </a:p>
        </p:txBody>
      </p:sp>
      <p:sp>
        <p:nvSpPr>
          <p:cNvPr id="5" name="Fußzeilenplatzhalt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de-DE"/>
          </a:p>
        </p:txBody>
      </p:sp>
      <p:sp>
        <p:nvSpPr>
          <p:cNvPr id="6" name="Foliennummernplatzhalt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F8E0811C-256B-444E-8F12-B3238F19B27D}"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1"/>
          <p:cNvGrpSpPr/>
          <p:nvPr/>
        </p:nvGrpSpPr>
        <p:grpSpPr>
          <a:xfrm>
            <a:off x="7697468" y="109131"/>
            <a:ext cx="1991964" cy="1762125"/>
            <a:chOff x="7697468" y="138113"/>
            <a:chExt cx="1991964" cy="1762125"/>
          </a:xfrm>
        </p:grpSpPr>
        <p:pic>
          <p:nvPicPr>
            <p:cNvPr id="13313" name="Bild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9380" y="138113"/>
              <a:ext cx="1890052" cy="1338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4" name="Rechteck 5"/>
            <p:cNvSpPr>
              <a:spLocks noChangeArrowheads="1"/>
            </p:cNvSpPr>
            <p:nvPr/>
          </p:nvSpPr>
          <p:spPr bwMode="auto">
            <a:xfrm>
              <a:off x="7697468" y="1530350"/>
              <a:ext cx="183157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de-DE" sz="900" dirty="0">
                  <a:latin typeface="Arial"/>
                  <a:cs typeface="Arial"/>
                </a:rPr>
                <a:t>Supportstelle für ICT-gestützte</a:t>
              </a:r>
            </a:p>
            <a:p>
              <a:r>
                <a:rPr lang="de-DE" sz="900" dirty="0">
                  <a:latin typeface="Arial"/>
                  <a:cs typeface="Arial"/>
                </a:rPr>
                <a:t>Lehre der Universität Bern</a:t>
              </a:r>
            </a:p>
          </p:txBody>
        </p:sp>
      </p:grpSp>
      <p:pic>
        <p:nvPicPr>
          <p:cNvPr id="13315" name="Bild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4337" y="5436385"/>
            <a:ext cx="701675" cy="38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6" name="Rechteck 5"/>
          <p:cNvSpPr>
            <a:spLocks noChangeArrowheads="1"/>
          </p:cNvSpPr>
          <p:nvPr/>
        </p:nvSpPr>
        <p:spPr bwMode="auto">
          <a:xfrm>
            <a:off x="99748" y="5935663"/>
            <a:ext cx="3226329"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de-DE" sz="900" dirty="0">
                <a:latin typeface="Arial"/>
                <a:cs typeface="Arial"/>
              </a:rPr>
              <a:t>Universität Bern</a:t>
            </a:r>
            <a:br>
              <a:rPr lang="de-DE" sz="900" dirty="0">
                <a:latin typeface="Arial"/>
                <a:cs typeface="Arial"/>
              </a:rPr>
            </a:br>
            <a:r>
              <a:rPr lang="de-DE" sz="900" dirty="0">
                <a:latin typeface="Arial"/>
                <a:cs typeface="Arial"/>
              </a:rPr>
              <a:t>Supportstelle für ICT-gestützte Lehre und Forschung</a:t>
            </a:r>
          </a:p>
          <a:p>
            <a:r>
              <a:rPr lang="de-DE" sz="900" dirty="0" err="1">
                <a:latin typeface="Arial"/>
                <a:cs typeface="Arial"/>
              </a:rPr>
              <a:t>Hochschulstrasse</a:t>
            </a:r>
            <a:r>
              <a:rPr lang="de-DE" sz="900" dirty="0">
                <a:latin typeface="Arial"/>
                <a:cs typeface="Arial"/>
              </a:rPr>
              <a:t> 6</a:t>
            </a:r>
          </a:p>
          <a:p>
            <a:r>
              <a:rPr lang="de-DE" sz="900" dirty="0">
                <a:latin typeface="Arial"/>
                <a:cs typeface="Arial"/>
              </a:rPr>
              <a:t>3012 Bern</a:t>
            </a:r>
          </a:p>
          <a:p>
            <a:r>
              <a:rPr lang="de-DE" sz="900" dirty="0">
                <a:latin typeface="Arial"/>
                <a:cs typeface="Arial"/>
              </a:rPr>
              <a:t>http://</a:t>
            </a:r>
            <a:r>
              <a:rPr lang="de-DE" sz="900" dirty="0" err="1">
                <a:latin typeface="Arial"/>
                <a:cs typeface="Arial"/>
              </a:rPr>
              <a:t>www.ilub.unibe.ch</a:t>
            </a:r>
            <a:endParaRPr lang="de-DE" sz="900" dirty="0">
              <a:latin typeface="Arial"/>
              <a:cs typeface="Arial"/>
            </a:endParaRPr>
          </a:p>
          <a:p>
            <a:r>
              <a:rPr lang="de-DE" sz="900" dirty="0" err="1">
                <a:latin typeface="Arial"/>
                <a:cs typeface="Arial"/>
              </a:rPr>
              <a:t>info.ilub@ilub.unibe.ch</a:t>
            </a:r>
            <a:endParaRPr lang="de-DE" sz="900" dirty="0">
              <a:latin typeface="Arial"/>
              <a:cs typeface="Arial"/>
            </a:endParaRPr>
          </a:p>
        </p:txBody>
      </p:sp>
      <p:pic>
        <p:nvPicPr>
          <p:cNvPr id="13318" name="Bild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08443" y="5722135"/>
            <a:ext cx="937287"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9" name="Rechteck 5"/>
          <p:cNvSpPr>
            <a:spLocks noChangeArrowheads="1"/>
          </p:cNvSpPr>
          <p:nvPr/>
        </p:nvSpPr>
        <p:spPr bwMode="auto">
          <a:xfrm>
            <a:off x="1196975" y="3414436"/>
            <a:ext cx="790447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CH" sz="2000" b="1" dirty="0">
                <a:solidFill>
                  <a:srgbClr val="EA2F61"/>
                </a:solidFill>
                <a:latin typeface="Arial"/>
                <a:cs typeface="Arial"/>
              </a:rPr>
              <a:t>Selbstreflexion &amp; Peercoaching in «</a:t>
            </a:r>
            <a:r>
              <a:rPr lang="de-CH" sz="2000" b="1" dirty="0" err="1">
                <a:solidFill>
                  <a:srgbClr val="EA2F61"/>
                </a:solidFill>
                <a:latin typeface="Arial"/>
                <a:cs typeface="Arial"/>
              </a:rPr>
              <a:t>Opencast</a:t>
            </a:r>
            <a:r>
              <a:rPr lang="de-CH" sz="2000" b="1" dirty="0">
                <a:solidFill>
                  <a:srgbClr val="EA2F61"/>
                </a:solidFill>
                <a:latin typeface="Arial"/>
                <a:cs typeface="Arial"/>
              </a:rPr>
              <a:t> Serien»</a:t>
            </a:r>
          </a:p>
        </p:txBody>
      </p:sp>
      <p:sp>
        <p:nvSpPr>
          <p:cNvPr id="13320" name="Textfeld 5"/>
          <p:cNvSpPr txBox="1">
            <a:spLocks noChangeArrowheads="1"/>
          </p:cNvSpPr>
          <p:nvPr/>
        </p:nvSpPr>
        <p:spPr bwMode="auto">
          <a:xfrm>
            <a:off x="7133950" y="5965448"/>
            <a:ext cx="2555482"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de-DE" sz="700" dirty="0">
                <a:latin typeface="Arial"/>
                <a:cs typeface="Arial"/>
              </a:rPr>
              <a:t>Diese Anleitung zur Lernplattform ILIAS ist folgender</a:t>
            </a:r>
          </a:p>
          <a:p>
            <a:pPr eaLnBrk="1" hangingPunct="1"/>
            <a:r>
              <a:rPr lang="de-DE" sz="700" dirty="0">
                <a:latin typeface="Arial"/>
                <a:cs typeface="Arial"/>
              </a:rPr>
              <a:t>Creative </a:t>
            </a:r>
            <a:r>
              <a:rPr lang="de-DE" sz="700" dirty="0" err="1">
                <a:latin typeface="Arial"/>
                <a:cs typeface="Arial"/>
              </a:rPr>
              <a:t>Commons</a:t>
            </a:r>
            <a:r>
              <a:rPr lang="de-DE" sz="700" dirty="0">
                <a:latin typeface="Arial"/>
                <a:cs typeface="Arial"/>
              </a:rPr>
              <a:t>-Lizenz (V. 2.5) unterstellt:</a:t>
            </a:r>
          </a:p>
          <a:p>
            <a:pPr eaLnBrk="1" hangingPunct="1"/>
            <a:r>
              <a:rPr lang="de-DE" sz="700" dirty="0">
                <a:latin typeface="Arial"/>
                <a:cs typeface="Arial"/>
              </a:rPr>
              <a:t>This </a:t>
            </a:r>
            <a:r>
              <a:rPr lang="de-DE" sz="700" dirty="0" err="1">
                <a:latin typeface="Arial"/>
                <a:cs typeface="Arial"/>
              </a:rPr>
              <a:t>work</a:t>
            </a:r>
            <a:r>
              <a:rPr lang="de-DE" sz="700" dirty="0">
                <a:latin typeface="Arial"/>
                <a:cs typeface="Arial"/>
              </a:rPr>
              <a:t> </a:t>
            </a:r>
            <a:r>
              <a:rPr lang="de-DE" sz="700" dirty="0" err="1">
                <a:latin typeface="Arial"/>
                <a:cs typeface="Arial"/>
              </a:rPr>
              <a:t>is</a:t>
            </a:r>
            <a:r>
              <a:rPr lang="de-DE" sz="700" dirty="0">
                <a:latin typeface="Arial"/>
                <a:cs typeface="Arial"/>
              </a:rPr>
              <a:t> </a:t>
            </a:r>
            <a:r>
              <a:rPr lang="de-DE" sz="700" dirty="0" err="1">
                <a:latin typeface="Arial"/>
                <a:cs typeface="Arial"/>
              </a:rPr>
              <a:t>licensed</a:t>
            </a:r>
            <a:r>
              <a:rPr lang="de-DE" sz="700" dirty="0">
                <a:latin typeface="Arial"/>
                <a:cs typeface="Arial"/>
              </a:rPr>
              <a:t> </a:t>
            </a:r>
            <a:r>
              <a:rPr lang="de-DE" sz="700" dirty="0" err="1">
                <a:latin typeface="Arial"/>
                <a:cs typeface="Arial"/>
              </a:rPr>
              <a:t>under</a:t>
            </a:r>
            <a:r>
              <a:rPr lang="de-DE" sz="700" dirty="0">
                <a:latin typeface="Arial"/>
                <a:cs typeface="Arial"/>
              </a:rPr>
              <a:t> a Creative </a:t>
            </a:r>
            <a:r>
              <a:rPr lang="de-DE" sz="700" dirty="0" err="1">
                <a:latin typeface="Arial"/>
                <a:cs typeface="Arial"/>
              </a:rPr>
              <a:t>Commons</a:t>
            </a:r>
            <a:r>
              <a:rPr lang="de-DE" sz="700" dirty="0">
                <a:latin typeface="Arial"/>
                <a:cs typeface="Arial"/>
              </a:rPr>
              <a:t> </a:t>
            </a:r>
            <a:r>
              <a:rPr lang="de-DE" sz="700" dirty="0" err="1">
                <a:latin typeface="Arial"/>
                <a:cs typeface="Arial"/>
              </a:rPr>
              <a:t>License</a:t>
            </a:r>
            <a:r>
              <a:rPr lang="de-DE" sz="700" dirty="0">
                <a:latin typeface="Arial"/>
                <a:cs typeface="Arial"/>
              </a:rPr>
              <a:t>:</a:t>
            </a:r>
          </a:p>
          <a:p>
            <a:pPr eaLnBrk="1" hangingPunct="1"/>
            <a:endParaRPr lang="de-DE" sz="300" dirty="0">
              <a:latin typeface="Arial"/>
              <a:cs typeface="Arial"/>
            </a:endParaRPr>
          </a:p>
          <a:p>
            <a:pPr eaLnBrk="1" hangingPunct="1"/>
            <a:r>
              <a:rPr lang="de-DE" sz="700" dirty="0">
                <a:latin typeface="Arial"/>
                <a:cs typeface="Arial"/>
              </a:rPr>
              <a:t>http://</a:t>
            </a:r>
            <a:r>
              <a:rPr lang="de-DE" sz="700" dirty="0" err="1">
                <a:latin typeface="Arial"/>
                <a:cs typeface="Arial"/>
              </a:rPr>
              <a:t>creativecommons.org</a:t>
            </a:r>
            <a:r>
              <a:rPr lang="de-DE" sz="700" dirty="0">
                <a:latin typeface="Arial"/>
                <a:cs typeface="Arial"/>
              </a:rPr>
              <a:t>/</a:t>
            </a:r>
            <a:r>
              <a:rPr lang="de-DE" sz="700" dirty="0" err="1">
                <a:latin typeface="Arial"/>
                <a:cs typeface="Arial"/>
              </a:rPr>
              <a:t>licenses</a:t>
            </a:r>
            <a:r>
              <a:rPr lang="de-DE" sz="700" dirty="0">
                <a:latin typeface="Arial"/>
                <a:cs typeface="Arial"/>
              </a:rPr>
              <a:t>/</a:t>
            </a:r>
            <a:r>
              <a:rPr lang="de-DE" sz="700" dirty="0" err="1">
                <a:latin typeface="Arial"/>
                <a:cs typeface="Arial"/>
              </a:rPr>
              <a:t>by-nc-sa</a:t>
            </a:r>
            <a:r>
              <a:rPr lang="de-DE" sz="700" dirty="0">
                <a:latin typeface="Arial"/>
                <a:cs typeface="Arial"/>
              </a:rPr>
              <a:t>/2.5/</a:t>
            </a:r>
          </a:p>
          <a:p>
            <a:pPr eaLnBrk="1" hangingPunct="1"/>
            <a:r>
              <a:rPr lang="de-DE" sz="700" dirty="0">
                <a:latin typeface="Arial"/>
                <a:cs typeface="Arial"/>
              </a:rPr>
              <a:t>- </a:t>
            </a:r>
            <a:r>
              <a:rPr lang="de-DE" sz="700" dirty="0" err="1">
                <a:latin typeface="Arial"/>
                <a:cs typeface="Arial"/>
              </a:rPr>
              <a:t>by</a:t>
            </a:r>
            <a:r>
              <a:rPr lang="de-DE" sz="700" dirty="0">
                <a:latin typeface="Arial"/>
                <a:cs typeface="Arial"/>
              </a:rPr>
              <a:t>: Namensnennung</a:t>
            </a:r>
          </a:p>
          <a:p>
            <a:pPr eaLnBrk="1" hangingPunct="1"/>
            <a:r>
              <a:rPr lang="de-DE" sz="700" dirty="0">
                <a:latin typeface="Arial"/>
                <a:cs typeface="Arial"/>
              </a:rPr>
              <a:t>- </a:t>
            </a:r>
            <a:r>
              <a:rPr lang="de-DE" sz="700" dirty="0" err="1">
                <a:latin typeface="Arial"/>
                <a:cs typeface="Arial"/>
              </a:rPr>
              <a:t>nc</a:t>
            </a:r>
            <a:r>
              <a:rPr lang="de-DE" sz="700" dirty="0">
                <a:latin typeface="Arial"/>
                <a:cs typeface="Arial"/>
              </a:rPr>
              <a:t>: Nicht-Kommerziell</a:t>
            </a:r>
          </a:p>
          <a:p>
            <a:pPr eaLnBrk="1" hangingPunct="1"/>
            <a:r>
              <a:rPr lang="de-DE" sz="700" dirty="0">
                <a:latin typeface="Arial"/>
                <a:cs typeface="Arial"/>
              </a:rPr>
              <a:t>- </a:t>
            </a:r>
            <a:r>
              <a:rPr lang="de-DE" sz="700" dirty="0" err="1">
                <a:latin typeface="Arial"/>
                <a:cs typeface="Arial"/>
              </a:rPr>
              <a:t>sa</a:t>
            </a:r>
            <a:r>
              <a:rPr lang="de-DE" sz="700" dirty="0">
                <a:latin typeface="Arial"/>
                <a:cs typeface="Arial"/>
              </a:rPr>
              <a:t>: Weitergabe unter gleichen Bedingungen</a:t>
            </a:r>
          </a:p>
        </p:txBody>
      </p:sp>
      <p:sp>
        <p:nvSpPr>
          <p:cNvPr id="10" name="Rechteck 5"/>
          <p:cNvSpPr>
            <a:spLocks noChangeArrowheads="1"/>
          </p:cNvSpPr>
          <p:nvPr/>
        </p:nvSpPr>
        <p:spPr bwMode="auto">
          <a:xfrm>
            <a:off x="7133951" y="5436385"/>
            <a:ext cx="26344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900" dirty="0">
                <a:latin typeface="Arial"/>
                <a:cs typeface="Arial"/>
              </a:rPr>
              <a:t>Stand: 09.08.2022</a:t>
            </a:r>
          </a:p>
        </p:txBody>
      </p:sp>
      <p:sp>
        <p:nvSpPr>
          <p:cNvPr id="3" name="Titel 2"/>
          <p:cNvSpPr>
            <a:spLocks noGrp="1"/>
          </p:cNvSpPr>
          <p:nvPr>
            <p:ph type="ctrTitle"/>
          </p:nvPr>
        </p:nvSpPr>
        <p:spPr>
          <a:xfrm>
            <a:off x="1196975" y="2556344"/>
            <a:ext cx="7656513" cy="923330"/>
          </a:xfrm>
        </p:spPr>
        <p:txBody>
          <a:bodyPr wrap="square">
            <a:spAutoFit/>
          </a:bodyPr>
          <a:lstStyle/>
          <a:p>
            <a:pPr algn="l"/>
            <a:r>
              <a:rPr lang="de-DE" sz="2700" b="1" dirty="0">
                <a:solidFill>
                  <a:srgbClr val="EA2F61"/>
                </a:solidFill>
                <a:latin typeface="Arial"/>
                <a:ea typeface="ＭＳ Ｐゴシック"/>
                <a:cs typeface="Arial"/>
              </a:rPr>
              <a:t>Individuelle Rechteverwaltung für Videos </a:t>
            </a:r>
            <a:br>
              <a:rPr lang="de-DE" sz="2700" b="1" dirty="0">
                <a:solidFill>
                  <a:srgbClr val="EA2F61"/>
                </a:solidFill>
                <a:latin typeface="Arial"/>
                <a:ea typeface="ＭＳ Ｐゴシック"/>
                <a:cs typeface="Arial"/>
              </a:rPr>
            </a:br>
            <a:r>
              <a:rPr lang="de-DE" sz="2700" b="1" dirty="0">
                <a:solidFill>
                  <a:srgbClr val="EA2F61"/>
                </a:solidFill>
                <a:latin typeface="Arial"/>
                <a:ea typeface="ＭＳ Ｐゴシック"/>
                <a:cs typeface="Arial"/>
              </a:rPr>
              <a:t>in ILAS</a:t>
            </a:r>
            <a:endParaRPr lang="de-DE" sz="2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 y="722953"/>
            <a:ext cx="9906000" cy="1969770"/>
          </a:xfrm>
          <a:prstGeom prst="rect">
            <a:avLst/>
          </a:prstGeom>
          <a:noFill/>
        </p:spPr>
        <p:txBody>
          <a:bodyPr wrap="square" rtlCol="0">
            <a:spAutoFit/>
          </a:bodyPr>
          <a:lstStyle/>
          <a:p>
            <a:pPr>
              <a:spcAft>
                <a:spcPts val="600"/>
              </a:spcAft>
            </a:pPr>
            <a:r>
              <a:rPr lang="de-DE" sz="1400" dirty="0">
                <a:latin typeface="Arial" charset="0"/>
                <a:ea typeface="Arial" charset="0"/>
                <a:cs typeface="Arial" charset="0"/>
              </a:rPr>
              <a:t>Der </a:t>
            </a:r>
            <a:r>
              <a:rPr lang="de-DE" sz="1400" dirty="0" err="1">
                <a:latin typeface="Arial" charset="0"/>
                <a:ea typeface="Arial" charset="0"/>
                <a:cs typeface="Arial" charset="0"/>
              </a:rPr>
              <a:t>iVT</a:t>
            </a:r>
            <a:r>
              <a:rPr lang="de-DE" sz="1400" dirty="0">
                <a:latin typeface="Arial" charset="0"/>
                <a:ea typeface="Arial" charset="0"/>
                <a:cs typeface="Arial" charset="0"/>
              </a:rPr>
              <a:t>-Modus (= individueller Videotrainingsmodus) der «</a:t>
            </a:r>
            <a:r>
              <a:rPr lang="de-DE" sz="1400" dirty="0" err="1">
                <a:latin typeface="Arial" charset="0"/>
                <a:ea typeface="Arial" charset="0"/>
                <a:cs typeface="Arial" charset="0"/>
              </a:rPr>
              <a:t>Opencast</a:t>
            </a:r>
            <a:r>
              <a:rPr lang="de-DE" sz="1400" dirty="0">
                <a:latin typeface="Arial" charset="0"/>
                <a:ea typeface="Arial" charset="0"/>
                <a:cs typeface="Arial" charset="0"/>
              </a:rPr>
              <a:t> Serie» nutzt die Möglichkeit zur individuellen Rechteverwaltung. Für jedes Video kann entschieden werden, ob nur eine einzelne Person oder eine Personengruppe auf das Video zugreifen kann. Werden Studierende beim Absolvieren einer Aufgabe gefilmt, bleibt dadurch deren Recht am eigenen Bild gewahrt. </a:t>
            </a:r>
          </a:p>
          <a:p>
            <a:pPr>
              <a:spcAft>
                <a:spcPts val="600"/>
              </a:spcAft>
            </a:pPr>
            <a:r>
              <a:rPr lang="de-DE" sz="1400" dirty="0">
                <a:latin typeface="Arial" charset="0"/>
                <a:ea typeface="Arial" charset="0"/>
                <a:cs typeface="Arial" charset="0"/>
              </a:rPr>
              <a:t>Um die individuelle Rechteverwaltung zu nutzen, müssen die Videos in einer «</a:t>
            </a:r>
            <a:r>
              <a:rPr lang="de-DE" sz="1400" dirty="0" err="1">
                <a:latin typeface="Arial" charset="0"/>
                <a:ea typeface="Arial" charset="0"/>
                <a:cs typeface="Arial" charset="0"/>
              </a:rPr>
              <a:t>Opencast</a:t>
            </a:r>
            <a:r>
              <a:rPr lang="de-DE" sz="1400" dirty="0">
                <a:latin typeface="Arial" charset="0"/>
                <a:ea typeface="Arial" charset="0"/>
                <a:cs typeface="Arial" charset="0"/>
              </a:rPr>
              <a:t> Serie» auf ILIAS eingebunden und gewisse Voreinstellungen aktiviert sein. Daher gliedert sich die vorliegende Anleitung in zwei Teile:</a:t>
            </a:r>
            <a:endParaRPr lang="de-DE" sz="1200" dirty="0">
              <a:latin typeface="Arial" charset="0"/>
              <a:ea typeface="Arial" charset="0"/>
              <a:cs typeface="Arial" charset="0"/>
            </a:endParaRPr>
          </a:p>
          <a:p>
            <a:r>
              <a:rPr lang="de-DE" sz="1400" b="1" dirty="0">
                <a:latin typeface="Arial" charset="0"/>
                <a:ea typeface="Arial" charset="0"/>
                <a:cs typeface="Arial" charset="0"/>
              </a:rPr>
              <a:t>Teil A</a:t>
            </a:r>
            <a:r>
              <a:rPr lang="de-DE" sz="1400" dirty="0">
                <a:latin typeface="Arial" charset="0"/>
                <a:ea typeface="Arial" charset="0"/>
                <a:cs typeface="Arial" charset="0"/>
              </a:rPr>
              <a:t> informiert Sie darüber, wie Sie eine solche Serie eröffnen, die korrekten Einstellungen vornehmen und Ihre Videos hochladen. </a:t>
            </a:r>
            <a:r>
              <a:rPr lang="de-DE" sz="1400" dirty="0" err="1">
                <a:latin typeface="Arial" charset="0"/>
                <a:ea typeface="Arial" charset="0"/>
                <a:cs typeface="Arial" charset="0"/>
              </a:rPr>
              <a:t>Anschliessend</a:t>
            </a:r>
            <a:r>
              <a:rPr lang="de-DE" sz="1400" dirty="0">
                <a:latin typeface="Arial" charset="0"/>
                <a:ea typeface="Arial" charset="0"/>
                <a:cs typeface="Arial" charset="0"/>
              </a:rPr>
              <a:t> erfahren Sie in </a:t>
            </a:r>
            <a:r>
              <a:rPr lang="de-DE" sz="1400" b="1" dirty="0">
                <a:latin typeface="Arial" charset="0"/>
                <a:ea typeface="Arial" charset="0"/>
                <a:cs typeface="Arial" charset="0"/>
              </a:rPr>
              <a:t>Teil B</a:t>
            </a:r>
            <a:r>
              <a:rPr lang="de-DE" sz="1400" dirty="0">
                <a:latin typeface="Arial" charset="0"/>
                <a:ea typeface="Arial" charset="0"/>
                <a:cs typeface="Arial" charset="0"/>
              </a:rPr>
              <a:t> (Kapitel 3 bis 5), wie Sie die individuelle Rechteverwaltung nutzen können. </a:t>
            </a:r>
          </a:p>
        </p:txBody>
      </p:sp>
      <p:sp>
        <p:nvSpPr>
          <p:cNvPr id="6" name="Titel 5"/>
          <p:cNvSpPr>
            <a:spLocks noGrp="1"/>
          </p:cNvSpPr>
          <p:nvPr>
            <p:ph type="ctrTitle"/>
          </p:nvPr>
        </p:nvSpPr>
        <p:spPr>
          <a:xfrm>
            <a:off x="0" y="0"/>
            <a:ext cx="9906000" cy="461665"/>
          </a:xfrm>
        </p:spPr>
        <p:txBody>
          <a:bodyPr wrap="square">
            <a:spAutoFit/>
          </a:bodyPr>
          <a:lstStyle/>
          <a:p>
            <a:pPr algn="l"/>
            <a:r>
              <a:rPr lang="de-DE" sz="2400" b="1" kern="1200" dirty="0">
                <a:solidFill>
                  <a:srgbClr val="000000"/>
                </a:solidFill>
                <a:effectLst/>
                <a:latin typeface="Arial"/>
                <a:ea typeface="ＭＳ Ｐゴシック"/>
                <a:cs typeface="Arial"/>
              </a:rPr>
              <a:t>Inhalt</a:t>
            </a:r>
            <a:endParaRPr lang="de-DE" dirty="0"/>
          </a:p>
        </p:txBody>
      </p:sp>
      <p:sp>
        <p:nvSpPr>
          <p:cNvPr id="7" name="AutoShape 2">
            <a:extLst>
              <a:ext uri="{FF2B5EF4-FFF2-40B4-BE49-F238E27FC236}">
                <a16:creationId xmlns:a16="http://schemas.microsoft.com/office/drawing/2014/main" id="{CCE78CFA-53B5-F812-AF04-7B7D33EE52AC}"/>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8" name="Grafik 7">
            <a:extLst>
              <a:ext uri="{FF2B5EF4-FFF2-40B4-BE49-F238E27FC236}">
                <a16:creationId xmlns:a16="http://schemas.microsoft.com/office/drawing/2014/main" id="{781CC2BF-C620-4321-BC77-31C82848EFD3}"/>
              </a:ext>
            </a:extLst>
          </p:cNvPr>
          <p:cNvPicPr>
            <a:picLocks noChangeAspect="1"/>
          </p:cNvPicPr>
          <p:nvPr/>
        </p:nvPicPr>
        <p:blipFill>
          <a:blip r:embed="rId3"/>
          <a:stretch>
            <a:fillRect/>
          </a:stretch>
        </p:blipFill>
        <p:spPr>
          <a:xfrm>
            <a:off x="6761450" y="3420005"/>
            <a:ext cx="2916342" cy="2419238"/>
          </a:xfrm>
          <a:prstGeom prst="rect">
            <a:avLst/>
          </a:prstGeom>
        </p:spPr>
      </p:pic>
      <p:sp>
        <p:nvSpPr>
          <p:cNvPr id="10" name="Textfeld 9">
            <a:extLst>
              <a:ext uri="{FF2B5EF4-FFF2-40B4-BE49-F238E27FC236}">
                <a16:creationId xmlns:a16="http://schemas.microsoft.com/office/drawing/2014/main" id="{E74D2DA7-849F-4C17-0E98-86089EBB710F}"/>
              </a:ext>
            </a:extLst>
          </p:cNvPr>
          <p:cNvSpPr txBox="1"/>
          <p:nvPr/>
        </p:nvSpPr>
        <p:spPr>
          <a:xfrm>
            <a:off x="74950" y="3420005"/>
            <a:ext cx="5669181" cy="923330"/>
          </a:xfrm>
          <a:prstGeom prst="rect">
            <a:avLst/>
          </a:prstGeom>
          <a:noFill/>
        </p:spPr>
        <p:txBody>
          <a:bodyPr wrap="none" rtlCol="0">
            <a:spAutoFit/>
          </a:bodyPr>
          <a:lstStyle/>
          <a:p>
            <a:r>
              <a:rPr lang="de-CH" b="1" dirty="0">
                <a:latin typeface="Arial" panose="020B0604020202020204" pitchFamily="34" charset="0"/>
                <a:cs typeface="Arial" panose="020B0604020202020204" pitchFamily="34" charset="0"/>
              </a:rPr>
              <a:t>A: Videos im </a:t>
            </a:r>
            <a:r>
              <a:rPr lang="de-CH" b="1" dirty="0" err="1">
                <a:latin typeface="Arial" panose="020B0604020202020204" pitchFamily="34" charset="0"/>
                <a:cs typeface="Arial" panose="020B0604020202020204" pitchFamily="34" charset="0"/>
              </a:rPr>
              <a:t>iVT</a:t>
            </a:r>
            <a:r>
              <a:rPr lang="de-CH" b="1" dirty="0">
                <a:latin typeface="Arial" panose="020B0604020202020204" pitchFamily="34" charset="0"/>
                <a:cs typeface="Arial" panose="020B0604020202020204" pitchFamily="34" charset="0"/>
              </a:rPr>
              <a:t>-Modus bereitstellen</a:t>
            </a:r>
            <a:br>
              <a:rPr lang="de-CH" b="1" dirty="0">
                <a:latin typeface="Arial" panose="020B0604020202020204" pitchFamily="34" charset="0"/>
                <a:cs typeface="Arial" panose="020B0604020202020204" pitchFamily="34" charset="0"/>
              </a:rPr>
            </a:br>
            <a:r>
              <a:rPr lang="de-CH" b="1" dirty="0">
                <a:latin typeface="Arial" panose="020B0604020202020204" pitchFamily="34" charset="0"/>
                <a:cs typeface="Arial" panose="020B0604020202020204" pitchFamily="34" charset="0"/>
              </a:rPr>
              <a:t>	</a:t>
            </a:r>
            <a:r>
              <a:rPr lang="de-CH" b="1" dirty="0">
                <a:latin typeface="Arial" panose="020B0604020202020204" pitchFamily="34" charset="0"/>
                <a:cs typeface="Arial" panose="020B0604020202020204" pitchFamily="34" charset="0"/>
                <a:hlinkClick r:id="rId4" action="ppaction://hlinksldjump"/>
              </a:rPr>
              <a:t>1. Eine «</a:t>
            </a:r>
            <a:r>
              <a:rPr lang="de-CH" b="1" dirty="0" err="1">
                <a:latin typeface="Arial" panose="020B0604020202020204" pitchFamily="34" charset="0"/>
                <a:cs typeface="Arial" panose="020B0604020202020204" pitchFamily="34" charset="0"/>
                <a:hlinkClick r:id="rId4" action="ppaction://hlinksldjump"/>
              </a:rPr>
              <a:t>Opencast</a:t>
            </a:r>
            <a:r>
              <a:rPr lang="de-CH" b="1" dirty="0">
                <a:latin typeface="Arial" panose="020B0604020202020204" pitchFamily="34" charset="0"/>
                <a:cs typeface="Arial" panose="020B0604020202020204" pitchFamily="34" charset="0"/>
                <a:hlinkClick r:id="rId4" action="ppaction://hlinksldjump"/>
              </a:rPr>
              <a:t> Serie» eröffnen</a:t>
            </a:r>
            <a:endParaRPr lang="de-CH" b="1" dirty="0">
              <a:latin typeface="Arial" panose="020B0604020202020204" pitchFamily="34" charset="0"/>
              <a:cs typeface="Arial" panose="020B0604020202020204" pitchFamily="34" charset="0"/>
            </a:endParaRPr>
          </a:p>
          <a:p>
            <a:r>
              <a:rPr lang="de-CH" b="1" dirty="0">
                <a:latin typeface="Arial" panose="020B0604020202020204" pitchFamily="34" charset="0"/>
                <a:cs typeface="Arial" panose="020B0604020202020204" pitchFamily="34" charset="0"/>
              </a:rPr>
              <a:t>	</a:t>
            </a:r>
            <a:r>
              <a:rPr lang="de-CH" b="1" dirty="0">
                <a:latin typeface="Arial" panose="020B0604020202020204" pitchFamily="34" charset="0"/>
                <a:cs typeface="Arial" panose="020B0604020202020204" pitchFamily="34" charset="0"/>
                <a:hlinkClick r:id="rId5" action="ppaction://hlinksldjump"/>
              </a:rPr>
              <a:t>2. Videos in eine «Opencast Serie» hochladen</a:t>
            </a:r>
            <a:endParaRPr lang="de-CH" b="1" dirty="0">
              <a:latin typeface="Arial" panose="020B0604020202020204" pitchFamily="34" charset="0"/>
              <a:cs typeface="Arial" panose="020B0604020202020204" pitchFamily="34" charset="0"/>
            </a:endParaRPr>
          </a:p>
        </p:txBody>
      </p:sp>
      <p:sp>
        <p:nvSpPr>
          <p:cNvPr id="11" name="Textfeld 10">
            <a:extLst>
              <a:ext uri="{FF2B5EF4-FFF2-40B4-BE49-F238E27FC236}">
                <a16:creationId xmlns:a16="http://schemas.microsoft.com/office/drawing/2014/main" id="{377C1CC7-872A-24C8-D4F0-B1CF59C56FB6}"/>
              </a:ext>
            </a:extLst>
          </p:cNvPr>
          <p:cNvSpPr txBox="1"/>
          <p:nvPr/>
        </p:nvSpPr>
        <p:spPr>
          <a:xfrm>
            <a:off x="74950" y="4470452"/>
            <a:ext cx="5237396" cy="923330"/>
          </a:xfrm>
          <a:prstGeom prst="rect">
            <a:avLst/>
          </a:prstGeom>
          <a:noFill/>
        </p:spPr>
        <p:txBody>
          <a:bodyPr wrap="none" rtlCol="0">
            <a:spAutoFit/>
          </a:bodyPr>
          <a:lstStyle/>
          <a:p>
            <a:r>
              <a:rPr lang="de-CH" b="1" dirty="0">
                <a:latin typeface="Arial" panose="020B0604020202020204" pitchFamily="34" charset="0"/>
                <a:cs typeface="Arial" panose="020B0604020202020204" pitchFamily="34" charset="0"/>
              </a:rPr>
              <a:t>B: Die individuelle Rechteverwaltung nutzen</a:t>
            </a:r>
          </a:p>
          <a:p>
            <a:r>
              <a:rPr lang="de-CH" b="1" dirty="0">
                <a:latin typeface="Arial" panose="020B0604020202020204" pitchFamily="34" charset="0"/>
                <a:cs typeface="Arial" panose="020B0604020202020204" pitchFamily="34" charset="0"/>
              </a:rPr>
              <a:t>	</a:t>
            </a:r>
            <a:r>
              <a:rPr lang="de-CH" b="1" dirty="0">
                <a:latin typeface="Arial" panose="020B0604020202020204" pitchFamily="34" charset="0"/>
                <a:cs typeface="Arial" panose="020B0604020202020204" pitchFamily="34" charset="0"/>
                <a:hlinkClick r:id="rId6" action="ppaction://hlinksldjump"/>
              </a:rPr>
              <a:t>3. Rechteeinstellungen für den </a:t>
            </a:r>
            <a:r>
              <a:rPr lang="de-CH" b="1" dirty="0" err="1">
                <a:latin typeface="Arial" panose="020B0604020202020204" pitchFamily="34" charset="0"/>
                <a:cs typeface="Arial" panose="020B0604020202020204" pitchFamily="34" charset="0"/>
                <a:hlinkClick r:id="rId6" action="ppaction://hlinksldjump"/>
              </a:rPr>
              <a:t>iVT</a:t>
            </a:r>
            <a:r>
              <a:rPr lang="de-CH" b="1" dirty="0">
                <a:latin typeface="Arial" panose="020B0604020202020204" pitchFamily="34" charset="0"/>
                <a:cs typeface="Arial" panose="020B0604020202020204" pitchFamily="34" charset="0"/>
                <a:hlinkClick r:id="rId6" action="ppaction://hlinksldjump"/>
              </a:rPr>
              <a:t>-Modus</a:t>
            </a:r>
            <a:endParaRPr lang="de-CH" b="1" dirty="0">
              <a:latin typeface="Arial" panose="020B0604020202020204" pitchFamily="34" charset="0"/>
              <a:cs typeface="Arial" panose="020B0604020202020204" pitchFamily="34" charset="0"/>
            </a:endParaRPr>
          </a:p>
          <a:p>
            <a:r>
              <a:rPr lang="de-CH" b="1" dirty="0">
                <a:latin typeface="Arial" panose="020B0604020202020204" pitchFamily="34" charset="0"/>
                <a:cs typeface="Arial" panose="020B0604020202020204" pitchFamily="34" charset="0"/>
              </a:rPr>
              <a:t>	</a:t>
            </a:r>
            <a:r>
              <a:rPr lang="de-CH" b="1" dirty="0">
                <a:latin typeface="Arial" panose="020B0604020202020204" pitchFamily="34" charset="0"/>
                <a:cs typeface="Arial" panose="020B0604020202020204" pitchFamily="34" charset="0"/>
                <a:hlinkClick r:id="rId7" action="ppaction://hlinksldjump"/>
              </a:rPr>
              <a:t>4. Clip-Mitglieder verwalten</a:t>
            </a:r>
            <a:endParaRPr lang="de-CH" b="1"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100E518C-305A-52AC-4F1C-2E3938C85DF4}"/>
              </a:ext>
            </a:extLst>
          </p:cNvPr>
          <p:cNvSpPr txBox="1"/>
          <p:nvPr/>
        </p:nvSpPr>
        <p:spPr>
          <a:xfrm>
            <a:off x="525293" y="5336233"/>
            <a:ext cx="2416046" cy="369332"/>
          </a:xfrm>
          <a:prstGeom prst="rect">
            <a:avLst/>
          </a:prstGeom>
          <a:noFill/>
        </p:spPr>
        <p:txBody>
          <a:bodyPr wrap="none" rtlCol="0">
            <a:spAutoFit/>
          </a:bodyPr>
          <a:lstStyle/>
          <a:p>
            <a:r>
              <a:rPr lang="de-CH" b="1" dirty="0">
                <a:latin typeface="Arial" panose="020B0604020202020204" pitchFamily="34" charset="0"/>
                <a:cs typeface="Arial" panose="020B0604020202020204" pitchFamily="34" charset="0"/>
                <a:hlinkClick r:id="" action="ppaction://hlinkshowjump?jump=lastslide"/>
              </a:rPr>
              <a:t>5. Gruppen erstellen</a:t>
            </a:r>
            <a:endParaRPr lang="de-CH" b="1"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30" y="2531165"/>
            <a:ext cx="6642990" cy="3922644"/>
          </a:xfrm>
          <a:prstGeom prst="rect">
            <a:avLst/>
          </a:prstGeom>
          <a:ln>
            <a:solidFill>
              <a:schemeClr val="tx1"/>
            </a:solidFill>
          </a:ln>
        </p:spPr>
      </p:pic>
      <p:sp>
        <p:nvSpPr>
          <p:cNvPr id="3" name="Textfeld 2"/>
          <p:cNvSpPr txBox="1"/>
          <p:nvPr/>
        </p:nvSpPr>
        <p:spPr>
          <a:xfrm>
            <a:off x="0" y="549702"/>
            <a:ext cx="7863112" cy="692497"/>
          </a:xfrm>
          <a:prstGeom prst="rect">
            <a:avLst/>
          </a:prstGeom>
          <a:noFill/>
        </p:spPr>
        <p:txBody>
          <a:bodyPr wrap="square" rtlCol="0">
            <a:spAutoFit/>
          </a:bodyPr>
          <a:lstStyle/>
          <a:p>
            <a:pPr algn="just"/>
            <a:r>
              <a:rPr lang="de-DE" sz="1300" dirty="0">
                <a:latin typeface="Arial"/>
                <a:cs typeface="Arial"/>
              </a:rPr>
              <a:t>Sobald Sie sich in einem ILIAS-Kurs befinden und die entsprechenden Administrationsrechte besitzen, können sie unter «Neues Objekt hinzufügen» das Objekt «</a:t>
            </a:r>
            <a:r>
              <a:rPr lang="de-DE" sz="1300" dirty="0" err="1">
                <a:latin typeface="Arial"/>
                <a:cs typeface="Arial"/>
              </a:rPr>
              <a:t>Opencast</a:t>
            </a:r>
            <a:r>
              <a:rPr lang="de-DE" sz="1300" dirty="0">
                <a:latin typeface="Arial"/>
                <a:cs typeface="Arial"/>
              </a:rPr>
              <a:t> Serie» (rechts abgebildetes Icon) hinzufügen. </a:t>
            </a:r>
            <a:r>
              <a:rPr lang="de-DE" sz="1300" dirty="0" err="1">
                <a:latin typeface="Arial"/>
                <a:cs typeface="Arial"/>
              </a:rPr>
              <a:t>Anschliessend</a:t>
            </a:r>
            <a:r>
              <a:rPr lang="de-DE" sz="1300" dirty="0">
                <a:latin typeface="Arial"/>
                <a:cs typeface="Arial"/>
              </a:rPr>
              <a:t> können Sie diverse Einstellungen für die Serie vornehmen:</a:t>
            </a:r>
          </a:p>
        </p:txBody>
      </p:sp>
      <p:grpSp>
        <p:nvGrpSpPr>
          <p:cNvPr id="2" name="Gruppierung 1"/>
          <p:cNvGrpSpPr/>
          <p:nvPr/>
        </p:nvGrpSpPr>
        <p:grpSpPr>
          <a:xfrm>
            <a:off x="529749" y="3360387"/>
            <a:ext cx="496228" cy="335880"/>
            <a:chOff x="4216542" y="2133078"/>
            <a:chExt cx="458057" cy="335880"/>
          </a:xfrm>
        </p:grpSpPr>
        <p:sp>
          <p:nvSpPr>
            <p:cNvPr id="14" name="Pfeil nach rechts 13"/>
            <p:cNvSpPr/>
            <p:nvPr/>
          </p:nvSpPr>
          <p:spPr>
            <a:xfrm>
              <a:off x="4249778" y="2133078"/>
              <a:ext cx="424821" cy="335880"/>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rial"/>
                <a:cs typeface="Arial"/>
              </a:endParaRPr>
            </a:p>
          </p:txBody>
        </p:sp>
        <p:sp>
          <p:nvSpPr>
            <p:cNvPr id="16" name="Oval 15"/>
            <p:cNvSpPr/>
            <p:nvPr/>
          </p:nvSpPr>
          <p:spPr>
            <a:xfrm>
              <a:off x="4216542" y="2164424"/>
              <a:ext cx="277126" cy="277126"/>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de-DE" sz="1200" dirty="0">
                  <a:latin typeface="Arial"/>
                  <a:cs typeface="Arial"/>
                </a:rPr>
                <a:t>2</a:t>
              </a:r>
            </a:p>
          </p:txBody>
        </p:sp>
      </p:grpSp>
      <p:sp>
        <p:nvSpPr>
          <p:cNvPr id="23" name="Textfeld 22"/>
          <p:cNvSpPr txBox="1"/>
          <p:nvPr/>
        </p:nvSpPr>
        <p:spPr>
          <a:xfrm>
            <a:off x="6763821" y="2953917"/>
            <a:ext cx="3058918" cy="3200876"/>
          </a:xfrm>
          <a:prstGeom prst="rect">
            <a:avLst/>
          </a:prstGeom>
          <a:noFill/>
        </p:spPr>
        <p:txBody>
          <a:bodyPr wrap="square" rtlCol="0">
            <a:spAutoFit/>
          </a:bodyPr>
          <a:lstStyle/>
          <a:p>
            <a:pPr marL="342900" indent="-342900" algn="just">
              <a:spcAft>
                <a:spcPts val="1200"/>
              </a:spcAft>
              <a:buFont typeface="+mj-ea"/>
              <a:buAutoNum type="circleNumDbPlain"/>
            </a:pPr>
            <a:r>
              <a:rPr lang="de-DE" sz="1300" dirty="0">
                <a:latin typeface="Arial"/>
                <a:cs typeface="Arial"/>
              </a:rPr>
              <a:t>Sie haben die Wahl, eine neue Serie anzulegen oder eine bestehende Serie in Ihren Kurs einzubinden. Falls die Serie bereits vorhanden ist und Sie dazu Administrationsrechte haben, kann die Serie im Dropdown-Menü ausgewählt werden.</a:t>
            </a:r>
          </a:p>
          <a:p>
            <a:pPr marL="342900" indent="-342900" algn="just">
              <a:spcAft>
                <a:spcPts val="1200"/>
              </a:spcAft>
              <a:buFont typeface="+mj-ea"/>
              <a:buAutoNum type="circleNumDbPlain"/>
            </a:pPr>
            <a:r>
              <a:rPr lang="de-DE" sz="1300" dirty="0">
                <a:latin typeface="Arial"/>
                <a:cs typeface="Arial"/>
              </a:rPr>
              <a:t>Geben Sie im Titel vorzugsweise das Semester und den Titel Ihrer Veranstaltung an.</a:t>
            </a:r>
          </a:p>
          <a:p>
            <a:pPr marL="342900" indent="-342900" algn="just">
              <a:spcAft>
                <a:spcPts val="1200"/>
              </a:spcAft>
              <a:buFont typeface="+mj-ea"/>
              <a:buAutoNum type="circleNumDbPlain"/>
            </a:pPr>
            <a:r>
              <a:rPr lang="de-DE" sz="1300" dirty="0">
                <a:latin typeface="Arial"/>
                <a:cs typeface="Arial"/>
              </a:rPr>
              <a:t>Schalten Sie die Serie «online» sobald die Studierenden Zugriff darauf haben sollen.  </a:t>
            </a:r>
          </a:p>
        </p:txBody>
      </p:sp>
      <p:grpSp>
        <p:nvGrpSpPr>
          <p:cNvPr id="26" name="Gruppierung 25"/>
          <p:cNvGrpSpPr/>
          <p:nvPr/>
        </p:nvGrpSpPr>
        <p:grpSpPr>
          <a:xfrm>
            <a:off x="529749" y="2869227"/>
            <a:ext cx="496226" cy="335880"/>
            <a:chOff x="4216542" y="2133078"/>
            <a:chExt cx="458055" cy="335880"/>
          </a:xfrm>
        </p:grpSpPr>
        <p:sp>
          <p:nvSpPr>
            <p:cNvPr id="27" name="Pfeil nach rechts 26"/>
            <p:cNvSpPr/>
            <p:nvPr/>
          </p:nvSpPr>
          <p:spPr>
            <a:xfrm>
              <a:off x="4249776" y="2133078"/>
              <a:ext cx="424821" cy="335880"/>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rial"/>
                <a:cs typeface="Arial"/>
              </a:endParaRPr>
            </a:p>
          </p:txBody>
        </p:sp>
        <p:sp>
          <p:nvSpPr>
            <p:cNvPr id="28" name="Oval 27"/>
            <p:cNvSpPr/>
            <p:nvPr/>
          </p:nvSpPr>
          <p:spPr>
            <a:xfrm>
              <a:off x="4216542" y="2164424"/>
              <a:ext cx="277126" cy="277126"/>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de-DE" sz="1200" dirty="0">
                  <a:latin typeface="Arial"/>
                  <a:cs typeface="Arial"/>
                </a:rPr>
                <a:t>1</a:t>
              </a:r>
            </a:p>
          </p:txBody>
        </p:sp>
      </p:grpSp>
      <p:grpSp>
        <p:nvGrpSpPr>
          <p:cNvPr id="30" name="Gruppierung 29"/>
          <p:cNvGrpSpPr/>
          <p:nvPr/>
        </p:nvGrpSpPr>
        <p:grpSpPr>
          <a:xfrm>
            <a:off x="544899" y="4141077"/>
            <a:ext cx="496228" cy="335880"/>
            <a:chOff x="4216542" y="2133078"/>
            <a:chExt cx="458057" cy="335880"/>
          </a:xfrm>
        </p:grpSpPr>
        <p:sp>
          <p:nvSpPr>
            <p:cNvPr id="31" name="Pfeil nach rechts 30"/>
            <p:cNvSpPr/>
            <p:nvPr/>
          </p:nvSpPr>
          <p:spPr>
            <a:xfrm>
              <a:off x="4249778" y="2133078"/>
              <a:ext cx="424821" cy="335880"/>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rial"/>
                <a:cs typeface="Arial"/>
              </a:endParaRPr>
            </a:p>
          </p:txBody>
        </p:sp>
        <p:sp>
          <p:nvSpPr>
            <p:cNvPr id="32" name="Oval 31"/>
            <p:cNvSpPr/>
            <p:nvPr/>
          </p:nvSpPr>
          <p:spPr>
            <a:xfrm>
              <a:off x="4216542" y="2164424"/>
              <a:ext cx="277126" cy="277126"/>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de-DE" sz="1200" dirty="0">
                  <a:latin typeface="Arial"/>
                  <a:cs typeface="Arial"/>
                </a:rPr>
                <a:t>3</a:t>
              </a:r>
            </a:p>
          </p:txBody>
        </p:sp>
      </p:grpSp>
      <p:pic>
        <p:nvPicPr>
          <p:cNvPr id="4" name="Bild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80" y="1464604"/>
            <a:ext cx="5726276" cy="725385"/>
          </a:xfrm>
          <a:prstGeom prst="rect">
            <a:avLst/>
          </a:prstGeom>
          <a:ln>
            <a:solidFill>
              <a:schemeClr val="tx1"/>
            </a:solidFill>
          </a:ln>
        </p:spPr>
      </p:pic>
      <p:cxnSp>
        <p:nvCxnSpPr>
          <p:cNvPr id="29" name="Gerade Verbindung mit Pfeil 28"/>
          <p:cNvCxnSpPr/>
          <p:nvPr/>
        </p:nvCxnSpPr>
        <p:spPr>
          <a:xfrm flipV="1">
            <a:off x="2295336" y="1903301"/>
            <a:ext cx="230111" cy="932664"/>
          </a:xfrm>
          <a:prstGeom prst="straightConnector1">
            <a:avLst/>
          </a:prstGeom>
          <a:ln w="57150" cmpd="sng">
            <a:solidFill>
              <a:srgbClr val="E3184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2" name="Titel 4"/>
          <p:cNvSpPr txBox="1">
            <a:spLocks/>
          </p:cNvSpPr>
          <p:nvPr/>
        </p:nvSpPr>
        <p:spPr bwMode="auto">
          <a:xfrm>
            <a:off x="0" y="92648"/>
            <a:ext cx="990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de-DE" sz="2400" b="1" dirty="0">
                <a:latin typeface="Arial"/>
                <a:cs typeface="Arial"/>
              </a:rPr>
              <a:t>1. Eine «</a:t>
            </a:r>
            <a:r>
              <a:rPr lang="de-DE" sz="2400" b="1" dirty="0" err="1">
                <a:latin typeface="Arial"/>
                <a:cs typeface="Arial"/>
              </a:rPr>
              <a:t>Opencast</a:t>
            </a:r>
            <a:r>
              <a:rPr lang="de-DE" sz="2400" b="1" dirty="0">
                <a:latin typeface="Arial"/>
                <a:cs typeface="Arial"/>
              </a:rPr>
              <a:t> Serie</a:t>
            </a:r>
            <a:r>
              <a:rPr lang="de-DE" sz="2400" b="1" dirty="0"/>
              <a:t>»</a:t>
            </a:r>
            <a:r>
              <a:rPr lang="de-DE" sz="2400" b="1" dirty="0">
                <a:latin typeface="Arial"/>
                <a:cs typeface="Arial"/>
              </a:rPr>
              <a:t> eröffnen</a:t>
            </a:r>
            <a:endParaRPr lang="de-DE" sz="2400" b="1" i="1" dirty="0">
              <a:latin typeface="Arial"/>
              <a:cs typeface="Arial"/>
            </a:endParaRPr>
          </a:p>
        </p:txBody>
      </p:sp>
      <p:pic>
        <p:nvPicPr>
          <p:cNvPr id="5" name="Grafik 4">
            <a:extLst>
              <a:ext uri="{FF2B5EF4-FFF2-40B4-BE49-F238E27FC236}">
                <a16:creationId xmlns:a16="http://schemas.microsoft.com/office/drawing/2014/main" id="{57B06BD4-D4CB-AFB9-3CF7-A59ECA8E198E}"/>
              </a:ext>
            </a:extLst>
          </p:cNvPr>
          <p:cNvPicPr>
            <a:picLocks noChangeAspect="1"/>
          </p:cNvPicPr>
          <p:nvPr/>
        </p:nvPicPr>
        <p:blipFill>
          <a:blip r:embed="rId4"/>
          <a:stretch>
            <a:fillRect/>
          </a:stretch>
        </p:blipFill>
        <p:spPr>
          <a:xfrm>
            <a:off x="7252550" y="1302100"/>
            <a:ext cx="2570189" cy="1435976"/>
          </a:xfrm>
          <a:prstGeom prst="rect">
            <a:avLst/>
          </a:prstGeom>
          <a:ln>
            <a:solidFill>
              <a:schemeClr val="tx1"/>
            </a:solidFill>
          </a:ln>
        </p:spPr>
      </p:pic>
      <p:cxnSp>
        <p:nvCxnSpPr>
          <p:cNvPr id="25" name="Gerade Verbindung mit Pfeil 24"/>
          <p:cNvCxnSpPr>
            <a:cxnSpLocks/>
          </p:cNvCxnSpPr>
          <p:nvPr/>
        </p:nvCxnSpPr>
        <p:spPr>
          <a:xfrm flipV="1">
            <a:off x="6515172" y="1568025"/>
            <a:ext cx="679701" cy="319926"/>
          </a:xfrm>
          <a:prstGeom prst="straightConnector1">
            <a:avLst/>
          </a:prstGeom>
          <a:ln w="57150" cmpd="sng">
            <a:solidFill>
              <a:srgbClr val="E31840"/>
            </a:solidFill>
            <a:headEnd type="non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4671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D96B890D-852C-DCD2-00F0-406B506B73B0}"/>
              </a:ext>
            </a:extLst>
          </p:cNvPr>
          <p:cNvPicPr>
            <a:picLocks noChangeAspect="1"/>
          </p:cNvPicPr>
          <p:nvPr/>
        </p:nvPicPr>
        <p:blipFill>
          <a:blip r:embed="rId3"/>
          <a:stretch>
            <a:fillRect/>
          </a:stretch>
        </p:blipFill>
        <p:spPr>
          <a:xfrm>
            <a:off x="148463" y="182878"/>
            <a:ext cx="5687218" cy="4066326"/>
          </a:xfrm>
          <a:prstGeom prst="rect">
            <a:avLst/>
          </a:prstGeom>
          <a:ln>
            <a:solidFill>
              <a:schemeClr val="tx1"/>
            </a:solidFill>
          </a:ln>
        </p:spPr>
      </p:pic>
      <p:sp>
        <p:nvSpPr>
          <p:cNvPr id="5" name="Textfeld 4"/>
          <p:cNvSpPr txBox="1"/>
          <p:nvPr/>
        </p:nvSpPr>
        <p:spPr>
          <a:xfrm>
            <a:off x="6073186" y="149074"/>
            <a:ext cx="3798597" cy="5970864"/>
          </a:xfrm>
          <a:prstGeom prst="rect">
            <a:avLst/>
          </a:prstGeom>
          <a:noFill/>
        </p:spPr>
        <p:txBody>
          <a:bodyPr wrap="square" rtlCol="0">
            <a:spAutoFit/>
          </a:bodyPr>
          <a:lstStyle/>
          <a:p>
            <a:pPr marL="342900" indent="-342900">
              <a:spcAft>
                <a:spcPts val="1200"/>
              </a:spcAft>
              <a:buFont typeface="+mj-ea"/>
              <a:buAutoNum type="circleNumDbPlain"/>
            </a:pPr>
            <a:r>
              <a:rPr lang="de-DE" sz="1400" dirty="0">
                <a:latin typeface="Arial"/>
                <a:cs typeface="Arial"/>
              </a:rPr>
              <a:t>Wählen Sie die Option «Annotationen erlauben». Dies ermöglicht das Annotieren Ihrer Videos.</a:t>
            </a:r>
          </a:p>
          <a:p>
            <a:pPr marL="342900" indent="-342900">
              <a:spcAft>
                <a:spcPts val="1200"/>
              </a:spcAft>
              <a:buFont typeface="+mj-ea"/>
              <a:buAutoNum type="circleNumDbPlain"/>
            </a:pPr>
            <a:r>
              <a:rPr lang="de-DE" sz="1400" dirty="0">
                <a:latin typeface="Arial"/>
                <a:cs typeface="Arial"/>
              </a:rPr>
              <a:t>Wenn die Videos </a:t>
            </a:r>
            <a:r>
              <a:rPr lang="de-DE" sz="1400" dirty="0" err="1">
                <a:latin typeface="Arial"/>
                <a:cs typeface="Arial"/>
              </a:rPr>
              <a:t>ausschliesslich</a:t>
            </a:r>
            <a:r>
              <a:rPr lang="de-DE" sz="1400" dirty="0">
                <a:latin typeface="Arial"/>
                <a:cs typeface="Arial"/>
              </a:rPr>
              <a:t> online betrachtet werden und nicht downloadbar sein sollen, muss diese Checkbox aktiviert werden.</a:t>
            </a:r>
          </a:p>
          <a:p>
            <a:pPr marL="342900" indent="-342900">
              <a:spcAft>
                <a:spcPts val="1200"/>
              </a:spcAft>
              <a:buFont typeface="+mj-ea"/>
              <a:buAutoNum type="circleNumDbPlain"/>
            </a:pPr>
            <a:r>
              <a:rPr lang="de-DE" sz="1400" dirty="0">
                <a:latin typeface="Arial"/>
                <a:cs typeface="Arial"/>
              </a:rPr>
              <a:t>Aktivieren Sie die Funktion «Rechte pro Aufzeichnung setzen», damit Sie den </a:t>
            </a:r>
            <a:r>
              <a:rPr lang="de-DE" sz="1400" dirty="0" err="1">
                <a:latin typeface="Arial"/>
                <a:cs typeface="Arial"/>
              </a:rPr>
              <a:t>iVT</a:t>
            </a:r>
            <a:r>
              <a:rPr lang="de-DE" sz="1400" dirty="0">
                <a:latin typeface="Arial"/>
                <a:cs typeface="Arial"/>
              </a:rPr>
              <a:t>-Modus aktivieren und somit den Zugriff auf die einzelnen Videos personenbezogen einstellen können. </a:t>
            </a:r>
          </a:p>
          <a:p>
            <a:pPr marL="342900" indent="-342900">
              <a:spcAft>
                <a:spcPts val="1200"/>
              </a:spcAft>
              <a:buFont typeface="+mj-ea"/>
              <a:buAutoNum type="circleNumDbPlain"/>
            </a:pPr>
            <a:r>
              <a:rPr lang="de-DE" sz="1400" dirty="0">
                <a:latin typeface="Arial"/>
                <a:cs typeface="Arial"/>
              </a:rPr>
              <a:t>Aktivieren Sie diese Funktion, wenn die Besitzer selbst bestimmen sollen, wer ihre Videos betrachten darf (Zugriffsrechte erteilen).</a:t>
            </a:r>
          </a:p>
          <a:p>
            <a:pPr marL="342900" indent="-342900">
              <a:spcAft>
                <a:spcPts val="1200"/>
              </a:spcAft>
              <a:buFont typeface="+mj-ea"/>
              <a:buAutoNum type="circleNumDbPlain"/>
            </a:pPr>
            <a:r>
              <a:rPr lang="de-DE" sz="1400" dirty="0">
                <a:latin typeface="Arial"/>
                <a:cs typeface="Arial"/>
              </a:rPr>
              <a:t>Die Funktion “Upload durch Mitglieder“ ermöglicht es Benutzern, eigene Videos hochzuladen.</a:t>
            </a:r>
          </a:p>
          <a:p>
            <a:pPr marL="342900" indent="-342900">
              <a:spcAft>
                <a:spcPts val="1200"/>
              </a:spcAft>
              <a:buFont typeface="+mj-ea"/>
              <a:buAutoNum type="circleNumDbPlain"/>
            </a:pPr>
            <a:r>
              <a:rPr lang="de-DE" sz="1400" dirty="0">
                <a:latin typeface="Arial"/>
                <a:cs typeface="Arial"/>
              </a:rPr>
              <a:t>Akzeptieren Sie die Nutzungsverein-</a:t>
            </a:r>
            <a:r>
              <a:rPr lang="de-DE" sz="1400" dirty="0" err="1">
                <a:latin typeface="Arial"/>
                <a:cs typeface="Arial"/>
              </a:rPr>
              <a:t>barungen</a:t>
            </a:r>
            <a:r>
              <a:rPr lang="de-DE" sz="1400" dirty="0">
                <a:latin typeface="Arial"/>
                <a:cs typeface="Arial"/>
              </a:rPr>
              <a:t>.</a:t>
            </a:r>
          </a:p>
          <a:p>
            <a:pPr marL="342900" indent="-342900">
              <a:spcAft>
                <a:spcPts val="1200"/>
              </a:spcAft>
              <a:buFont typeface="+mj-ea"/>
              <a:buAutoNum type="circleNumDbPlain"/>
            </a:pPr>
            <a:r>
              <a:rPr lang="de-DE" sz="1400" dirty="0">
                <a:latin typeface="Arial"/>
                <a:cs typeface="Arial"/>
              </a:rPr>
              <a:t>Speichern Sie die Einstellungen.</a:t>
            </a:r>
          </a:p>
        </p:txBody>
      </p:sp>
      <p:grpSp>
        <p:nvGrpSpPr>
          <p:cNvPr id="14" name="Gruppierung 13"/>
          <p:cNvGrpSpPr/>
          <p:nvPr/>
        </p:nvGrpSpPr>
        <p:grpSpPr>
          <a:xfrm>
            <a:off x="264792" y="627396"/>
            <a:ext cx="521622" cy="386161"/>
            <a:chOff x="6728308" y="3211438"/>
            <a:chExt cx="481497" cy="386161"/>
          </a:xfrm>
        </p:grpSpPr>
        <p:sp>
          <p:nvSpPr>
            <p:cNvPr id="15" name="Pfeil nach rechts 14"/>
            <p:cNvSpPr/>
            <p:nvPr/>
          </p:nvSpPr>
          <p:spPr>
            <a:xfrm rot="1476942">
              <a:off x="6784984" y="3261719"/>
              <a:ext cx="424821" cy="335880"/>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rial"/>
                <a:cs typeface="Arial"/>
              </a:endParaRPr>
            </a:p>
          </p:txBody>
        </p:sp>
        <p:sp>
          <p:nvSpPr>
            <p:cNvPr id="16" name="Oval 15"/>
            <p:cNvSpPr/>
            <p:nvPr/>
          </p:nvSpPr>
          <p:spPr>
            <a:xfrm>
              <a:off x="6728308" y="3211438"/>
              <a:ext cx="277126" cy="277126"/>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de-DE" sz="1200" dirty="0">
                  <a:latin typeface="Arial"/>
                  <a:cs typeface="Arial"/>
                </a:rPr>
                <a:t>3</a:t>
              </a:r>
            </a:p>
          </p:txBody>
        </p:sp>
      </p:grpSp>
      <p:grpSp>
        <p:nvGrpSpPr>
          <p:cNvPr id="4" name="Gruppierung 3"/>
          <p:cNvGrpSpPr/>
          <p:nvPr/>
        </p:nvGrpSpPr>
        <p:grpSpPr>
          <a:xfrm>
            <a:off x="4082910" y="3966343"/>
            <a:ext cx="563869" cy="335880"/>
            <a:chOff x="4792329" y="2828949"/>
            <a:chExt cx="563869" cy="335880"/>
          </a:xfrm>
        </p:grpSpPr>
        <p:grpSp>
          <p:nvGrpSpPr>
            <p:cNvPr id="24" name="Gruppierung 23"/>
            <p:cNvGrpSpPr/>
            <p:nvPr/>
          </p:nvGrpSpPr>
          <p:grpSpPr>
            <a:xfrm flipH="1">
              <a:off x="4846700" y="2828949"/>
              <a:ext cx="509498" cy="335880"/>
              <a:chOff x="6539175" y="3184030"/>
              <a:chExt cx="466269" cy="335880"/>
            </a:xfrm>
          </p:grpSpPr>
          <p:sp>
            <p:nvSpPr>
              <p:cNvPr id="25" name="Pfeil nach rechts 24"/>
              <p:cNvSpPr/>
              <p:nvPr/>
            </p:nvSpPr>
            <p:spPr>
              <a:xfrm rot="10800000">
                <a:off x="6539175" y="3184030"/>
                <a:ext cx="424821" cy="335880"/>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rial"/>
                  <a:cs typeface="Arial"/>
                </a:endParaRPr>
              </a:p>
            </p:txBody>
          </p:sp>
          <p:sp>
            <p:nvSpPr>
              <p:cNvPr id="26" name="Oval 25"/>
              <p:cNvSpPr/>
              <p:nvPr/>
            </p:nvSpPr>
            <p:spPr>
              <a:xfrm>
                <a:off x="6728317" y="3211438"/>
                <a:ext cx="277127" cy="277126"/>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endParaRPr lang="de-DE" sz="1000" dirty="0">
                  <a:latin typeface="Arial"/>
                  <a:cs typeface="Arial"/>
                </a:endParaRPr>
              </a:p>
            </p:txBody>
          </p:sp>
        </p:grpSp>
        <p:sp>
          <p:nvSpPr>
            <p:cNvPr id="27" name="Textfeld 26"/>
            <p:cNvSpPr txBox="1"/>
            <p:nvPr/>
          </p:nvSpPr>
          <p:spPr>
            <a:xfrm flipH="1">
              <a:off x="4792329" y="2852240"/>
              <a:ext cx="427790" cy="276999"/>
            </a:xfrm>
            <a:prstGeom prst="rect">
              <a:avLst/>
            </a:prstGeom>
            <a:noFill/>
          </p:spPr>
          <p:txBody>
            <a:bodyPr wrap="square" rtlCol="0">
              <a:spAutoFit/>
            </a:bodyPr>
            <a:lstStyle/>
            <a:p>
              <a:pPr algn="ctr"/>
              <a:r>
                <a:rPr lang="de-DE" sz="1200" dirty="0">
                  <a:solidFill>
                    <a:schemeClr val="lt1"/>
                  </a:solidFill>
                  <a:latin typeface="Arial"/>
                  <a:ea typeface="+mn-ea"/>
                  <a:cs typeface="Arial"/>
                </a:rPr>
                <a:t>7</a:t>
              </a:r>
            </a:p>
          </p:txBody>
        </p:sp>
      </p:grpSp>
      <p:sp>
        <p:nvSpPr>
          <p:cNvPr id="32" name="Textfeld 31"/>
          <p:cNvSpPr txBox="1"/>
          <p:nvPr/>
        </p:nvSpPr>
        <p:spPr>
          <a:xfrm>
            <a:off x="171034" y="5222483"/>
            <a:ext cx="5783400" cy="738664"/>
          </a:xfrm>
          <a:prstGeom prst="rect">
            <a:avLst/>
          </a:prstGeom>
          <a:noFill/>
        </p:spPr>
        <p:txBody>
          <a:bodyPr wrap="square" rtlCol="0">
            <a:spAutoFit/>
          </a:bodyPr>
          <a:lstStyle/>
          <a:p>
            <a:r>
              <a:rPr lang="de-DE" sz="1400" dirty="0">
                <a:latin typeface="Arial"/>
                <a:cs typeface="Arial"/>
              </a:rPr>
              <a:t>Nun können Sie Ihre Videos hochladen. Im Register «Einstellungen» können Sie die eben beschriebenen Einstellungen einsehen und bearbeiten. </a:t>
            </a:r>
          </a:p>
        </p:txBody>
      </p:sp>
      <p:grpSp>
        <p:nvGrpSpPr>
          <p:cNvPr id="11" name="Gruppierung 10"/>
          <p:cNvGrpSpPr/>
          <p:nvPr/>
        </p:nvGrpSpPr>
        <p:grpSpPr>
          <a:xfrm>
            <a:off x="1919747" y="465171"/>
            <a:ext cx="505115" cy="335880"/>
            <a:chOff x="6539174" y="3184030"/>
            <a:chExt cx="466260" cy="335880"/>
          </a:xfrm>
        </p:grpSpPr>
        <p:sp>
          <p:nvSpPr>
            <p:cNvPr id="12" name="Pfeil nach rechts 11"/>
            <p:cNvSpPr/>
            <p:nvPr/>
          </p:nvSpPr>
          <p:spPr>
            <a:xfrm rot="10800000">
              <a:off x="6539174" y="3184030"/>
              <a:ext cx="424821" cy="335880"/>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rial"/>
                <a:cs typeface="Arial"/>
              </a:endParaRPr>
            </a:p>
          </p:txBody>
        </p:sp>
        <p:sp>
          <p:nvSpPr>
            <p:cNvPr id="13" name="Oval 12"/>
            <p:cNvSpPr/>
            <p:nvPr/>
          </p:nvSpPr>
          <p:spPr>
            <a:xfrm>
              <a:off x="6728308" y="3211438"/>
              <a:ext cx="277126" cy="277126"/>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de-DE" sz="1200" dirty="0">
                  <a:latin typeface="Arial"/>
                  <a:cs typeface="Arial"/>
                </a:rPr>
                <a:t>2</a:t>
              </a:r>
            </a:p>
          </p:txBody>
        </p:sp>
      </p:grpSp>
      <p:grpSp>
        <p:nvGrpSpPr>
          <p:cNvPr id="37" name="Gruppierung 36"/>
          <p:cNvGrpSpPr/>
          <p:nvPr/>
        </p:nvGrpSpPr>
        <p:grpSpPr>
          <a:xfrm>
            <a:off x="1902329" y="145057"/>
            <a:ext cx="505115" cy="335880"/>
            <a:chOff x="6539174" y="3184030"/>
            <a:chExt cx="466260" cy="335880"/>
          </a:xfrm>
        </p:grpSpPr>
        <p:sp>
          <p:nvSpPr>
            <p:cNvPr id="38" name="Pfeil nach rechts 37"/>
            <p:cNvSpPr/>
            <p:nvPr/>
          </p:nvSpPr>
          <p:spPr>
            <a:xfrm rot="10800000">
              <a:off x="6539174" y="3184030"/>
              <a:ext cx="424821" cy="335880"/>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rial"/>
                <a:cs typeface="Arial"/>
              </a:endParaRPr>
            </a:p>
          </p:txBody>
        </p:sp>
        <p:sp>
          <p:nvSpPr>
            <p:cNvPr id="39" name="Oval 38"/>
            <p:cNvSpPr/>
            <p:nvPr/>
          </p:nvSpPr>
          <p:spPr>
            <a:xfrm>
              <a:off x="6728308" y="3211438"/>
              <a:ext cx="277126" cy="277126"/>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de-DE" sz="1200" dirty="0">
                  <a:latin typeface="Arial"/>
                  <a:cs typeface="Arial"/>
                </a:rPr>
                <a:t>1</a:t>
              </a:r>
            </a:p>
          </p:txBody>
        </p:sp>
      </p:grpSp>
      <p:grpSp>
        <p:nvGrpSpPr>
          <p:cNvPr id="23" name="Gruppierung 22"/>
          <p:cNvGrpSpPr/>
          <p:nvPr/>
        </p:nvGrpSpPr>
        <p:grpSpPr>
          <a:xfrm rot="8088164">
            <a:off x="1423477" y="1658830"/>
            <a:ext cx="424521" cy="499055"/>
            <a:chOff x="6602910" y="3001057"/>
            <a:chExt cx="391865" cy="499055"/>
          </a:xfrm>
        </p:grpSpPr>
        <p:sp>
          <p:nvSpPr>
            <p:cNvPr id="29" name="Pfeil nach rechts 28"/>
            <p:cNvSpPr/>
            <p:nvPr/>
          </p:nvSpPr>
          <p:spPr>
            <a:xfrm rot="13511836">
              <a:off x="6527820" y="3076147"/>
              <a:ext cx="460223" cy="310043"/>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rial"/>
                <a:cs typeface="Arial"/>
              </a:endParaRPr>
            </a:p>
          </p:txBody>
        </p:sp>
        <p:sp>
          <p:nvSpPr>
            <p:cNvPr id="30" name="Oval 29"/>
            <p:cNvSpPr/>
            <p:nvPr/>
          </p:nvSpPr>
          <p:spPr>
            <a:xfrm rot="13511836">
              <a:off x="6716761" y="3222097"/>
              <a:ext cx="300220" cy="255809"/>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de-DE" sz="1200" dirty="0">
                  <a:latin typeface="Arial"/>
                  <a:cs typeface="Arial"/>
                </a:rPr>
                <a:t>4</a:t>
              </a:r>
            </a:p>
          </p:txBody>
        </p:sp>
      </p:grpSp>
      <p:grpSp>
        <p:nvGrpSpPr>
          <p:cNvPr id="2" name="Gruppierung 1"/>
          <p:cNvGrpSpPr/>
          <p:nvPr/>
        </p:nvGrpSpPr>
        <p:grpSpPr>
          <a:xfrm>
            <a:off x="1902329" y="2064419"/>
            <a:ext cx="587552" cy="367177"/>
            <a:chOff x="3029355" y="1929035"/>
            <a:chExt cx="587552" cy="367177"/>
          </a:xfrm>
        </p:grpSpPr>
        <p:grpSp>
          <p:nvGrpSpPr>
            <p:cNvPr id="40" name="Gruppierung 39"/>
            <p:cNvGrpSpPr/>
            <p:nvPr/>
          </p:nvGrpSpPr>
          <p:grpSpPr>
            <a:xfrm>
              <a:off x="3029355" y="1929035"/>
              <a:ext cx="523768" cy="367177"/>
              <a:chOff x="6521956" y="3211438"/>
              <a:chExt cx="483478" cy="367177"/>
            </a:xfrm>
          </p:grpSpPr>
          <p:sp>
            <p:nvSpPr>
              <p:cNvPr id="41" name="Pfeil nach rechts 40"/>
              <p:cNvSpPr/>
              <p:nvPr/>
            </p:nvSpPr>
            <p:spPr>
              <a:xfrm rot="9499653">
                <a:off x="6521956" y="3242735"/>
                <a:ext cx="424821" cy="335880"/>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rial"/>
                  <a:cs typeface="Arial"/>
                </a:endParaRPr>
              </a:p>
            </p:txBody>
          </p:sp>
          <p:sp>
            <p:nvSpPr>
              <p:cNvPr id="42" name="Oval 41"/>
              <p:cNvSpPr/>
              <p:nvPr/>
            </p:nvSpPr>
            <p:spPr>
              <a:xfrm>
                <a:off x="6728308" y="3211438"/>
                <a:ext cx="277126" cy="277126"/>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endParaRPr lang="de-DE" sz="1200" dirty="0">
                  <a:latin typeface="Arial"/>
                  <a:cs typeface="Arial"/>
                </a:endParaRPr>
              </a:p>
            </p:txBody>
          </p:sp>
        </p:grpSp>
        <p:sp>
          <p:nvSpPr>
            <p:cNvPr id="36" name="Textfeld 35"/>
            <p:cNvSpPr txBox="1"/>
            <p:nvPr/>
          </p:nvSpPr>
          <p:spPr>
            <a:xfrm flipH="1">
              <a:off x="3189117" y="1929162"/>
              <a:ext cx="427790" cy="276999"/>
            </a:xfrm>
            <a:prstGeom prst="rect">
              <a:avLst/>
            </a:prstGeom>
            <a:noFill/>
          </p:spPr>
          <p:txBody>
            <a:bodyPr wrap="square" rtlCol="0">
              <a:spAutoFit/>
            </a:bodyPr>
            <a:lstStyle/>
            <a:p>
              <a:pPr algn="ctr"/>
              <a:r>
                <a:rPr lang="de-DE" sz="1200" dirty="0">
                  <a:solidFill>
                    <a:schemeClr val="lt1"/>
                  </a:solidFill>
                  <a:latin typeface="Arial"/>
                  <a:ea typeface="+mn-ea"/>
                  <a:cs typeface="Arial"/>
                </a:rPr>
                <a:t>5</a:t>
              </a:r>
            </a:p>
          </p:txBody>
        </p:sp>
      </p:grpSp>
      <p:sp>
        <p:nvSpPr>
          <p:cNvPr id="33" name="Prozess 32"/>
          <p:cNvSpPr/>
          <p:nvPr/>
        </p:nvSpPr>
        <p:spPr>
          <a:xfrm>
            <a:off x="6112727" y="1903413"/>
            <a:ext cx="3730270" cy="2273849"/>
          </a:xfrm>
          <a:prstGeom prst="flowChartProcess">
            <a:avLst/>
          </a:prstGeom>
          <a:noFill/>
          <a:ln w="57150" cmpd="sng">
            <a:solidFill>
              <a:srgbClr val="E318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rial"/>
              <a:cs typeface="Arial"/>
            </a:endParaRPr>
          </a:p>
        </p:txBody>
      </p:sp>
      <p:sp>
        <p:nvSpPr>
          <p:cNvPr id="49" name="Pfeil nach rechts 48"/>
          <p:cNvSpPr/>
          <p:nvPr/>
        </p:nvSpPr>
        <p:spPr>
          <a:xfrm rot="8489773" flipH="1">
            <a:off x="5587278" y="4264616"/>
            <a:ext cx="551866" cy="207658"/>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rial"/>
              <a:cs typeface="Arial"/>
            </a:endParaRPr>
          </a:p>
        </p:txBody>
      </p:sp>
      <p:sp>
        <p:nvSpPr>
          <p:cNvPr id="51" name="Textfeld 50"/>
          <p:cNvSpPr txBox="1"/>
          <p:nvPr/>
        </p:nvSpPr>
        <p:spPr>
          <a:xfrm>
            <a:off x="1928182" y="4545660"/>
            <a:ext cx="3852875" cy="307777"/>
          </a:xfrm>
          <a:prstGeom prst="rect">
            <a:avLst/>
          </a:prstGeom>
          <a:noFill/>
        </p:spPr>
        <p:txBody>
          <a:bodyPr wrap="square" rtlCol="0">
            <a:spAutoFit/>
          </a:bodyPr>
          <a:lstStyle/>
          <a:p>
            <a:r>
              <a:rPr lang="de-DE" sz="1400" b="1" dirty="0">
                <a:latin typeface="Arial"/>
                <a:cs typeface="Arial"/>
              </a:rPr>
              <a:t>Spezielle Einstellungen für den </a:t>
            </a:r>
            <a:r>
              <a:rPr lang="de-DE" sz="1400" b="1" dirty="0" err="1">
                <a:latin typeface="Arial"/>
                <a:cs typeface="Arial"/>
              </a:rPr>
              <a:t>iVT</a:t>
            </a:r>
            <a:r>
              <a:rPr lang="de-DE" sz="1400" b="1" dirty="0">
                <a:latin typeface="Arial"/>
                <a:cs typeface="Arial"/>
              </a:rPr>
              <a:t>-Modus</a:t>
            </a:r>
          </a:p>
        </p:txBody>
      </p:sp>
      <p:grpSp>
        <p:nvGrpSpPr>
          <p:cNvPr id="53" name="Gruppierung 52"/>
          <p:cNvGrpSpPr/>
          <p:nvPr/>
        </p:nvGrpSpPr>
        <p:grpSpPr>
          <a:xfrm>
            <a:off x="1910490" y="2907828"/>
            <a:ext cx="605518" cy="335880"/>
            <a:chOff x="4614601" y="2828949"/>
            <a:chExt cx="605518" cy="335880"/>
          </a:xfrm>
        </p:grpSpPr>
        <p:grpSp>
          <p:nvGrpSpPr>
            <p:cNvPr id="54" name="Gruppierung 53"/>
            <p:cNvGrpSpPr/>
            <p:nvPr/>
          </p:nvGrpSpPr>
          <p:grpSpPr>
            <a:xfrm flipH="1">
              <a:off x="4614601" y="2828949"/>
              <a:ext cx="534924" cy="335880"/>
              <a:chOff x="6728317" y="3184030"/>
              <a:chExt cx="489538" cy="335880"/>
            </a:xfrm>
          </p:grpSpPr>
          <p:sp>
            <p:nvSpPr>
              <p:cNvPr id="56" name="Pfeil nach rechts 55"/>
              <p:cNvSpPr/>
              <p:nvPr/>
            </p:nvSpPr>
            <p:spPr>
              <a:xfrm>
                <a:off x="6793034" y="3184030"/>
                <a:ext cx="424821" cy="335880"/>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rial"/>
                  <a:cs typeface="Arial"/>
                </a:endParaRPr>
              </a:p>
            </p:txBody>
          </p:sp>
          <p:sp>
            <p:nvSpPr>
              <p:cNvPr id="57" name="Oval 56"/>
              <p:cNvSpPr/>
              <p:nvPr/>
            </p:nvSpPr>
            <p:spPr>
              <a:xfrm>
                <a:off x="6728317" y="3211438"/>
                <a:ext cx="277127" cy="277126"/>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endParaRPr lang="de-DE" sz="1000" dirty="0">
                  <a:latin typeface="Arial"/>
                  <a:cs typeface="Arial"/>
                </a:endParaRPr>
              </a:p>
            </p:txBody>
          </p:sp>
        </p:grpSp>
        <p:sp>
          <p:nvSpPr>
            <p:cNvPr id="55" name="Textfeld 54"/>
            <p:cNvSpPr txBox="1"/>
            <p:nvPr/>
          </p:nvSpPr>
          <p:spPr>
            <a:xfrm flipH="1">
              <a:off x="4792329" y="2852240"/>
              <a:ext cx="427790" cy="276999"/>
            </a:xfrm>
            <a:prstGeom prst="rect">
              <a:avLst/>
            </a:prstGeom>
            <a:noFill/>
          </p:spPr>
          <p:txBody>
            <a:bodyPr wrap="square" rtlCol="0">
              <a:spAutoFit/>
            </a:bodyPr>
            <a:lstStyle/>
            <a:p>
              <a:pPr algn="ctr"/>
              <a:r>
                <a:rPr lang="de-DE" sz="1200" dirty="0">
                  <a:solidFill>
                    <a:schemeClr val="lt1"/>
                  </a:solidFill>
                  <a:latin typeface="Arial"/>
                  <a:ea typeface="+mn-ea"/>
                  <a:cs typeface="Arial"/>
                </a:rPr>
                <a:t>6</a:t>
              </a:r>
            </a:p>
          </p:txBody>
        </p:sp>
      </p:grpSp>
      <p:pic>
        <p:nvPicPr>
          <p:cNvPr id="17" name="Grafik 16">
            <a:extLst>
              <a:ext uri="{FF2B5EF4-FFF2-40B4-BE49-F238E27FC236}">
                <a16:creationId xmlns:a16="http://schemas.microsoft.com/office/drawing/2014/main" id="{448C2B05-4072-67CB-6F63-4B529912402E}"/>
              </a:ext>
            </a:extLst>
          </p:cNvPr>
          <p:cNvPicPr>
            <a:picLocks noChangeAspect="1"/>
          </p:cNvPicPr>
          <p:nvPr/>
        </p:nvPicPr>
        <p:blipFill>
          <a:blip r:embed="rId4"/>
          <a:stretch>
            <a:fillRect/>
          </a:stretch>
        </p:blipFill>
        <p:spPr>
          <a:xfrm>
            <a:off x="1450633" y="5773697"/>
            <a:ext cx="3435490" cy="1028946"/>
          </a:xfrm>
          <a:prstGeom prst="rect">
            <a:avLst/>
          </a:prstGeom>
          <a:ln>
            <a:solidFill>
              <a:schemeClr val="tx1"/>
            </a:solidFill>
          </a:ln>
        </p:spPr>
      </p:pic>
    </p:spTree>
    <p:extLst>
      <p:ext uri="{BB962C8B-B14F-4D97-AF65-F5344CB8AC3E}">
        <p14:creationId xmlns:p14="http://schemas.microsoft.com/office/powerpoint/2010/main" val="2823979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A28E927-C756-E891-4A4F-B14D0BC3FA51}"/>
              </a:ext>
            </a:extLst>
          </p:cNvPr>
          <p:cNvPicPr>
            <a:picLocks noChangeAspect="1"/>
          </p:cNvPicPr>
          <p:nvPr/>
        </p:nvPicPr>
        <p:blipFill rotWithShape="1">
          <a:blip r:embed="rId2"/>
          <a:srcRect b="2557"/>
          <a:stretch/>
        </p:blipFill>
        <p:spPr>
          <a:xfrm>
            <a:off x="426459" y="1953111"/>
            <a:ext cx="3826214" cy="4007625"/>
          </a:xfrm>
          <a:prstGeom prst="rect">
            <a:avLst/>
          </a:prstGeom>
          <a:ln>
            <a:solidFill>
              <a:srgbClr val="000000"/>
            </a:solidFill>
          </a:ln>
        </p:spPr>
      </p:pic>
      <p:pic>
        <p:nvPicPr>
          <p:cNvPr id="2" name="Grafik 1">
            <a:extLst>
              <a:ext uri="{FF2B5EF4-FFF2-40B4-BE49-F238E27FC236}">
                <a16:creationId xmlns:a16="http://schemas.microsoft.com/office/drawing/2014/main" id="{0BAE0AF8-C384-598B-8CEF-94F1AFCB9B70}"/>
              </a:ext>
            </a:extLst>
          </p:cNvPr>
          <p:cNvPicPr>
            <a:picLocks noChangeAspect="1"/>
          </p:cNvPicPr>
          <p:nvPr/>
        </p:nvPicPr>
        <p:blipFill>
          <a:blip r:embed="rId3"/>
          <a:stretch>
            <a:fillRect/>
          </a:stretch>
        </p:blipFill>
        <p:spPr>
          <a:xfrm>
            <a:off x="307543" y="519248"/>
            <a:ext cx="4135070" cy="1124017"/>
          </a:xfrm>
          <a:prstGeom prst="rect">
            <a:avLst/>
          </a:prstGeom>
          <a:ln>
            <a:solidFill>
              <a:srgbClr val="000000"/>
            </a:solidFill>
          </a:ln>
        </p:spPr>
      </p:pic>
      <p:sp>
        <p:nvSpPr>
          <p:cNvPr id="5" name="Textfeld 4"/>
          <p:cNvSpPr txBox="1"/>
          <p:nvPr/>
        </p:nvSpPr>
        <p:spPr>
          <a:xfrm>
            <a:off x="4851434" y="909647"/>
            <a:ext cx="5054566" cy="4801314"/>
          </a:xfrm>
          <a:prstGeom prst="rect">
            <a:avLst/>
          </a:prstGeom>
          <a:noFill/>
        </p:spPr>
        <p:txBody>
          <a:bodyPr wrap="square" rtlCol="0">
            <a:spAutoFit/>
          </a:bodyPr>
          <a:lstStyle/>
          <a:p>
            <a:pPr marL="342900" indent="-342900">
              <a:spcAft>
                <a:spcPts val="1200"/>
              </a:spcAft>
              <a:buFont typeface="+mj-ea"/>
              <a:buAutoNum type="circleNumDbPlain"/>
            </a:pPr>
            <a:r>
              <a:rPr lang="de-DE" sz="1400" dirty="0">
                <a:latin typeface="Arial"/>
                <a:cs typeface="Arial"/>
              </a:rPr>
              <a:t>Klicken sie im Register «Inhalt» Ihrer Serie auf den Button «Aufzeichnung hinzufügen». Es öffnet sich ein neues Upload-Fenster. </a:t>
            </a:r>
          </a:p>
          <a:p>
            <a:pPr marL="342900" indent="-342900">
              <a:spcAft>
                <a:spcPts val="1200"/>
              </a:spcAft>
              <a:buFont typeface="+mj-ea"/>
              <a:buAutoNum type="circleNumDbPlain"/>
            </a:pPr>
            <a:r>
              <a:rPr lang="de-DE" sz="1400" dirty="0">
                <a:latin typeface="Arial"/>
                <a:cs typeface="Arial"/>
              </a:rPr>
              <a:t>Geben Sie dem Video einen Titel. Bei Bedarf können Sie weiter unten auch Untertitel, Referent und Ort der Aufnahme spezifizieren und das Erstelldatum anpassen.</a:t>
            </a:r>
          </a:p>
          <a:p>
            <a:pPr marL="342900" indent="-342900">
              <a:spcAft>
                <a:spcPts val="1200"/>
              </a:spcAft>
              <a:buFont typeface="+mj-ea"/>
              <a:buAutoNum type="circleNumDbPlain"/>
            </a:pPr>
            <a:r>
              <a:rPr lang="de-DE" sz="1400" dirty="0">
                <a:latin typeface="Arial"/>
                <a:cs typeface="Arial"/>
              </a:rPr>
              <a:t>Wählen Sie hier das gewünschte Video aus.</a:t>
            </a:r>
          </a:p>
          <a:p>
            <a:pPr marL="342900" indent="-342900">
              <a:spcAft>
                <a:spcPts val="1200"/>
              </a:spcAft>
              <a:buFont typeface="+mj-ea"/>
              <a:buAutoNum type="circleNumDbPlain"/>
            </a:pPr>
            <a:r>
              <a:rPr lang="de-DE" sz="1400" dirty="0">
                <a:latin typeface="Arial"/>
                <a:cs typeface="Arial"/>
              </a:rPr>
              <a:t>Wichtig (!): Aktivieren Sie diese Checkbox. Dann wird das Video nach dem Hochladen automatisch publiziert und kann von den Kursteilnehmenden eingesehen werden (falls sie als Besitzer ausgewiesen wurden). </a:t>
            </a:r>
            <a:br>
              <a:rPr lang="de-DE" sz="1400" dirty="0">
                <a:latin typeface="Arial"/>
                <a:cs typeface="Arial"/>
              </a:rPr>
            </a:br>
            <a:r>
              <a:rPr lang="de-DE" sz="1400" dirty="0">
                <a:latin typeface="Arial"/>
                <a:cs typeface="Arial"/>
              </a:rPr>
              <a:t>Deaktivieren Sie die Checkbox, wenn Sie das Video erst zu einem späteren Zeitpunkt publizieren möchten. Zur späteren Publikation klicken Sie dann beim noch nicht publizierten Video unter «Aktionen» auf den Button «Aufzeichnung schneiden» und publizieren das Video </a:t>
            </a:r>
            <a:r>
              <a:rPr lang="de-DE" sz="1400" dirty="0" err="1">
                <a:latin typeface="Arial"/>
                <a:cs typeface="Arial"/>
              </a:rPr>
              <a:t>anschliessend</a:t>
            </a:r>
            <a:r>
              <a:rPr lang="de-DE" sz="1400" dirty="0">
                <a:latin typeface="Arial"/>
                <a:cs typeface="Arial"/>
              </a:rPr>
              <a:t> über die Option «</a:t>
            </a:r>
            <a:r>
              <a:rPr lang="de-DE" sz="1400" dirty="0" err="1">
                <a:latin typeface="Arial"/>
                <a:cs typeface="Arial"/>
              </a:rPr>
              <a:t>Publish</a:t>
            </a:r>
            <a:r>
              <a:rPr lang="de-DE" sz="1400" dirty="0">
                <a:latin typeface="Arial"/>
                <a:cs typeface="Arial"/>
              </a:rPr>
              <a:t>» (direkt neben dem «Speichern»-Button).</a:t>
            </a:r>
          </a:p>
          <a:p>
            <a:pPr marL="342900" indent="-342900">
              <a:spcAft>
                <a:spcPts val="1200"/>
              </a:spcAft>
              <a:buFont typeface="+mj-ea"/>
              <a:buAutoNum type="circleNumDbPlain"/>
            </a:pPr>
            <a:r>
              <a:rPr lang="de-DE" sz="1400" dirty="0">
                <a:latin typeface="Arial"/>
                <a:cs typeface="Arial"/>
              </a:rPr>
              <a:t>Starten Sie den Upload Ihres Videos.</a:t>
            </a:r>
          </a:p>
        </p:txBody>
      </p:sp>
      <p:grpSp>
        <p:nvGrpSpPr>
          <p:cNvPr id="14" name="Gruppierung 13"/>
          <p:cNvGrpSpPr/>
          <p:nvPr/>
        </p:nvGrpSpPr>
        <p:grpSpPr>
          <a:xfrm>
            <a:off x="991194" y="2223046"/>
            <a:ext cx="530332" cy="335880"/>
            <a:chOff x="6515897" y="3182061"/>
            <a:chExt cx="489537" cy="335880"/>
          </a:xfrm>
        </p:grpSpPr>
        <p:sp>
          <p:nvSpPr>
            <p:cNvPr id="15" name="Pfeil nach rechts 14"/>
            <p:cNvSpPr/>
            <p:nvPr/>
          </p:nvSpPr>
          <p:spPr>
            <a:xfrm rot="10800000">
              <a:off x="6515897" y="3182061"/>
              <a:ext cx="424821" cy="335880"/>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rial"/>
                <a:cs typeface="Arial"/>
              </a:endParaRPr>
            </a:p>
          </p:txBody>
        </p:sp>
        <p:sp>
          <p:nvSpPr>
            <p:cNvPr id="16" name="Oval 15"/>
            <p:cNvSpPr/>
            <p:nvPr/>
          </p:nvSpPr>
          <p:spPr>
            <a:xfrm>
              <a:off x="6728308" y="3211438"/>
              <a:ext cx="277126" cy="277126"/>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de-DE" sz="1200" dirty="0">
                  <a:latin typeface="Arial"/>
                  <a:cs typeface="Arial"/>
                </a:rPr>
                <a:t>2</a:t>
              </a:r>
            </a:p>
          </p:txBody>
        </p:sp>
      </p:grpSp>
      <p:sp>
        <p:nvSpPr>
          <p:cNvPr id="34" name="Titel 4"/>
          <p:cNvSpPr txBox="1">
            <a:spLocks/>
          </p:cNvSpPr>
          <p:nvPr/>
        </p:nvSpPr>
        <p:spPr bwMode="auto">
          <a:xfrm>
            <a:off x="1801" y="0"/>
            <a:ext cx="990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de-DE" sz="2400" b="1" dirty="0">
                <a:latin typeface="Arial"/>
                <a:cs typeface="Arial"/>
              </a:rPr>
              <a:t>2. Videos in eine «</a:t>
            </a:r>
            <a:r>
              <a:rPr lang="de-DE" sz="2400" b="1" dirty="0" err="1">
                <a:latin typeface="Arial"/>
                <a:cs typeface="Arial"/>
              </a:rPr>
              <a:t>Opencast</a:t>
            </a:r>
            <a:r>
              <a:rPr lang="de-DE" sz="2400" b="1" dirty="0">
                <a:latin typeface="Arial"/>
                <a:cs typeface="Arial"/>
              </a:rPr>
              <a:t> Serie</a:t>
            </a:r>
            <a:r>
              <a:rPr lang="de-DE" sz="2400" b="1" dirty="0"/>
              <a:t>»</a:t>
            </a:r>
            <a:r>
              <a:rPr lang="de-DE" sz="2400" b="1" dirty="0">
                <a:latin typeface="Arial"/>
                <a:cs typeface="Arial"/>
              </a:rPr>
              <a:t> hochladen</a:t>
            </a:r>
            <a:endParaRPr lang="de-DE" sz="2400" b="1" i="1" dirty="0">
              <a:latin typeface="Arial"/>
              <a:cs typeface="Arial"/>
            </a:endParaRPr>
          </a:p>
        </p:txBody>
      </p:sp>
      <p:grpSp>
        <p:nvGrpSpPr>
          <p:cNvPr id="3" name="Gruppierung 2"/>
          <p:cNvGrpSpPr/>
          <p:nvPr/>
        </p:nvGrpSpPr>
        <p:grpSpPr>
          <a:xfrm>
            <a:off x="881594" y="1451898"/>
            <a:ext cx="363870" cy="469742"/>
            <a:chOff x="935284" y="1294646"/>
            <a:chExt cx="363870" cy="469742"/>
          </a:xfrm>
        </p:grpSpPr>
        <p:sp>
          <p:nvSpPr>
            <p:cNvPr id="33" name="Pfeil nach rechts 32"/>
            <p:cNvSpPr/>
            <p:nvPr/>
          </p:nvSpPr>
          <p:spPr>
            <a:xfrm rot="16200000">
              <a:off x="904808" y="1325122"/>
              <a:ext cx="424821" cy="363870"/>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1">
                <a:latin typeface="Arial"/>
                <a:cs typeface="Arial"/>
              </a:endParaRPr>
            </a:p>
          </p:txBody>
        </p:sp>
        <p:sp>
          <p:nvSpPr>
            <p:cNvPr id="35" name="Oval 34"/>
            <p:cNvSpPr/>
            <p:nvPr/>
          </p:nvSpPr>
          <p:spPr>
            <a:xfrm>
              <a:off x="964637" y="1487262"/>
              <a:ext cx="300220" cy="277126"/>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de-DE" sz="1200" b="1" dirty="0">
                  <a:latin typeface="Arial"/>
                  <a:cs typeface="Arial"/>
                </a:rPr>
                <a:t>1</a:t>
              </a:r>
            </a:p>
          </p:txBody>
        </p:sp>
      </p:grpSp>
      <p:grpSp>
        <p:nvGrpSpPr>
          <p:cNvPr id="37" name="Gruppierung 36"/>
          <p:cNvGrpSpPr/>
          <p:nvPr/>
        </p:nvGrpSpPr>
        <p:grpSpPr>
          <a:xfrm>
            <a:off x="1593365" y="2783373"/>
            <a:ext cx="505114" cy="335880"/>
            <a:chOff x="6539175" y="3184030"/>
            <a:chExt cx="466259" cy="335880"/>
          </a:xfrm>
        </p:grpSpPr>
        <p:sp>
          <p:nvSpPr>
            <p:cNvPr id="38" name="Pfeil nach rechts 37"/>
            <p:cNvSpPr/>
            <p:nvPr/>
          </p:nvSpPr>
          <p:spPr>
            <a:xfrm rot="10800000">
              <a:off x="6539175" y="3184030"/>
              <a:ext cx="424821" cy="335880"/>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rial"/>
                <a:cs typeface="Arial"/>
              </a:endParaRPr>
            </a:p>
          </p:txBody>
        </p:sp>
        <p:sp>
          <p:nvSpPr>
            <p:cNvPr id="39" name="Oval 38"/>
            <p:cNvSpPr/>
            <p:nvPr/>
          </p:nvSpPr>
          <p:spPr>
            <a:xfrm>
              <a:off x="6728308" y="3211438"/>
              <a:ext cx="277126" cy="277126"/>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de-DE" sz="1200" dirty="0">
                  <a:latin typeface="Arial"/>
                  <a:cs typeface="Arial"/>
                </a:rPr>
                <a:t>3</a:t>
              </a:r>
            </a:p>
          </p:txBody>
        </p:sp>
      </p:grpSp>
      <p:grpSp>
        <p:nvGrpSpPr>
          <p:cNvPr id="40" name="Gruppierung 39"/>
          <p:cNvGrpSpPr/>
          <p:nvPr/>
        </p:nvGrpSpPr>
        <p:grpSpPr>
          <a:xfrm>
            <a:off x="1854941" y="5669686"/>
            <a:ext cx="530331" cy="335880"/>
            <a:chOff x="6728308" y="3182061"/>
            <a:chExt cx="489536" cy="335880"/>
          </a:xfrm>
        </p:grpSpPr>
        <p:sp>
          <p:nvSpPr>
            <p:cNvPr id="41" name="Pfeil nach rechts 40"/>
            <p:cNvSpPr/>
            <p:nvPr/>
          </p:nvSpPr>
          <p:spPr>
            <a:xfrm>
              <a:off x="6793023" y="3182061"/>
              <a:ext cx="424821" cy="335880"/>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rial"/>
                <a:cs typeface="Arial"/>
              </a:endParaRPr>
            </a:p>
          </p:txBody>
        </p:sp>
        <p:sp>
          <p:nvSpPr>
            <p:cNvPr id="42" name="Oval 41"/>
            <p:cNvSpPr/>
            <p:nvPr/>
          </p:nvSpPr>
          <p:spPr>
            <a:xfrm>
              <a:off x="6728308" y="3211438"/>
              <a:ext cx="277126" cy="277126"/>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de-DE" sz="1200" dirty="0">
                  <a:latin typeface="Arial"/>
                  <a:cs typeface="Arial"/>
                </a:rPr>
                <a:t>5</a:t>
              </a:r>
            </a:p>
          </p:txBody>
        </p:sp>
      </p:grpSp>
      <p:grpSp>
        <p:nvGrpSpPr>
          <p:cNvPr id="43" name="Gruppierung 42"/>
          <p:cNvGrpSpPr/>
          <p:nvPr/>
        </p:nvGrpSpPr>
        <p:grpSpPr>
          <a:xfrm>
            <a:off x="843253" y="5273084"/>
            <a:ext cx="505114" cy="335880"/>
            <a:chOff x="6539175" y="3184030"/>
            <a:chExt cx="466259" cy="335880"/>
          </a:xfrm>
        </p:grpSpPr>
        <p:sp>
          <p:nvSpPr>
            <p:cNvPr id="44" name="Pfeil nach rechts 43"/>
            <p:cNvSpPr/>
            <p:nvPr/>
          </p:nvSpPr>
          <p:spPr>
            <a:xfrm rot="10800000">
              <a:off x="6539175" y="3184030"/>
              <a:ext cx="424821" cy="335880"/>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rial"/>
                <a:cs typeface="Arial"/>
              </a:endParaRPr>
            </a:p>
          </p:txBody>
        </p:sp>
        <p:sp>
          <p:nvSpPr>
            <p:cNvPr id="45" name="Oval 44"/>
            <p:cNvSpPr/>
            <p:nvPr/>
          </p:nvSpPr>
          <p:spPr>
            <a:xfrm>
              <a:off x="6728308" y="3211438"/>
              <a:ext cx="277126" cy="277126"/>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de-DE" sz="1200" dirty="0">
                  <a:latin typeface="Arial"/>
                  <a:cs typeface="Arial"/>
                </a:rPr>
                <a:t>4</a:t>
              </a:r>
            </a:p>
          </p:txBody>
        </p:sp>
      </p:grpSp>
      <p:sp>
        <p:nvSpPr>
          <p:cNvPr id="22" name="Textfeld 21"/>
          <p:cNvSpPr txBox="1"/>
          <p:nvPr/>
        </p:nvSpPr>
        <p:spPr>
          <a:xfrm>
            <a:off x="38060" y="5984851"/>
            <a:ext cx="9906000" cy="646331"/>
          </a:xfrm>
          <a:prstGeom prst="rect">
            <a:avLst/>
          </a:prstGeom>
          <a:noFill/>
        </p:spPr>
        <p:txBody>
          <a:bodyPr wrap="square" rtlCol="0">
            <a:spAutoFit/>
          </a:bodyPr>
          <a:lstStyle/>
          <a:p>
            <a:r>
              <a:rPr lang="de-DE" sz="1200" dirty="0">
                <a:latin typeface="Arial"/>
                <a:cs typeface="Arial"/>
              </a:rPr>
              <a:t>Ihr Video wird nun auf den Sever von </a:t>
            </a:r>
            <a:r>
              <a:rPr lang="de-DE" sz="1200" dirty="0" err="1">
                <a:latin typeface="Arial"/>
                <a:cs typeface="Arial"/>
              </a:rPr>
              <a:t>Opencast</a:t>
            </a:r>
            <a:r>
              <a:rPr lang="de-DE" sz="1200" dirty="0">
                <a:latin typeface="Arial"/>
                <a:cs typeface="Arial"/>
              </a:rPr>
              <a:t> hochgeladen und in ILIAS importiert. Das Hochladen und vor allem der Import in ILIAS kann abhängig von der </a:t>
            </a:r>
            <a:r>
              <a:rPr lang="de-DE" sz="1200" dirty="0" err="1">
                <a:latin typeface="Arial"/>
                <a:cs typeface="Arial"/>
              </a:rPr>
              <a:t>Grösse</a:t>
            </a:r>
            <a:r>
              <a:rPr lang="de-DE" sz="1200" dirty="0">
                <a:latin typeface="Arial"/>
                <a:cs typeface="Arial"/>
              </a:rPr>
              <a:t> des Videos 30-60 Minuten in Anspruch nehmen. (6) </a:t>
            </a:r>
            <a:r>
              <a:rPr lang="de-CH" sz="1200" b="1" dirty="0">
                <a:latin typeface="Arial"/>
                <a:cs typeface="Arial"/>
              </a:rPr>
              <a:t>Sollte Ihnen nach der </a:t>
            </a:r>
            <a:r>
              <a:rPr lang="de-CH" sz="1200" b="1" dirty="0" err="1">
                <a:latin typeface="Arial"/>
                <a:cs typeface="Arial"/>
              </a:rPr>
              <a:t>Uploadbestätigung</a:t>
            </a:r>
            <a:r>
              <a:rPr lang="de-CH" sz="1200" b="1" dirty="0">
                <a:latin typeface="Arial"/>
                <a:cs typeface="Arial"/>
              </a:rPr>
              <a:t> das Video noch nicht angezeigt werden</a:t>
            </a:r>
            <a:r>
              <a:rPr lang="de-CH" sz="1200" dirty="0">
                <a:latin typeface="Arial"/>
                <a:cs typeface="Arial"/>
              </a:rPr>
              <a:t>, aktualisieren Sie bitte die Anzeige mit «Aufzeichnung neu laden». Ein erneuter Upload des Videos ist nicht notwendig.</a:t>
            </a:r>
            <a:endParaRPr lang="de-DE" sz="1200" dirty="0">
              <a:latin typeface="Arial"/>
              <a:cs typeface="Arial"/>
            </a:endParaRPr>
          </a:p>
        </p:txBody>
      </p:sp>
      <p:grpSp>
        <p:nvGrpSpPr>
          <p:cNvPr id="6" name="Gruppierung 2">
            <a:extLst>
              <a:ext uri="{FF2B5EF4-FFF2-40B4-BE49-F238E27FC236}">
                <a16:creationId xmlns:a16="http://schemas.microsoft.com/office/drawing/2014/main" id="{A8980111-3C08-4087-8594-5C0DBD68C33B}"/>
              </a:ext>
            </a:extLst>
          </p:cNvPr>
          <p:cNvGrpSpPr/>
          <p:nvPr/>
        </p:nvGrpSpPr>
        <p:grpSpPr>
          <a:xfrm>
            <a:off x="2348444" y="1434143"/>
            <a:ext cx="363870" cy="469742"/>
            <a:chOff x="935284" y="1294646"/>
            <a:chExt cx="363870" cy="469742"/>
          </a:xfrm>
        </p:grpSpPr>
        <p:sp>
          <p:nvSpPr>
            <p:cNvPr id="7" name="Pfeil nach rechts 6">
              <a:extLst>
                <a:ext uri="{FF2B5EF4-FFF2-40B4-BE49-F238E27FC236}">
                  <a16:creationId xmlns:a16="http://schemas.microsoft.com/office/drawing/2014/main" id="{EBCD8F17-2161-13CB-429A-AAFEB5C3ECF3}"/>
                </a:ext>
              </a:extLst>
            </p:cNvPr>
            <p:cNvSpPr/>
            <p:nvPr/>
          </p:nvSpPr>
          <p:spPr>
            <a:xfrm rot="16200000">
              <a:off x="904808" y="1325122"/>
              <a:ext cx="424821" cy="363870"/>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1">
                <a:latin typeface="Arial"/>
                <a:cs typeface="Arial"/>
              </a:endParaRPr>
            </a:p>
          </p:txBody>
        </p:sp>
        <p:sp>
          <p:nvSpPr>
            <p:cNvPr id="8" name="Oval 7">
              <a:extLst>
                <a:ext uri="{FF2B5EF4-FFF2-40B4-BE49-F238E27FC236}">
                  <a16:creationId xmlns:a16="http://schemas.microsoft.com/office/drawing/2014/main" id="{10559A9F-E4C9-FB11-29F3-0A71D579B8A1}"/>
                </a:ext>
              </a:extLst>
            </p:cNvPr>
            <p:cNvSpPr/>
            <p:nvPr/>
          </p:nvSpPr>
          <p:spPr>
            <a:xfrm>
              <a:off x="964637" y="1487262"/>
              <a:ext cx="300220" cy="277126"/>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de-DE" sz="1200" b="1" dirty="0">
                  <a:latin typeface="Arial"/>
                  <a:cs typeface="Arial"/>
                </a:rPr>
                <a:t>6</a:t>
              </a:r>
            </a:p>
          </p:txBody>
        </p:sp>
      </p:grpSp>
    </p:spTree>
    <p:extLst>
      <p:ext uri="{BB962C8B-B14F-4D97-AF65-F5344CB8AC3E}">
        <p14:creationId xmlns:p14="http://schemas.microsoft.com/office/powerpoint/2010/main" val="2368622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A3069EEF-1ACE-AB96-6F39-C900DF66D64B}"/>
              </a:ext>
            </a:extLst>
          </p:cNvPr>
          <p:cNvPicPr>
            <a:picLocks noChangeAspect="1"/>
          </p:cNvPicPr>
          <p:nvPr/>
        </p:nvPicPr>
        <p:blipFill>
          <a:blip r:embed="rId2"/>
          <a:stretch>
            <a:fillRect/>
          </a:stretch>
        </p:blipFill>
        <p:spPr>
          <a:xfrm>
            <a:off x="425993" y="3237067"/>
            <a:ext cx="9054014" cy="3630146"/>
          </a:xfrm>
          <a:prstGeom prst="rect">
            <a:avLst/>
          </a:prstGeom>
          <a:ln>
            <a:solidFill>
              <a:schemeClr val="tx1"/>
            </a:solidFill>
          </a:ln>
        </p:spPr>
      </p:pic>
      <p:grpSp>
        <p:nvGrpSpPr>
          <p:cNvPr id="14" name="Gruppierung 13"/>
          <p:cNvGrpSpPr/>
          <p:nvPr/>
        </p:nvGrpSpPr>
        <p:grpSpPr>
          <a:xfrm rot="10800000">
            <a:off x="7510232" y="5248847"/>
            <a:ext cx="505114" cy="335880"/>
            <a:chOff x="6539175" y="3184030"/>
            <a:chExt cx="466259" cy="335880"/>
          </a:xfrm>
        </p:grpSpPr>
        <p:sp>
          <p:nvSpPr>
            <p:cNvPr id="15" name="Pfeil nach rechts 14"/>
            <p:cNvSpPr/>
            <p:nvPr/>
          </p:nvSpPr>
          <p:spPr>
            <a:xfrm rot="10800000">
              <a:off x="6539175" y="3184030"/>
              <a:ext cx="424821" cy="335880"/>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rial"/>
                <a:cs typeface="Arial"/>
              </a:endParaRPr>
            </a:p>
          </p:txBody>
        </p:sp>
        <p:sp>
          <p:nvSpPr>
            <p:cNvPr id="16" name="Oval 15"/>
            <p:cNvSpPr/>
            <p:nvPr/>
          </p:nvSpPr>
          <p:spPr>
            <a:xfrm rot="10800000">
              <a:off x="6728308" y="3211438"/>
              <a:ext cx="277126" cy="277126"/>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de-DE" sz="1200" dirty="0">
                  <a:latin typeface="Arial"/>
                  <a:cs typeface="Arial"/>
                </a:rPr>
                <a:t>1</a:t>
              </a:r>
            </a:p>
          </p:txBody>
        </p:sp>
      </p:grpSp>
      <p:sp>
        <p:nvSpPr>
          <p:cNvPr id="34" name="Titel 4"/>
          <p:cNvSpPr txBox="1">
            <a:spLocks/>
          </p:cNvSpPr>
          <p:nvPr/>
        </p:nvSpPr>
        <p:spPr bwMode="auto">
          <a:xfrm>
            <a:off x="1801" y="0"/>
            <a:ext cx="990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de-DE" sz="2400" b="1" dirty="0">
                <a:latin typeface="Arial"/>
                <a:cs typeface="Arial"/>
              </a:rPr>
              <a:t>3. Rechteeinstellungen im </a:t>
            </a:r>
            <a:r>
              <a:rPr lang="de-DE" sz="2400" b="1" dirty="0" err="1">
                <a:latin typeface="Arial"/>
                <a:cs typeface="Arial"/>
              </a:rPr>
              <a:t>iVT</a:t>
            </a:r>
            <a:r>
              <a:rPr lang="de-DE" sz="2400" b="1" dirty="0">
                <a:latin typeface="Arial"/>
                <a:cs typeface="Arial"/>
              </a:rPr>
              <a:t>-Modus</a:t>
            </a:r>
            <a:endParaRPr lang="de-DE" sz="2400" b="1" i="1" dirty="0">
              <a:latin typeface="Arial"/>
              <a:cs typeface="Arial"/>
            </a:endParaRPr>
          </a:p>
        </p:txBody>
      </p:sp>
      <p:grpSp>
        <p:nvGrpSpPr>
          <p:cNvPr id="3" name="Gruppierung 2"/>
          <p:cNvGrpSpPr/>
          <p:nvPr/>
        </p:nvGrpSpPr>
        <p:grpSpPr>
          <a:xfrm rot="10800000">
            <a:off x="7455120" y="6138331"/>
            <a:ext cx="363870" cy="509325"/>
            <a:chOff x="932812" y="1487262"/>
            <a:chExt cx="363870" cy="509325"/>
          </a:xfrm>
        </p:grpSpPr>
        <p:sp>
          <p:nvSpPr>
            <p:cNvPr id="33" name="Pfeil nach rechts 32"/>
            <p:cNvSpPr/>
            <p:nvPr/>
          </p:nvSpPr>
          <p:spPr>
            <a:xfrm rot="5400000">
              <a:off x="902336" y="1602242"/>
              <a:ext cx="424821" cy="363870"/>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1">
                <a:latin typeface="Arial"/>
                <a:cs typeface="Arial"/>
              </a:endParaRPr>
            </a:p>
          </p:txBody>
        </p:sp>
        <p:sp>
          <p:nvSpPr>
            <p:cNvPr id="35" name="Oval 34"/>
            <p:cNvSpPr/>
            <p:nvPr/>
          </p:nvSpPr>
          <p:spPr>
            <a:xfrm rot="10800000">
              <a:off x="964637" y="1487262"/>
              <a:ext cx="300220" cy="277126"/>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de-DE" sz="1200" b="1" dirty="0">
                  <a:latin typeface="Arial"/>
                  <a:cs typeface="Arial"/>
                </a:rPr>
                <a:t>1</a:t>
              </a:r>
            </a:p>
          </p:txBody>
        </p:sp>
      </p:grpSp>
      <p:sp>
        <p:nvSpPr>
          <p:cNvPr id="22" name="Textfeld 21"/>
          <p:cNvSpPr txBox="1"/>
          <p:nvPr/>
        </p:nvSpPr>
        <p:spPr>
          <a:xfrm>
            <a:off x="1801" y="2196803"/>
            <a:ext cx="9906000" cy="1031051"/>
          </a:xfrm>
          <a:prstGeom prst="rect">
            <a:avLst/>
          </a:prstGeom>
          <a:noFill/>
        </p:spPr>
        <p:txBody>
          <a:bodyPr wrap="square" rtlCol="0">
            <a:spAutoFit/>
          </a:bodyPr>
          <a:lstStyle/>
          <a:p>
            <a:pPr marL="342900" indent="-342900">
              <a:spcAft>
                <a:spcPts val="600"/>
              </a:spcAft>
              <a:buFont typeface="Wingdings" charset="2"/>
              <a:buAutoNum type="circleNumDbPlain" startAt="2"/>
            </a:pPr>
            <a:r>
              <a:rPr lang="de-DE" sz="1400" u="sng" dirty="0">
                <a:latin typeface="Arial"/>
                <a:cs typeface="Arial"/>
              </a:rPr>
              <a:t>Zugriffsrechte erteilen</a:t>
            </a:r>
            <a:r>
              <a:rPr lang="de-DE" sz="1400" dirty="0">
                <a:latin typeface="Arial"/>
                <a:cs typeface="Arial"/>
              </a:rPr>
              <a:t>: Video-Besitzer und Administrierende können weiteren Personen Zugriffsrechte erteilen.            </a:t>
            </a:r>
            <a:r>
              <a:rPr lang="de-DE" sz="1400" dirty="0">
                <a:latin typeface="Arial"/>
                <a:cs typeface="Arial"/>
                <a:sym typeface="Wingdings"/>
              </a:rPr>
              <a:t></a:t>
            </a:r>
            <a:r>
              <a:rPr lang="de-DE" sz="1400" dirty="0">
                <a:latin typeface="Arial"/>
                <a:cs typeface="Arial"/>
              </a:rPr>
              <a:t> Handling: siehe </a:t>
            </a:r>
            <a:r>
              <a:rPr lang="de-DE" sz="1400" dirty="0">
                <a:latin typeface="Arial"/>
                <a:cs typeface="Arial"/>
                <a:sym typeface="Wingdings"/>
              </a:rPr>
              <a:t>Kapitel 4</a:t>
            </a:r>
            <a:endParaRPr lang="de-DE" sz="1400" dirty="0">
              <a:latin typeface="Arial"/>
              <a:cs typeface="Arial"/>
            </a:endParaRPr>
          </a:p>
          <a:p>
            <a:pPr marL="342900" indent="-342900">
              <a:spcAft>
                <a:spcPts val="600"/>
              </a:spcAft>
              <a:buFont typeface="+mj-ea"/>
              <a:buAutoNum type="circleNumDbPlain" startAt="2"/>
            </a:pPr>
            <a:r>
              <a:rPr lang="de-DE" sz="1400" u="sng" dirty="0">
                <a:latin typeface="Arial"/>
                <a:cs typeface="Arial"/>
              </a:rPr>
              <a:t>Gruppen</a:t>
            </a:r>
            <a:r>
              <a:rPr lang="de-DE" sz="1400" dirty="0">
                <a:latin typeface="Arial"/>
                <a:cs typeface="Arial"/>
              </a:rPr>
              <a:t>: Administrierende können innerhalb der Serie Gruppen erstellen. Dadurch erhalten die Gruppenmitglieder Zugriff auf die Videos aller übrigen Mitglieder. </a:t>
            </a:r>
            <a:r>
              <a:rPr lang="de-DE" sz="1400" dirty="0">
                <a:latin typeface="Arial"/>
                <a:cs typeface="Arial"/>
                <a:sym typeface="Wingdings"/>
              </a:rPr>
              <a:t> Handling: siehe Kapitel 5</a:t>
            </a:r>
            <a:endParaRPr lang="de-DE" sz="1400" dirty="0">
              <a:latin typeface="Arial"/>
              <a:cs typeface="Arial"/>
            </a:endParaRPr>
          </a:p>
        </p:txBody>
      </p:sp>
      <p:grpSp>
        <p:nvGrpSpPr>
          <p:cNvPr id="24" name="Gruppierung 23"/>
          <p:cNvGrpSpPr/>
          <p:nvPr/>
        </p:nvGrpSpPr>
        <p:grpSpPr>
          <a:xfrm rot="5400000">
            <a:off x="2145957" y="4049456"/>
            <a:ext cx="493567" cy="335880"/>
            <a:chOff x="6539175" y="3184030"/>
            <a:chExt cx="455600" cy="335880"/>
          </a:xfrm>
        </p:grpSpPr>
        <p:sp>
          <p:nvSpPr>
            <p:cNvPr id="25" name="Pfeil nach rechts 24"/>
            <p:cNvSpPr/>
            <p:nvPr/>
          </p:nvSpPr>
          <p:spPr>
            <a:xfrm rot="10800000">
              <a:off x="6539175" y="3184030"/>
              <a:ext cx="424821" cy="335880"/>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rial"/>
                <a:cs typeface="Arial"/>
              </a:endParaRPr>
            </a:p>
          </p:txBody>
        </p:sp>
        <p:sp>
          <p:nvSpPr>
            <p:cNvPr id="26" name="Oval 25"/>
            <p:cNvSpPr/>
            <p:nvPr/>
          </p:nvSpPr>
          <p:spPr>
            <a:xfrm rot="16200000">
              <a:off x="6716761" y="3222097"/>
              <a:ext cx="300220" cy="255809"/>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de-DE" sz="1200" dirty="0">
                  <a:latin typeface="Arial"/>
                  <a:cs typeface="Arial"/>
                </a:rPr>
                <a:t>3</a:t>
              </a:r>
            </a:p>
          </p:txBody>
        </p:sp>
      </p:grpSp>
      <p:grpSp>
        <p:nvGrpSpPr>
          <p:cNvPr id="27" name="Gruppierung 26"/>
          <p:cNvGrpSpPr/>
          <p:nvPr/>
        </p:nvGrpSpPr>
        <p:grpSpPr>
          <a:xfrm>
            <a:off x="9163385" y="5423174"/>
            <a:ext cx="505114" cy="335880"/>
            <a:chOff x="6539175" y="3184030"/>
            <a:chExt cx="466259" cy="335880"/>
          </a:xfrm>
        </p:grpSpPr>
        <p:sp>
          <p:nvSpPr>
            <p:cNvPr id="28" name="Pfeil nach rechts 27"/>
            <p:cNvSpPr/>
            <p:nvPr/>
          </p:nvSpPr>
          <p:spPr>
            <a:xfrm rot="10800000">
              <a:off x="6539175" y="3184030"/>
              <a:ext cx="424821" cy="335880"/>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rial"/>
                <a:cs typeface="Arial"/>
              </a:endParaRPr>
            </a:p>
          </p:txBody>
        </p:sp>
        <p:sp>
          <p:nvSpPr>
            <p:cNvPr id="29" name="Oval 28"/>
            <p:cNvSpPr/>
            <p:nvPr/>
          </p:nvSpPr>
          <p:spPr>
            <a:xfrm>
              <a:off x="6728308" y="3211438"/>
              <a:ext cx="277126" cy="277126"/>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de-DE" sz="1200" dirty="0">
                  <a:latin typeface="Arial"/>
                  <a:cs typeface="Arial"/>
                </a:rPr>
                <a:t>2</a:t>
              </a:r>
            </a:p>
          </p:txBody>
        </p:sp>
      </p:grpSp>
      <p:sp>
        <p:nvSpPr>
          <p:cNvPr id="31" name="Textfeld 30"/>
          <p:cNvSpPr txBox="1"/>
          <p:nvPr/>
        </p:nvSpPr>
        <p:spPr>
          <a:xfrm>
            <a:off x="0" y="1055430"/>
            <a:ext cx="5284384" cy="1169551"/>
          </a:xfrm>
          <a:prstGeom prst="rect">
            <a:avLst/>
          </a:prstGeom>
          <a:noFill/>
        </p:spPr>
        <p:txBody>
          <a:bodyPr wrap="square" rtlCol="0">
            <a:spAutoFit/>
          </a:bodyPr>
          <a:lstStyle/>
          <a:p>
            <a:pPr marL="342900" indent="-342900">
              <a:spcAft>
                <a:spcPts val="1200"/>
              </a:spcAft>
              <a:buFont typeface="+mj-ea"/>
              <a:buAutoNum type="circleNumDbPlain"/>
            </a:pPr>
            <a:r>
              <a:rPr lang="de-CH" sz="1400" u="sng" dirty="0">
                <a:latin typeface="Arial"/>
                <a:cs typeface="Arial"/>
              </a:rPr>
              <a:t>Besitzer</a:t>
            </a:r>
            <a:r>
              <a:rPr lang="de-CH" sz="1400" dirty="0">
                <a:latin typeface="Arial"/>
                <a:cs typeface="Arial"/>
              </a:rPr>
              <a:t>: Besitzer können Ihr eigenes Video betrachten und (falls aktiviert) anderen Benutzern Zugriffsrechte auf Ihr eigenes Video erteilen. Der Besitzer kann über das Menü «Aktionen» </a:t>
            </a:r>
            <a:r>
              <a:rPr lang="de-CH" sz="1400" dirty="0">
                <a:latin typeface="Arial"/>
                <a:cs typeface="Arial"/>
                <a:sym typeface="Wingdings" pitchFamily="2" charset="2"/>
              </a:rPr>
              <a:t> «Besitzer» </a:t>
            </a:r>
            <a:r>
              <a:rPr lang="de-CH" sz="1400" dirty="0">
                <a:latin typeface="Arial"/>
                <a:cs typeface="Arial"/>
              </a:rPr>
              <a:t>geändert werden. Auf der neuen Seite kann der Besitzer definiert oder geändert werden.</a:t>
            </a:r>
          </a:p>
        </p:txBody>
      </p:sp>
      <p:sp>
        <p:nvSpPr>
          <p:cNvPr id="32" name="Textfeld 31"/>
          <p:cNvSpPr txBox="1"/>
          <p:nvPr/>
        </p:nvSpPr>
        <p:spPr>
          <a:xfrm>
            <a:off x="3602" y="479908"/>
            <a:ext cx="9904199" cy="523220"/>
          </a:xfrm>
          <a:prstGeom prst="rect">
            <a:avLst/>
          </a:prstGeom>
          <a:noFill/>
        </p:spPr>
        <p:txBody>
          <a:bodyPr wrap="square" rtlCol="0">
            <a:spAutoFit/>
          </a:bodyPr>
          <a:lstStyle/>
          <a:p>
            <a:r>
              <a:rPr lang="de-DE" sz="1400" dirty="0">
                <a:latin typeface="Arial"/>
                <a:cs typeface="Arial"/>
              </a:rPr>
              <a:t>Im </a:t>
            </a:r>
            <a:r>
              <a:rPr lang="de-DE" sz="1400" dirty="0" err="1">
                <a:latin typeface="Arial"/>
                <a:cs typeface="Arial"/>
              </a:rPr>
              <a:t>iVT</a:t>
            </a:r>
            <a:r>
              <a:rPr lang="de-DE" sz="1400" dirty="0">
                <a:latin typeface="Arial"/>
                <a:cs typeface="Arial"/>
              </a:rPr>
              <a:t>-Modus können für einzelne Videos individuelle Zugriffsrechte eingestellt werden. Es gibt drei verschiedene Möglichkeiten, um Studierenden Zugriffsrechte zu erteilen:</a:t>
            </a:r>
          </a:p>
        </p:txBody>
      </p:sp>
      <p:pic>
        <p:nvPicPr>
          <p:cNvPr id="7" name="Bild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650" y="4959350"/>
            <a:ext cx="1441450" cy="827145"/>
          </a:xfrm>
          <a:prstGeom prst="rect">
            <a:avLst/>
          </a:prstGeom>
        </p:spPr>
      </p:pic>
      <p:pic>
        <p:nvPicPr>
          <p:cNvPr id="17" name="Grafik 16">
            <a:extLst>
              <a:ext uri="{FF2B5EF4-FFF2-40B4-BE49-F238E27FC236}">
                <a16:creationId xmlns:a16="http://schemas.microsoft.com/office/drawing/2014/main" id="{B950A7A8-A420-6DD8-7E2F-6B7F39DFCD05}"/>
              </a:ext>
            </a:extLst>
          </p:cNvPr>
          <p:cNvPicPr>
            <a:picLocks noChangeAspect="1"/>
          </p:cNvPicPr>
          <p:nvPr/>
        </p:nvPicPr>
        <p:blipFill>
          <a:blip r:embed="rId4"/>
          <a:stretch>
            <a:fillRect/>
          </a:stretch>
        </p:blipFill>
        <p:spPr>
          <a:xfrm>
            <a:off x="5432891" y="941960"/>
            <a:ext cx="4130932" cy="1153734"/>
          </a:xfrm>
          <a:prstGeom prst="rect">
            <a:avLst/>
          </a:prstGeom>
          <a:ln>
            <a:solidFill>
              <a:srgbClr val="000000"/>
            </a:solidFill>
          </a:ln>
        </p:spPr>
      </p:pic>
      <p:grpSp>
        <p:nvGrpSpPr>
          <p:cNvPr id="18" name="Gruppierung 13">
            <a:extLst>
              <a:ext uri="{FF2B5EF4-FFF2-40B4-BE49-F238E27FC236}">
                <a16:creationId xmlns:a16="http://schemas.microsoft.com/office/drawing/2014/main" id="{5B159AF8-63BC-E680-55F6-2F599C9D9DC6}"/>
              </a:ext>
            </a:extLst>
          </p:cNvPr>
          <p:cNvGrpSpPr/>
          <p:nvPr/>
        </p:nvGrpSpPr>
        <p:grpSpPr>
          <a:xfrm rot="10800000">
            <a:off x="8788903" y="1359505"/>
            <a:ext cx="493237" cy="335880"/>
            <a:chOff x="6550138" y="3184030"/>
            <a:chExt cx="455296" cy="335880"/>
          </a:xfrm>
        </p:grpSpPr>
        <p:sp>
          <p:nvSpPr>
            <p:cNvPr id="19" name="Pfeil nach rechts 18">
              <a:extLst>
                <a:ext uri="{FF2B5EF4-FFF2-40B4-BE49-F238E27FC236}">
                  <a16:creationId xmlns:a16="http://schemas.microsoft.com/office/drawing/2014/main" id="{7104818B-97ED-CB21-A720-DDFFCF8A6961}"/>
                </a:ext>
              </a:extLst>
            </p:cNvPr>
            <p:cNvSpPr/>
            <p:nvPr/>
          </p:nvSpPr>
          <p:spPr>
            <a:xfrm rot="10800000">
              <a:off x="6550138" y="3184030"/>
              <a:ext cx="424821" cy="335880"/>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rial"/>
                <a:cs typeface="Arial"/>
              </a:endParaRPr>
            </a:p>
          </p:txBody>
        </p:sp>
        <p:sp>
          <p:nvSpPr>
            <p:cNvPr id="20" name="Oval 19">
              <a:extLst>
                <a:ext uri="{FF2B5EF4-FFF2-40B4-BE49-F238E27FC236}">
                  <a16:creationId xmlns:a16="http://schemas.microsoft.com/office/drawing/2014/main" id="{9A691138-0EF1-581D-FF02-8AA42DB4DDEE}"/>
                </a:ext>
              </a:extLst>
            </p:cNvPr>
            <p:cNvSpPr/>
            <p:nvPr/>
          </p:nvSpPr>
          <p:spPr>
            <a:xfrm rot="10800000">
              <a:off x="6728308" y="3211438"/>
              <a:ext cx="277126" cy="277126"/>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de-DE" sz="1200" dirty="0">
                  <a:latin typeface="Arial"/>
                  <a:cs typeface="Arial"/>
                </a:rPr>
                <a:t>1</a:t>
              </a:r>
            </a:p>
          </p:txBody>
        </p:sp>
      </p:grpSp>
    </p:spTree>
    <p:extLst>
      <p:ext uri="{BB962C8B-B14F-4D97-AF65-F5344CB8AC3E}">
        <p14:creationId xmlns:p14="http://schemas.microsoft.com/office/powerpoint/2010/main" val="134275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C144060-1049-A865-6F20-74930FA64003}"/>
              </a:ext>
            </a:extLst>
          </p:cNvPr>
          <p:cNvPicPr>
            <a:picLocks noChangeAspect="1"/>
          </p:cNvPicPr>
          <p:nvPr/>
        </p:nvPicPr>
        <p:blipFill>
          <a:blip r:embed="rId2"/>
          <a:stretch>
            <a:fillRect/>
          </a:stretch>
        </p:blipFill>
        <p:spPr>
          <a:xfrm>
            <a:off x="314696" y="3862150"/>
            <a:ext cx="9276608" cy="2294842"/>
          </a:xfrm>
          <a:prstGeom prst="rect">
            <a:avLst/>
          </a:prstGeom>
          <a:ln>
            <a:solidFill>
              <a:srgbClr val="000000"/>
            </a:solidFill>
          </a:ln>
        </p:spPr>
      </p:pic>
      <p:pic>
        <p:nvPicPr>
          <p:cNvPr id="4" name="Grafik 3">
            <a:extLst>
              <a:ext uri="{FF2B5EF4-FFF2-40B4-BE49-F238E27FC236}">
                <a16:creationId xmlns:a16="http://schemas.microsoft.com/office/drawing/2014/main" id="{DBE4F62F-60E0-A046-F5E3-C02396D8F98B}"/>
              </a:ext>
            </a:extLst>
          </p:cNvPr>
          <p:cNvPicPr>
            <a:picLocks noChangeAspect="1"/>
          </p:cNvPicPr>
          <p:nvPr/>
        </p:nvPicPr>
        <p:blipFill>
          <a:blip r:embed="rId3"/>
          <a:stretch>
            <a:fillRect/>
          </a:stretch>
        </p:blipFill>
        <p:spPr>
          <a:xfrm>
            <a:off x="3302765" y="900474"/>
            <a:ext cx="6509657" cy="1068853"/>
          </a:xfrm>
          <a:prstGeom prst="rect">
            <a:avLst/>
          </a:prstGeom>
        </p:spPr>
      </p:pic>
      <p:sp>
        <p:nvSpPr>
          <p:cNvPr id="22" name="Textfeld 21"/>
          <p:cNvSpPr txBox="1"/>
          <p:nvPr/>
        </p:nvSpPr>
        <p:spPr>
          <a:xfrm>
            <a:off x="0" y="868716"/>
            <a:ext cx="3313651" cy="1169551"/>
          </a:xfrm>
          <a:prstGeom prst="rect">
            <a:avLst/>
          </a:prstGeom>
          <a:noFill/>
        </p:spPr>
        <p:txBody>
          <a:bodyPr wrap="square" rtlCol="0">
            <a:spAutoFit/>
          </a:bodyPr>
          <a:lstStyle/>
          <a:p>
            <a:pPr marL="342900" indent="-342900">
              <a:spcAft>
                <a:spcPts val="1200"/>
              </a:spcAft>
              <a:buFont typeface="+mj-ea"/>
              <a:buAutoNum type="circleNumDbPlain"/>
            </a:pPr>
            <a:r>
              <a:rPr lang="de-CH" sz="1400" dirty="0">
                <a:latin typeface="Arial"/>
                <a:cs typeface="Arial"/>
              </a:rPr>
              <a:t>Um Zugriffsrechte zu verwalten, klicken Sie neben dem gewünschten Video auf «Aktionen» und anschliessend «Zugriffsrechte erteilen». </a:t>
            </a:r>
            <a:endParaRPr lang="de-DE" sz="1400" dirty="0">
              <a:latin typeface="Arial"/>
              <a:cs typeface="Arial"/>
            </a:endParaRPr>
          </a:p>
        </p:txBody>
      </p:sp>
      <p:sp>
        <p:nvSpPr>
          <p:cNvPr id="18" name="Titel 4"/>
          <p:cNvSpPr txBox="1">
            <a:spLocks/>
          </p:cNvSpPr>
          <p:nvPr/>
        </p:nvSpPr>
        <p:spPr bwMode="auto">
          <a:xfrm>
            <a:off x="0" y="64099"/>
            <a:ext cx="990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de-DE" sz="2400" b="1" dirty="0">
                <a:latin typeface="Arial"/>
                <a:cs typeface="Arial"/>
              </a:rPr>
              <a:t>4. Zugriffsrechte verwalten</a:t>
            </a:r>
            <a:endParaRPr lang="de-DE" sz="2400" b="1" i="1" dirty="0">
              <a:latin typeface="Arial"/>
              <a:cs typeface="Arial"/>
            </a:endParaRPr>
          </a:p>
        </p:txBody>
      </p:sp>
      <p:grpSp>
        <p:nvGrpSpPr>
          <p:cNvPr id="30" name="Gruppierung 29"/>
          <p:cNvGrpSpPr/>
          <p:nvPr/>
        </p:nvGrpSpPr>
        <p:grpSpPr>
          <a:xfrm rot="11107819">
            <a:off x="9157898" y="4376651"/>
            <a:ext cx="335880" cy="507408"/>
            <a:chOff x="6707874" y="2981156"/>
            <a:chExt cx="310043" cy="507408"/>
          </a:xfrm>
        </p:grpSpPr>
        <p:sp>
          <p:nvSpPr>
            <p:cNvPr id="31" name="Pfeil nach rechts 30"/>
            <p:cNvSpPr/>
            <p:nvPr/>
          </p:nvSpPr>
          <p:spPr>
            <a:xfrm rot="15892181">
              <a:off x="6632784" y="3056246"/>
              <a:ext cx="460223" cy="310043"/>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rial"/>
                <a:cs typeface="Arial"/>
              </a:endParaRPr>
            </a:p>
          </p:txBody>
        </p:sp>
        <p:sp>
          <p:nvSpPr>
            <p:cNvPr id="32" name="Oval 31"/>
            <p:cNvSpPr/>
            <p:nvPr/>
          </p:nvSpPr>
          <p:spPr>
            <a:xfrm rot="10492181">
              <a:off x="6728308" y="3211438"/>
              <a:ext cx="277126" cy="277126"/>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de-DE" sz="1200" dirty="0">
                  <a:latin typeface="Arial"/>
                  <a:cs typeface="Arial"/>
                </a:rPr>
                <a:t>2</a:t>
              </a:r>
            </a:p>
          </p:txBody>
        </p:sp>
      </p:grpSp>
      <p:sp>
        <p:nvSpPr>
          <p:cNvPr id="34" name="Textfeld 33"/>
          <p:cNvSpPr txBox="1"/>
          <p:nvPr/>
        </p:nvSpPr>
        <p:spPr>
          <a:xfrm>
            <a:off x="168744" y="2344038"/>
            <a:ext cx="9577391" cy="1384995"/>
          </a:xfrm>
          <a:prstGeom prst="rect">
            <a:avLst/>
          </a:prstGeom>
          <a:noFill/>
        </p:spPr>
        <p:txBody>
          <a:bodyPr wrap="square" rtlCol="0">
            <a:spAutoFit/>
          </a:bodyPr>
          <a:lstStyle/>
          <a:p>
            <a:r>
              <a:rPr lang="de-CH" sz="1400" dirty="0">
                <a:latin typeface="Arial"/>
                <a:cs typeface="Arial"/>
              </a:rPr>
              <a:t>In der Liste «Verfügbare Teilnehmer» in der Mitte sind alle Personen aufgeführt, denen manuell Zugriff auf das Video erteilt wurde. Serie-Administratoren, Besitzer und Gruppenmitglieder der Besitzer können unabhängig davon auf das Video zugreifen. </a:t>
            </a:r>
          </a:p>
          <a:p>
            <a:r>
              <a:rPr lang="de-CH" sz="1400" dirty="0">
                <a:latin typeface="Arial"/>
                <a:cs typeface="Arial"/>
              </a:rPr>
              <a:t>Alle weiteren Kursteilnehmenden können vom Video-Besitzer sowie vom Serie-Administrator unter „Verfügbare Teilnehmer“ manuell </a:t>
            </a:r>
            <a:r>
              <a:rPr lang="de-CH" sz="1400" dirty="0"/>
              <a:t>② hinzugefügt</a:t>
            </a:r>
            <a:r>
              <a:rPr lang="de-CH" sz="1400" dirty="0">
                <a:latin typeface="Arial"/>
                <a:cs typeface="Arial"/>
              </a:rPr>
              <a:t> oder </a:t>
            </a:r>
            <a:r>
              <a:rPr lang="de-CH" sz="1400" dirty="0"/>
              <a:t>③ entfernt </a:t>
            </a:r>
            <a:r>
              <a:rPr lang="de-CH" sz="1400" dirty="0">
                <a:latin typeface="Arial"/>
                <a:cs typeface="Arial"/>
              </a:rPr>
              <a:t>werden. Die Filterfunktion </a:t>
            </a:r>
            <a:r>
              <a:rPr lang="de-CH" sz="1400" dirty="0"/>
              <a:t>④ </a:t>
            </a:r>
            <a:r>
              <a:rPr lang="de-CH" sz="1400" dirty="0">
                <a:latin typeface="Arial"/>
                <a:cs typeface="Arial"/>
              </a:rPr>
              <a:t>ermöglicht es, nach Namen/Vornamen oder E-Mail Adresse der Kursteilnehmenden zu suchen.</a:t>
            </a:r>
            <a:endParaRPr lang="de-DE" sz="1400" dirty="0">
              <a:latin typeface="Arial"/>
              <a:cs typeface="Arial"/>
            </a:endParaRPr>
          </a:p>
        </p:txBody>
      </p:sp>
      <p:grpSp>
        <p:nvGrpSpPr>
          <p:cNvPr id="20" name="Gruppierung 19"/>
          <p:cNvGrpSpPr/>
          <p:nvPr/>
        </p:nvGrpSpPr>
        <p:grpSpPr>
          <a:xfrm rot="12448757">
            <a:off x="7871207" y="1310596"/>
            <a:ext cx="513396" cy="375768"/>
            <a:chOff x="6531530" y="3211438"/>
            <a:chExt cx="473904" cy="375768"/>
          </a:xfrm>
        </p:grpSpPr>
        <p:sp>
          <p:nvSpPr>
            <p:cNvPr id="21" name="Pfeil nach rechts 20"/>
            <p:cNvSpPr/>
            <p:nvPr/>
          </p:nvSpPr>
          <p:spPr>
            <a:xfrm rot="9151243">
              <a:off x="6531530" y="3251326"/>
              <a:ext cx="424821" cy="335880"/>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rial"/>
                <a:cs typeface="Arial"/>
              </a:endParaRPr>
            </a:p>
          </p:txBody>
        </p:sp>
        <p:sp>
          <p:nvSpPr>
            <p:cNvPr id="23" name="Oval 22"/>
            <p:cNvSpPr/>
            <p:nvPr/>
          </p:nvSpPr>
          <p:spPr>
            <a:xfrm rot="9151243">
              <a:off x="6728308" y="3211438"/>
              <a:ext cx="277126" cy="277126"/>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de-DE" sz="1200" dirty="0">
                  <a:latin typeface="Arial"/>
                  <a:cs typeface="Arial"/>
                </a:rPr>
                <a:t>1</a:t>
              </a:r>
            </a:p>
          </p:txBody>
        </p:sp>
      </p:grpSp>
      <p:grpSp>
        <p:nvGrpSpPr>
          <p:cNvPr id="49" name="Gruppierung 48"/>
          <p:cNvGrpSpPr/>
          <p:nvPr/>
        </p:nvGrpSpPr>
        <p:grpSpPr>
          <a:xfrm rot="10800000">
            <a:off x="6021644" y="4934244"/>
            <a:ext cx="335880" cy="520598"/>
            <a:chOff x="6710876" y="3211127"/>
            <a:chExt cx="310043" cy="520598"/>
          </a:xfrm>
        </p:grpSpPr>
        <p:sp>
          <p:nvSpPr>
            <p:cNvPr id="50" name="Pfeil nach rechts 49"/>
            <p:cNvSpPr/>
            <p:nvPr/>
          </p:nvSpPr>
          <p:spPr>
            <a:xfrm rot="5400000">
              <a:off x="6635786" y="3346592"/>
              <a:ext cx="460223" cy="310043"/>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rial"/>
                <a:cs typeface="Arial"/>
              </a:endParaRPr>
            </a:p>
          </p:txBody>
        </p:sp>
        <p:sp>
          <p:nvSpPr>
            <p:cNvPr id="51" name="Oval 50"/>
            <p:cNvSpPr/>
            <p:nvPr/>
          </p:nvSpPr>
          <p:spPr>
            <a:xfrm rot="10800000">
              <a:off x="6728308" y="3211127"/>
              <a:ext cx="277126" cy="277126"/>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de-DE" sz="1200" dirty="0">
                  <a:latin typeface="Arial"/>
                  <a:cs typeface="Arial"/>
                </a:rPr>
                <a:t>3</a:t>
              </a:r>
            </a:p>
          </p:txBody>
        </p:sp>
      </p:grpSp>
      <p:grpSp>
        <p:nvGrpSpPr>
          <p:cNvPr id="6" name="Gruppierung 19">
            <a:extLst>
              <a:ext uri="{FF2B5EF4-FFF2-40B4-BE49-F238E27FC236}">
                <a16:creationId xmlns:a16="http://schemas.microsoft.com/office/drawing/2014/main" id="{FB771B62-5E94-358E-D5AF-A34C14ECAD92}"/>
              </a:ext>
            </a:extLst>
          </p:cNvPr>
          <p:cNvGrpSpPr/>
          <p:nvPr/>
        </p:nvGrpSpPr>
        <p:grpSpPr>
          <a:xfrm rot="12448757">
            <a:off x="6079378" y="4173035"/>
            <a:ext cx="513396" cy="375768"/>
            <a:chOff x="6531530" y="3211438"/>
            <a:chExt cx="473904" cy="375768"/>
          </a:xfrm>
        </p:grpSpPr>
        <p:sp>
          <p:nvSpPr>
            <p:cNvPr id="7" name="Pfeil nach rechts 6">
              <a:extLst>
                <a:ext uri="{FF2B5EF4-FFF2-40B4-BE49-F238E27FC236}">
                  <a16:creationId xmlns:a16="http://schemas.microsoft.com/office/drawing/2014/main" id="{5CAFCECA-B060-19D2-B728-715AFA05EF99}"/>
                </a:ext>
              </a:extLst>
            </p:cNvPr>
            <p:cNvSpPr/>
            <p:nvPr/>
          </p:nvSpPr>
          <p:spPr>
            <a:xfrm rot="9151243">
              <a:off x="6531530" y="3251326"/>
              <a:ext cx="424821" cy="335880"/>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rial"/>
                <a:cs typeface="Arial"/>
              </a:endParaRPr>
            </a:p>
          </p:txBody>
        </p:sp>
        <p:sp>
          <p:nvSpPr>
            <p:cNvPr id="8" name="Oval 7">
              <a:extLst>
                <a:ext uri="{FF2B5EF4-FFF2-40B4-BE49-F238E27FC236}">
                  <a16:creationId xmlns:a16="http://schemas.microsoft.com/office/drawing/2014/main" id="{8076FA5C-957D-F3D1-DAC5-A61433BF6F01}"/>
                </a:ext>
              </a:extLst>
            </p:cNvPr>
            <p:cNvSpPr/>
            <p:nvPr/>
          </p:nvSpPr>
          <p:spPr>
            <a:xfrm rot="9151243">
              <a:off x="6728308" y="3211438"/>
              <a:ext cx="277126" cy="277126"/>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de-DE" sz="1200" dirty="0">
                  <a:latin typeface="Arial"/>
                  <a:cs typeface="Arial"/>
                </a:rPr>
                <a:t>4</a:t>
              </a:r>
            </a:p>
          </p:txBody>
        </p:sp>
      </p:grpSp>
    </p:spTree>
    <p:extLst>
      <p:ext uri="{BB962C8B-B14F-4D97-AF65-F5344CB8AC3E}">
        <p14:creationId xmlns:p14="http://schemas.microsoft.com/office/powerpoint/2010/main" val="608220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Bildschirmfoto 2017-07-25 um 17.30.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194" y="1254368"/>
            <a:ext cx="9500755" cy="3331178"/>
          </a:xfrm>
          <a:prstGeom prst="rect">
            <a:avLst/>
          </a:prstGeom>
          <a:ln>
            <a:solidFill>
              <a:schemeClr val="tx1"/>
            </a:solidFill>
          </a:ln>
        </p:spPr>
      </p:pic>
      <p:sp>
        <p:nvSpPr>
          <p:cNvPr id="18" name="Titel 4"/>
          <p:cNvSpPr txBox="1">
            <a:spLocks/>
          </p:cNvSpPr>
          <p:nvPr/>
        </p:nvSpPr>
        <p:spPr bwMode="auto">
          <a:xfrm>
            <a:off x="0" y="64099"/>
            <a:ext cx="990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de-DE" sz="2400" b="1" dirty="0">
                <a:latin typeface="Arial"/>
                <a:cs typeface="Arial"/>
              </a:rPr>
              <a:t>5. Berechtigungsgruppen erstellen</a:t>
            </a:r>
            <a:endParaRPr lang="de-DE" sz="2400" b="1" i="1" dirty="0">
              <a:latin typeface="Arial"/>
              <a:cs typeface="Arial"/>
            </a:endParaRPr>
          </a:p>
        </p:txBody>
      </p:sp>
      <p:sp>
        <p:nvSpPr>
          <p:cNvPr id="38" name="Textfeld 37"/>
          <p:cNvSpPr txBox="1"/>
          <p:nvPr/>
        </p:nvSpPr>
        <p:spPr>
          <a:xfrm>
            <a:off x="73572" y="4731798"/>
            <a:ext cx="9906000" cy="2062103"/>
          </a:xfrm>
          <a:prstGeom prst="rect">
            <a:avLst/>
          </a:prstGeom>
          <a:noFill/>
        </p:spPr>
        <p:txBody>
          <a:bodyPr wrap="square" rtlCol="0">
            <a:spAutoFit/>
          </a:bodyPr>
          <a:lstStyle/>
          <a:p>
            <a:pPr marL="342900" indent="-342900">
              <a:spcAft>
                <a:spcPts val="1200"/>
              </a:spcAft>
              <a:buFont typeface="Wingdings" charset="2"/>
              <a:buAutoNum type="circleNumDbPlain"/>
            </a:pPr>
            <a:r>
              <a:rPr lang="de-CH" sz="1400" u="sng" dirty="0">
                <a:latin typeface="Arial"/>
                <a:cs typeface="Arial"/>
              </a:rPr>
              <a:t>Gruppe erstellen</a:t>
            </a:r>
            <a:r>
              <a:rPr lang="de-CH" sz="1400" dirty="0">
                <a:latin typeface="Arial"/>
                <a:cs typeface="Arial"/>
              </a:rPr>
              <a:t>: Administrierende können im Reiter Gruppen «Gruppen» über «Neue Gruppen» und den Button «Erstellen» Gruppen benennen und erstellen. </a:t>
            </a:r>
          </a:p>
          <a:p>
            <a:pPr marL="342900" indent="-342900">
              <a:spcAft>
                <a:spcPts val="1200"/>
              </a:spcAft>
              <a:buFont typeface="+mj-ea"/>
              <a:buAutoNum type="circleNumDbPlain"/>
            </a:pPr>
            <a:r>
              <a:rPr lang="de-CH" sz="1400" u="sng" dirty="0">
                <a:latin typeface="Arial"/>
                <a:cs typeface="Arial"/>
              </a:rPr>
              <a:t>Mitglieder zu Gruppe hinzufügen</a:t>
            </a:r>
            <a:r>
              <a:rPr lang="de-CH" sz="1400" dirty="0">
                <a:latin typeface="Arial"/>
                <a:cs typeface="Arial"/>
              </a:rPr>
              <a:t>: Wählen Sie links eine Gruppe an und klicken Sie anschliessend bei den verfügbaren Kursteilnehmern auf das Pluszeichen (+).</a:t>
            </a:r>
          </a:p>
          <a:p>
            <a:pPr marL="342900" indent="-342900">
              <a:spcAft>
                <a:spcPts val="1200"/>
              </a:spcAft>
              <a:buFont typeface="+mj-ea"/>
              <a:buAutoNum type="circleNumDbPlain"/>
            </a:pPr>
            <a:r>
              <a:rPr lang="de-CH" sz="1400" u="sng" dirty="0">
                <a:latin typeface="Arial"/>
                <a:cs typeface="Arial"/>
              </a:rPr>
              <a:t>Mitglieder aus Gruppe entfernen</a:t>
            </a:r>
            <a:r>
              <a:rPr lang="de-CH" sz="1400" dirty="0">
                <a:latin typeface="Arial"/>
                <a:cs typeface="Arial"/>
              </a:rPr>
              <a:t>: Wählen Sie eine Gruppe an und klicken Sie anschliessend bei den Teilnehmern auf das Minuszeichen (-).</a:t>
            </a:r>
          </a:p>
          <a:p>
            <a:pPr marL="342900" indent="-342900">
              <a:spcAft>
                <a:spcPts val="1200"/>
              </a:spcAft>
              <a:buFont typeface="+mj-ea"/>
              <a:buAutoNum type="circleNumDbPlain"/>
            </a:pPr>
            <a:r>
              <a:rPr lang="de-CH" sz="1400" u="sng" dirty="0">
                <a:latin typeface="Arial"/>
                <a:cs typeface="Arial"/>
              </a:rPr>
              <a:t>Gruppe löschen</a:t>
            </a:r>
            <a:r>
              <a:rPr lang="de-CH" sz="1400" dirty="0">
                <a:latin typeface="Arial"/>
                <a:cs typeface="Arial"/>
              </a:rPr>
              <a:t>: Um eine Gruppe zu löschen, wählen Sie die Gruppe an und klicken Sie auf das Kreuzzeichen (x).</a:t>
            </a:r>
          </a:p>
        </p:txBody>
      </p:sp>
      <p:grpSp>
        <p:nvGrpSpPr>
          <p:cNvPr id="40" name="Gruppierung 39"/>
          <p:cNvGrpSpPr/>
          <p:nvPr/>
        </p:nvGrpSpPr>
        <p:grpSpPr>
          <a:xfrm rot="5400000">
            <a:off x="2699065" y="4317074"/>
            <a:ext cx="493567" cy="335880"/>
            <a:chOff x="6539175" y="3184030"/>
            <a:chExt cx="455600" cy="335880"/>
          </a:xfrm>
        </p:grpSpPr>
        <p:sp>
          <p:nvSpPr>
            <p:cNvPr id="41" name="Pfeil nach rechts 40"/>
            <p:cNvSpPr/>
            <p:nvPr/>
          </p:nvSpPr>
          <p:spPr>
            <a:xfrm rot="10800000">
              <a:off x="6539175" y="3184030"/>
              <a:ext cx="424821" cy="335880"/>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rial"/>
                <a:cs typeface="Arial"/>
              </a:endParaRPr>
            </a:p>
          </p:txBody>
        </p:sp>
        <p:sp>
          <p:nvSpPr>
            <p:cNvPr id="42" name="Oval 41"/>
            <p:cNvSpPr/>
            <p:nvPr/>
          </p:nvSpPr>
          <p:spPr>
            <a:xfrm rot="16200000">
              <a:off x="6716761" y="3222097"/>
              <a:ext cx="300220" cy="255809"/>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de-DE" sz="1200" dirty="0">
                  <a:latin typeface="Arial"/>
                  <a:cs typeface="Arial"/>
                </a:rPr>
                <a:t>4</a:t>
              </a:r>
            </a:p>
          </p:txBody>
        </p:sp>
      </p:grpSp>
      <p:grpSp>
        <p:nvGrpSpPr>
          <p:cNvPr id="36" name="Gruppierung 35"/>
          <p:cNvGrpSpPr/>
          <p:nvPr/>
        </p:nvGrpSpPr>
        <p:grpSpPr>
          <a:xfrm>
            <a:off x="9290233" y="2924340"/>
            <a:ext cx="335880" cy="507239"/>
            <a:chOff x="6711849" y="3211438"/>
            <a:chExt cx="310043" cy="507239"/>
          </a:xfrm>
        </p:grpSpPr>
        <p:sp>
          <p:nvSpPr>
            <p:cNvPr id="37" name="Pfeil nach rechts 36"/>
            <p:cNvSpPr/>
            <p:nvPr/>
          </p:nvSpPr>
          <p:spPr>
            <a:xfrm rot="5400000">
              <a:off x="6636759" y="3333544"/>
              <a:ext cx="460223" cy="310043"/>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rial"/>
                <a:cs typeface="Arial"/>
              </a:endParaRPr>
            </a:p>
          </p:txBody>
        </p:sp>
        <p:sp>
          <p:nvSpPr>
            <p:cNvPr id="43" name="Oval 42"/>
            <p:cNvSpPr/>
            <p:nvPr/>
          </p:nvSpPr>
          <p:spPr>
            <a:xfrm>
              <a:off x="6728308" y="3211438"/>
              <a:ext cx="277126" cy="277127"/>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de-DE" sz="1200" dirty="0">
                  <a:latin typeface="Arial"/>
                  <a:cs typeface="Arial"/>
                </a:rPr>
                <a:t>2</a:t>
              </a:r>
            </a:p>
          </p:txBody>
        </p:sp>
      </p:grpSp>
      <p:grpSp>
        <p:nvGrpSpPr>
          <p:cNvPr id="19" name="Gruppierung 18"/>
          <p:cNvGrpSpPr/>
          <p:nvPr/>
        </p:nvGrpSpPr>
        <p:grpSpPr>
          <a:xfrm>
            <a:off x="6085495" y="2924340"/>
            <a:ext cx="335880" cy="507239"/>
            <a:chOff x="6711849" y="3211438"/>
            <a:chExt cx="310043" cy="507239"/>
          </a:xfrm>
        </p:grpSpPr>
        <p:sp>
          <p:nvSpPr>
            <p:cNvPr id="20" name="Pfeil nach rechts 19"/>
            <p:cNvSpPr/>
            <p:nvPr/>
          </p:nvSpPr>
          <p:spPr>
            <a:xfrm rot="5400000">
              <a:off x="6636759" y="3333544"/>
              <a:ext cx="460223" cy="310043"/>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rial"/>
                <a:cs typeface="Arial"/>
              </a:endParaRPr>
            </a:p>
          </p:txBody>
        </p:sp>
        <p:sp>
          <p:nvSpPr>
            <p:cNvPr id="21" name="Oval 20"/>
            <p:cNvSpPr/>
            <p:nvPr/>
          </p:nvSpPr>
          <p:spPr>
            <a:xfrm>
              <a:off x="6728308" y="3211438"/>
              <a:ext cx="277126" cy="277127"/>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de-DE" sz="1200" dirty="0">
                  <a:latin typeface="Arial"/>
                  <a:cs typeface="Arial"/>
                </a:rPr>
                <a:t>3</a:t>
              </a:r>
            </a:p>
          </p:txBody>
        </p:sp>
      </p:grpSp>
      <p:grpSp>
        <p:nvGrpSpPr>
          <p:cNvPr id="22" name="Gruppierung 21"/>
          <p:cNvGrpSpPr/>
          <p:nvPr/>
        </p:nvGrpSpPr>
        <p:grpSpPr>
          <a:xfrm>
            <a:off x="2775339" y="1602570"/>
            <a:ext cx="335880" cy="507239"/>
            <a:chOff x="6711849" y="3211438"/>
            <a:chExt cx="310043" cy="507239"/>
          </a:xfrm>
        </p:grpSpPr>
        <p:sp>
          <p:nvSpPr>
            <p:cNvPr id="23" name="Pfeil nach rechts 22"/>
            <p:cNvSpPr/>
            <p:nvPr/>
          </p:nvSpPr>
          <p:spPr>
            <a:xfrm rot="5400000">
              <a:off x="6636759" y="3333544"/>
              <a:ext cx="460223" cy="310043"/>
            </a:xfrm>
            <a:prstGeom prst="rightArrow">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rial"/>
                <a:cs typeface="Arial"/>
              </a:endParaRPr>
            </a:p>
          </p:txBody>
        </p:sp>
        <p:sp>
          <p:nvSpPr>
            <p:cNvPr id="27" name="Oval 26"/>
            <p:cNvSpPr/>
            <p:nvPr/>
          </p:nvSpPr>
          <p:spPr>
            <a:xfrm>
              <a:off x="6728308" y="3211438"/>
              <a:ext cx="277126" cy="277127"/>
            </a:xfrm>
            <a:prstGeom prst="ellipse">
              <a:avLst/>
            </a:prstGeom>
            <a:gradFill flip="none" rotWithShape="1">
              <a:gsLst>
                <a:gs pos="0">
                  <a:srgbClr val="E31840"/>
                </a:gs>
                <a:gs pos="100000">
                  <a:srgbClr val="B21436"/>
                </a:gs>
              </a:gsLst>
              <a:lin ang="5640000" scaled="0"/>
              <a:tileRect/>
            </a:gradFill>
            <a:ln>
              <a:solidFill>
                <a:srgbClr val="7C0E24"/>
              </a:solidFill>
            </a:ln>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de-DE" sz="1200" dirty="0">
                  <a:latin typeface="Arial"/>
                  <a:cs typeface="Arial"/>
                </a:rPr>
                <a:t>1</a:t>
              </a:r>
            </a:p>
          </p:txBody>
        </p:sp>
      </p:grpSp>
      <p:sp>
        <p:nvSpPr>
          <p:cNvPr id="2" name="Textfeld 1">
            <a:extLst>
              <a:ext uri="{FF2B5EF4-FFF2-40B4-BE49-F238E27FC236}">
                <a16:creationId xmlns:a16="http://schemas.microsoft.com/office/drawing/2014/main" id="{ABF5AD9E-170D-E34E-9473-D474BE891C4A}"/>
              </a:ext>
            </a:extLst>
          </p:cNvPr>
          <p:cNvSpPr txBox="1"/>
          <p:nvPr/>
        </p:nvSpPr>
        <p:spPr>
          <a:xfrm>
            <a:off x="73572" y="606729"/>
            <a:ext cx="9517285" cy="523220"/>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Mithilfe der Gruppenfunktion können gruppenbasierte Zugriffsberechtigungen vordefiniert werden. Gruppenmitglieder </a:t>
            </a:r>
          </a:p>
          <a:p>
            <a:r>
              <a:rPr lang="de-DE" sz="1400" dirty="0">
                <a:latin typeface="Arial" panose="020B0604020202020204" pitchFamily="34" charset="0"/>
                <a:cs typeface="Arial" panose="020B0604020202020204" pitchFamily="34" charset="0"/>
              </a:rPr>
              <a:t>haben </a:t>
            </a:r>
            <a:r>
              <a:rPr lang="de-DE" sz="1400" dirty="0" err="1">
                <a:latin typeface="Arial" panose="020B0604020202020204" pitchFamily="34" charset="0"/>
                <a:cs typeface="Arial" panose="020B0604020202020204" pitchFamily="34" charset="0"/>
              </a:rPr>
              <a:t>anschliessend</a:t>
            </a:r>
            <a:r>
              <a:rPr lang="de-DE" sz="1400" dirty="0">
                <a:latin typeface="Arial" panose="020B0604020202020204" pitchFamily="34" charset="0"/>
                <a:cs typeface="Arial" panose="020B0604020202020204" pitchFamily="34" charset="0"/>
              </a:rPr>
              <a:t> Zugriff auf die Videos aller Mitglieder ihrer Berechtigungsgruppe.</a:t>
            </a:r>
          </a:p>
        </p:txBody>
      </p:sp>
    </p:spTree>
    <p:extLst>
      <p:ext uri="{BB962C8B-B14F-4D97-AF65-F5344CB8AC3E}">
        <p14:creationId xmlns:p14="http://schemas.microsoft.com/office/powerpoint/2010/main" val="526049495"/>
      </p:ext>
    </p:extLst>
  </p:cSld>
  <p:clrMapOvr>
    <a:masterClrMapping/>
  </p:clrMapOvr>
</p:sld>
</file>

<file path=ppt/theme/theme1.xml><?xml version="1.0" encoding="utf-8"?>
<a:theme xmlns:a="http://schemas.openxmlformats.org/drawingml/2006/main" name="Vorlage Anleitung Foli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Vorlage Anleitung Folien.potx</Template>
  <TotalTime>0</TotalTime>
  <Words>1162</Words>
  <Application>Microsoft Macintosh PowerPoint</Application>
  <PresentationFormat>A4-Papier (210 x 297 mm)</PresentationFormat>
  <Paragraphs>97</Paragraphs>
  <Slides>8</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Wingdings</vt:lpstr>
      <vt:lpstr>Vorlage Anleitung Folien</vt:lpstr>
      <vt:lpstr>Individuelle Rechteverwaltung für Videos  in ILAS</vt:lpstr>
      <vt:lpstr>Inhalt</vt:lpstr>
      <vt:lpstr>PowerPoint-Präsentation</vt:lpstr>
      <vt:lpstr>PowerPoint-Präsentation</vt:lpstr>
      <vt:lpstr>PowerPoint-Präsentation</vt:lpstr>
      <vt:lpstr>PowerPoint-Präsentation</vt:lpstr>
      <vt:lpstr>PowerPoint-Präsentation</vt:lpstr>
      <vt:lpstr>PowerPoint-Präsentation</vt:lpstr>
    </vt:vector>
  </TitlesOfParts>
  <Company>Universitaet Bern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Daniel Ingrisani</dc:creator>
  <cp:lastModifiedBy>Inniger, Samuel (ILUB)</cp:lastModifiedBy>
  <cp:revision>340</cp:revision>
  <cp:lastPrinted>2019-04-16T15:27:17Z</cp:lastPrinted>
  <dcterms:created xsi:type="dcterms:W3CDTF">2011-10-14T08:50:34Z</dcterms:created>
  <dcterms:modified xsi:type="dcterms:W3CDTF">2022-08-10T16:11:53Z</dcterms:modified>
</cp:coreProperties>
</file>