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66" r:id="rId2"/>
    <p:sldId id="267" r:id="rId3"/>
    <p:sldId id="280" r:id="rId4"/>
    <p:sldId id="262" r:id="rId5"/>
    <p:sldId id="265" r:id="rId6"/>
    <p:sldId id="278" r:id="rId7"/>
    <p:sldId id="272" r:id="rId8"/>
    <p:sldId id="273" r:id="rId9"/>
    <p:sldId id="277" r:id="rId10"/>
    <p:sldId id="276" r:id="rId11"/>
    <p:sldId id="274" r:id="rId12"/>
    <p:sldId id="269" r:id="rId13"/>
    <p:sldId id="275" r:id="rId14"/>
    <p:sldId id="282" r:id="rId15"/>
    <p:sldId id="268" r:id="rId16"/>
    <p:sldId id="281" r:id="rId17"/>
    <p:sldId id="271" r:id="rId18"/>
    <p:sldId id="279" r:id="rId19"/>
  </p:sldIdLst>
  <p:sldSz cx="9144000" cy="6858000" type="screen4x3"/>
  <p:notesSz cx="6797675" cy="9926638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CCFF"/>
    <a:srgbClr val="E1FF8B"/>
    <a:srgbClr val="FFCC99"/>
    <a:srgbClr val="4F8AC5"/>
    <a:srgbClr val="000000"/>
    <a:srgbClr val="333333"/>
    <a:srgbClr val="00CC00"/>
    <a:srgbClr val="A1C3E8"/>
    <a:srgbClr val="BED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5386" autoAdjust="0"/>
  </p:normalViewPr>
  <p:slideViewPr>
    <p:cSldViewPr>
      <p:cViewPr varScale="1">
        <p:scale>
          <a:sx n="109" d="100"/>
          <a:sy n="109" d="100"/>
        </p:scale>
        <p:origin x="121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38E1259-E6F1-4FFD-8CAD-D5BDBD902C9B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71182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1" y="4714876"/>
            <a:ext cx="49815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1EB67CD3-219A-49D8-AEB5-00ECA24D1E7B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27414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27688-11C6-4E86-A783-131A8D1F3C74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3414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27688-11C6-4E86-A783-131A8D1F3C74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6363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67CD3-219A-49D8-AEB5-00ECA24D1E7B}" type="slidenum">
              <a:rPr lang="de-CH" smtClean="0"/>
              <a:pPr>
                <a:defRPr/>
              </a:pPr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9818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305675" y="1438275"/>
            <a:ext cx="1835150" cy="5073650"/>
          </a:xfrm>
          <a:prstGeom prst="rect">
            <a:avLst/>
          </a:prstGeom>
          <a:solidFill>
            <a:srgbClr val="B3C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dirty="0">
              <a:solidFill>
                <a:srgbClr val="BED3EA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7950"/>
            <a:ext cx="7305675" cy="6640513"/>
          </a:xfrm>
          <a:prstGeom prst="rect">
            <a:avLst/>
          </a:prstGeom>
          <a:solidFill>
            <a:srgbClr val="E1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de-DE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438275"/>
            <a:ext cx="7305675" cy="5073650"/>
          </a:xfrm>
          <a:prstGeom prst="rect">
            <a:avLst/>
          </a:prstGeom>
          <a:solidFill>
            <a:srgbClr val="9CBD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dirty="0"/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107950"/>
            <a:ext cx="1306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750" y="1654175"/>
            <a:ext cx="66214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022600"/>
            <a:ext cx="6621463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539750" y="6548438"/>
            <a:ext cx="2889250" cy="252412"/>
          </a:xfr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07950" y="179388"/>
            <a:ext cx="4464050" cy="252412"/>
          </a:xfrm>
        </p:spPr>
        <p:txBody>
          <a:bodyPr wrap="square"/>
          <a:lstStyle>
            <a:lvl1pPr>
              <a:defRPr sz="800"/>
            </a:lvl1pPr>
          </a:lstStyle>
          <a:p>
            <a:pPr>
              <a:defRPr/>
            </a:pPr>
            <a:r>
              <a:rPr lang="de-DE" dirty="0" smtClean="0"/>
              <a:t>L:\FIN\FIS\1 PRODUKTION\03 BEBU\1.3.4 DL-BETRIEBE\1.3.4.1 Medizinische Fakultät\Diverses\2013 Besprechungen\Besprechung DLB 2013.pptx</a:t>
            </a:r>
            <a:endParaRPr lang="de-CH" dirty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43950" y="6548438"/>
            <a:ext cx="360363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10896-CE6B-437A-AC23-E80FE042B42C}" type="slidenum">
              <a:rPr lang="de-CH"/>
              <a:pPr>
                <a:defRPr/>
              </a:pPr>
              <a:t>‹Nr.›</a:t>
            </a:fld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18800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L:\FIN\FIS\1 PRODUKTION\03 BEBU\1.3.4 DL-BETRIEBE\1.3.4.1 Medizinische Fakultät\Diverses\2013 Besprechungen\Besprechung DLB 2013.pptx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9BF70-23B8-4850-8A61-4964E70BE8AC}" type="slidenum">
              <a:rPr lang="de-CH"/>
              <a:pPr>
                <a:defRPr/>
              </a:pPr>
              <a:t>‹Nr.›</a:t>
            </a:fld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320705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647700"/>
            <a:ext cx="2014537" cy="5505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647700"/>
            <a:ext cx="5894388" cy="55054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L:\FIN\FIS\1 PRODUKTION\03 BEBU\1.3.4 DL-BETRIEBE\1.3.4.1 Medizinische Fakultät\Diverses\2013 Besprechungen\Besprechung DLB 2013.pptx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2ADB-93BD-40F7-8FFD-4BF0CE94E7A8}" type="slidenum">
              <a:rPr lang="de-CH"/>
              <a:pPr>
                <a:defRPr/>
              </a:pPr>
              <a:t>‹Nr.›</a:t>
            </a:fld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414237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179388" y="6605588"/>
            <a:ext cx="5399087" cy="252412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de-DE" dirty="0" smtClean="0"/>
              <a:t>L:\FIN\FIS\1 PRODUKTION\03 BEBU\1.3.4 DL-BETRIEBE\1.3.4.1 Medizinische Fakultät\Diverses\2013 Besprechungen\Besprechung DLB 2013.pptx</a:t>
            </a:r>
            <a:endParaRPr lang="de-CH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DA0D7-401D-40BC-89FA-DFB579B05EA5}" type="slidenum">
              <a:rPr lang="de-CH"/>
              <a:pPr>
                <a:defRPr/>
              </a:pPr>
              <a:t>‹Nr.›</a:t>
            </a:fld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99340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L:\FIN\FIS\1 PRODUKTION\03 BEBU\1.3.4 DL-BETRIEBE\1.3.4.1 Medizinische Fakultät\Diverses\2013 Besprechungen\Besprechung DLB 2013.pptx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5D49-BCA5-4141-953E-223B28A2755D}" type="slidenum">
              <a:rPr lang="de-CH"/>
              <a:pPr>
                <a:defRPr/>
              </a:pPr>
              <a:t>‹Nr.›</a:t>
            </a:fld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28876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654175"/>
            <a:ext cx="395446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54175"/>
            <a:ext cx="3954462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L:\FIN\FIS\1 PRODUKTION\03 BEBU\1.3.4 DL-BETRIEBE\1.3.4.1 Medizinische Fakultät\Diverses\2013 Besprechungen\Besprechung DLB 2013.pptx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BA6B1-7669-437D-87C7-3FA25A7489C5}" type="slidenum">
              <a:rPr lang="de-CH"/>
              <a:pPr>
                <a:defRPr/>
              </a:pPr>
              <a:t>‹Nr.›</a:t>
            </a:fld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399004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L:\FIN\FIS\1 PRODUKTION\03 BEBU\1.3.4 DL-BETRIEBE\1.3.4.1 Medizinische Fakultät\Diverses\2013 Besprechungen\Besprechung DLB 2013.pptx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273FC-49BE-4D2B-8231-6DD904FC9C51}" type="slidenum">
              <a:rPr lang="de-CH"/>
              <a:pPr>
                <a:defRPr/>
              </a:pPr>
              <a:t>‹Nr.›</a:t>
            </a:fld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76391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L:\FIN\FIS\1 PRODUKTION\03 BEBU\1.3.4 DL-BETRIEBE\1.3.4.1 Medizinische Fakultät\Diverses\2013 Besprechungen\Besprechung DLB 2013.pptx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67652-7095-4E37-B259-E0154315F8D6}" type="slidenum">
              <a:rPr lang="de-CH"/>
              <a:pPr>
                <a:defRPr/>
              </a:pPr>
              <a:t>‹Nr.›</a:t>
            </a:fld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382427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L:\FIN\FIS\1 PRODUKTION\03 BEBU\1.3.4 DL-BETRIEBE\1.3.4.1 Medizinische Fakultät\Diverses\2013 Besprechungen\Besprechung DLB 2013.pptx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C10B0-4A81-4243-9ED3-FB02F0D97415}" type="slidenum">
              <a:rPr lang="de-CH"/>
              <a:pPr>
                <a:defRPr/>
              </a:pPr>
              <a:t>‹Nr.›</a:t>
            </a:fld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414020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L:\FIN\FIS\1 PRODUKTION\03 BEBU\1.3.4 DL-BETRIEBE\1.3.4.1 Medizinische Fakultät\Diverses\2013 Besprechungen\Besprechung DLB 2013.pptx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85561-B8BC-4E5B-97F2-1F60289D3F14}" type="slidenum">
              <a:rPr lang="de-CH"/>
              <a:pPr>
                <a:defRPr/>
              </a:pPr>
              <a:t>‹Nr.›</a:t>
            </a:fld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129576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CH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L:\FIN\FIS\1 PRODUKTION\03 BEBU\1.3.4 DL-BETRIEBE\1.3.4.1 Medizinische Fakultät\Diverses\2013 Besprechungen\Besprechung DLB 2013.pptx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AD28-D251-40CA-BD59-000579390952}" type="slidenum">
              <a:rPr lang="de-CH"/>
              <a:pPr>
                <a:defRPr/>
              </a:pPr>
              <a:t>‹Nr.›</a:t>
            </a:fld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41390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107950"/>
            <a:ext cx="7305675" cy="6640513"/>
          </a:xfrm>
          <a:prstGeom prst="rect">
            <a:avLst/>
          </a:prstGeom>
          <a:solidFill>
            <a:srgbClr val="E1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de-DE" dirty="0"/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1438275"/>
            <a:ext cx="9140825" cy="5073650"/>
          </a:xfrm>
          <a:prstGeom prst="rect">
            <a:avLst/>
          </a:prstGeom>
          <a:solidFill>
            <a:srgbClr val="9CBD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47700"/>
            <a:ext cx="6621463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Mastertitelformat bearbeiten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54175"/>
            <a:ext cx="8061325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48438"/>
            <a:ext cx="381158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179388"/>
            <a:ext cx="539908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de-DE" dirty="0" smtClean="0"/>
              <a:t>L:\FIN\FIS\1 PRODUKTION\03 BEBU\1.3.4 DL-BETRIEBE\1.3.4.1 Medizinische Fakultät\Diverses\2013 Besprechungen\Besprechung DLB 2013.pptx</a:t>
            </a:r>
            <a:endParaRPr lang="de-CH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48438"/>
            <a:ext cx="36036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FDF33FC-6792-4163-ABF4-F7B0D7C13C9D}" type="slidenum">
              <a:rPr lang="de-CH"/>
              <a:pPr>
                <a:defRPr/>
              </a:pPr>
              <a:t>‹Nr.›</a:t>
            </a:fld>
            <a:endParaRPr lang="de-CH" sz="1400" dirty="0"/>
          </a:p>
        </p:txBody>
      </p:sp>
      <p:pic>
        <p:nvPicPr>
          <p:cNvPr id="1033" name="Picture 1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107950"/>
            <a:ext cx="1306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</a:defRPr>
      </a:lvl9pPr>
    </p:titleStyle>
    <p:bodyStyle>
      <a:lvl1pPr marL="419100" indent="-4191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Arial" charset="0"/>
        <a:buChar char="&gt;"/>
        <a:defRPr sz="2200">
          <a:solidFill>
            <a:srgbClr val="333333"/>
          </a:solidFill>
          <a:latin typeface="+mn-lt"/>
          <a:ea typeface="+mn-ea"/>
          <a:cs typeface="+mn-cs"/>
        </a:defRPr>
      </a:lvl1pPr>
      <a:lvl2pPr marL="838200" indent="-3810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Font typeface="Arial" charset="0"/>
        <a:buChar char="—"/>
        <a:defRPr sz="2000">
          <a:solidFill>
            <a:srgbClr val="333333"/>
          </a:solidFill>
          <a:latin typeface="+mn-lt"/>
        </a:defRPr>
      </a:lvl2pPr>
      <a:lvl3pPr marL="1295400" indent="-3810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SzPct val="85000"/>
        <a:buFont typeface="Arial" charset="0"/>
        <a:buChar char="–"/>
        <a:defRPr>
          <a:solidFill>
            <a:srgbClr val="333333"/>
          </a:solidFill>
          <a:latin typeface="+mn-lt"/>
        </a:defRPr>
      </a:lvl3pPr>
      <a:lvl4pPr marL="1714500" indent="-3810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SzPct val="85000"/>
        <a:buFont typeface="Arial" charset="0"/>
        <a:buChar char="–"/>
        <a:defRPr>
          <a:solidFill>
            <a:srgbClr val="333333"/>
          </a:solidFill>
          <a:latin typeface="+mn-lt"/>
        </a:defRPr>
      </a:lvl4pPr>
      <a:lvl5pPr marL="2133600" indent="-3810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333333"/>
          </a:solidFill>
          <a:latin typeface="+mn-lt"/>
        </a:defRPr>
      </a:lvl5pPr>
      <a:lvl6pPr marL="25908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333333"/>
          </a:solidFill>
          <a:latin typeface="+mn-lt"/>
        </a:defRPr>
      </a:lvl6pPr>
      <a:lvl7pPr marL="30480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333333"/>
          </a:solidFill>
          <a:latin typeface="+mn-lt"/>
        </a:defRPr>
      </a:lvl7pPr>
      <a:lvl8pPr marL="35052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333333"/>
          </a:solidFill>
          <a:latin typeface="+mn-lt"/>
        </a:defRPr>
      </a:lvl8pPr>
      <a:lvl9pPr marL="39624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333333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intern.unibe.ch/dienstleistungen/personal/grundlagen_applikationen_iks/personalapplikationen/zeiterfassungssystem_bridge4erp/index_ger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personal@pathology.unibe.c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zeiterfassung.unibe.ch/bridge.pdc.web/start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ntern.unibe.ch/dienstleistungen/personal/grundlagen_applikationen_iks/personalapplikationen/zeiterfassungssystem_bridge4erp/index_ger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332656"/>
            <a:ext cx="66214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Bridge-Schulung für Mitarbeitende</a:t>
            </a:r>
          </a:p>
          <a:p>
            <a:pPr algn="l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750" y="3022600"/>
            <a:ext cx="6621463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Name:	Andrea Arnold    </a:t>
            </a:r>
          </a:p>
          <a:p>
            <a:pPr algn="l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Datum: 	November 2016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621463" cy="817563"/>
          </a:xfrm>
        </p:spPr>
        <p:txBody>
          <a:bodyPr/>
          <a:lstStyle/>
          <a:p>
            <a:r>
              <a:rPr lang="de-CH" dirty="0" smtClean="0"/>
              <a:t>Fehlzeiten / Arbeitszeit erfassen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56792"/>
            <a:ext cx="8912299" cy="373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621463" cy="817563"/>
          </a:xfrm>
        </p:spPr>
        <p:txBody>
          <a:bodyPr/>
          <a:lstStyle/>
          <a:p>
            <a:r>
              <a:rPr lang="de-CH" dirty="0" smtClean="0"/>
              <a:t>Abwesenheiten erfassen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6549426" cy="595335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347864" y="2132856"/>
            <a:ext cx="5142755" cy="83099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rgbClr val="FF0000"/>
                </a:solidFill>
              </a:rPr>
              <a:t>Ferien können nur über einen</a:t>
            </a:r>
          </a:p>
          <a:p>
            <a:r>
              <a:rPr lang="de-CH" b="1" dirty="0" smtClean="0">
                <a:solidFill>
                  <a:srgbClr val="FF0000"/>
                </a:solidFill>
              </a:rPr>
              <a:t>Ferienantrag eingetragen werden!</a:t>
            </a:r>
            <a:endParaRPr lang="de-C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621463" cy="817563"/>
          </a:xfrm>
        </p:spPr>
        <p:txBody>
          <a:bodyPr/>
          <a:lstStyle/>
          <a:p>
            <a:r>
              <a:rPr lang="de-CH" dirty="0" smtClean="0"/>
              <a:t>Ferienantrag</a:t>
            </a:r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158522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 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5" name="Grafik 4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1628800"/>
            <a:ext cx="2520280" cy="163858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07504" y="2115251"/>
            <a:ext cx="3096344" cy="5086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CH"/>
          </a:p>
        </p:txBody>
      </p:sp>
      <p:pic>
        <p:nvPicPr>
          <p:cNvPr id="8" name="Grafik 7"/>
          <p:cNvPicPr/>
          <p:nvPr/>
        </p:nvPicPr>
        <p:blipFill>
          <a:blip r:embed="rId4"/>
          <a:stretch>
            <a:fillRect/>
          </a:stretch>
        </p:blipFill>
        <p:spPr>
          <a:xfrm>
            <a:off x="431356" y="3913581"/>
            <a:ext cx="1502410" cy="1462405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281642" y="4732871"/>
            <a:ext cx="1801837" cy="3034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CH"/>
          </a:p>
        </p:txBody>
      </p:sp>
      <p:pic>
        <p:nvPicPr>
          <p:cNvPr id="2049" name="Grafik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1340768"/>
            <a:ext cx="3947606" cy="436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4" name="Textfeld 13"/>
          <p:cNvSpPr txBox="1"/>
          <p:nvPr/>
        </p:nvSpPr>
        <p:spPr>
          <a:xfrm>
            <a:off x="-36512" y="141277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1)</a:t>
            </a:r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1996" y="395221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2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17" name="Textfeld 16"/>
          <p:cNvSpPr txBox="1"/>
          <p:nvPr/>
        </p:nvSpPr>
        <p:spPr>
          <a:xfrm>
            <a:off x="3570867" y="112474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3)</a:t>
            </a:r>
            <a:endParaRPr lang="de-CH" dirty="0"/>
          </a:p>
        </p:txBody>
      </p:sp>
      <p:sp>
        <p:nvSpPr>
          <p:cNvPr id="18" name="Ellipse 17"/>
          <p:cNvSpPr/>
          <p:nvPr/>
        </p:nvSpPr>
        <p:spPr>
          <a:xfrm>
            <a:off x="3889057" y="1673605"/>
            <a:ext cx="3596974" cy="4606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CH"/>
          </a:p>
        </p:txBody>
      </p:sp>
      <p:sp>
        <p:nvSpPr>
          <p:cNvPr id="21" name="Ellipse 20"/>
          <p:cNvSpPr/>
          <p:nvPr/>
        </p:nvSpPr>
        <p:spPr>
          <a:xfrm>
            <a:off x="3805709" y="3092918"/>
            <a:ext cx="3680321" cy="10561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CH"/>
          </a:p>
        </p:txBody>
      </p:sp>
      <p:sp>
        <p:nvSpPr>
          <p:cNvPr id="22" name="Ellipse 21"/>
          <p:cNvSpPr/>
          <p:nvPr/>
        </p:nvSpPr>
        <p:spPr>
          <a:xfrm>
            <a:off x="5074657" y="5301208"/>
            <a:ext cx="1043222" cy="3205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CH"/>
          </a:p>
        </p:txBody>
      </p:sp>
      <p:sp>
        <p:nvSpPr>
          <p:cNvPr id="15" name="Textfeld 14"/>
          <p:cNvSpPr txBox="1"/>
          <p:nvPr/>
        </p:nvSpPr>
        <p:spPr>
          <a:xfrm>
            <a:off x="6477919" y="1988840"/>
            <a:ext cx="2698239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de-CH" sz="1800" dirty="0" smtClean="0"/>
              <a:t>Vorgesetzten auswählen</a:t>
            </a:r>
            <a:endParaRPr lang="de-CH" sz="1800" dirty="0"/>
          </a:p>
        </p:txBody>
      </p:sp>
      <p:sp>
        <p:nvSpPr>
          <p:cNvPr id="24" name="Textfeld 23"/>
          <p:cNvSpPr txBox="1"/>
          <p:nvPr/>
        </p:nvSpPr>
        <p:spPr>
          <a:xfrm>
            <a:off x="5952799" y="3770398"/>
            <a:ext cx="2672526" cy="646331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de-CH" sz="1800" dirty="0" smtClean="0"/>
              <a:t>Datum von/bis eingeben</a:t>
            </a:r>
          </a:p>
          <a:p>
            <a:r>
              <a:rPr lang="de-CH" sz="1800" dirty="0" err="1" smtClean="0"/>
              <a:t>Zeitart</a:t>
            </a:r>
            <a:r>
              <a:rPr lang="de-CH" sz="1800" dirty="0" smtClean="0"/>
              <a:t>: Ferien</a:t>
            </a:r>
            <a:endParaRPr lang="de-CH" sz="1800" dirty="0"/>
          </a:p>
        </p:txBody>
      </p:sp>
      <p:sp>
        <p:nvSpPr>
          <p:cNvPr id="25" name="Textfeld 24"/>
          <p:cNvSpPr txBox="1"/>
          <p:nvPr/>
        </p:nvSpPr>
        <p:spPr>
          <a:xfrm>
            <a:off x="3563888" y="5672945"/>
            <a:ext cx="5509009" cy="92333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de-CH" sz="1800" dirty="0" smtClean="0"/>
              <a:t>«Antrag eröffnen» = Antrag an Vorgesetzten senden</a:t>
            </a:r>
          </a:p>
          <a:p>
            <a:r>
              <a:rPr lang="de-CH" sz="1800" dirty="0" smtClean="0"/>
              <a:t>Wichtig: Vorgesetzten informieren,</a:t>
            </a:r>
          </a:p>
          <a:p>
            <a:r>
              <a:rPr lang="de-CH" sz="1800" dirty="0" smtClean="0"/>
              <a:t>erhält keine automatische Meldung!</a:t>
            </a: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30506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621463" cy="817563"/>
          </a:xfrm>
        </p:spPr>
        <p:txBody>
          <a:bodyPr/>
          <a:lstStyle/>
          <a:p>
            <a:r>
              <a:rPr lang="de-CH" dirty="0" smtClean="0"/>
              <a:t>Ferien ≠ Bezahlter Kurzurlaub,</a:t>
            </a:r>
            <a:br>
              <a:rPr lang="de-CH" dirty="0" smtClean="0"/>
            </a:br>
            <a:r>
              <a:rPr lang="de-CH" dirty="0"/>
              <a:t> </a:t>
            </a:r>
            <a:r>
              <a:rPr lang="de-CH" dirty="0" smtClean="0"/>
              <a:t>              bezahlte Abwesenheit</a:t>
            </a:r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158522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 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6" name="Grafik 5"/>
          <p:cNvPicPr/>
          <p:nvPr/>
        </p:nvPicPr>
        <p:blipFill>
          <a:blip r:embed="rId2"/>
          <a:stretch>
            <a:fillRect/>
          </a:stretch>
        </p:blipFill>
        <p:spPr>
          <a:xfrm>
            <a:off x="341149" y="1556792"/>
            <a:ext cx="3293110" cy="426275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283968" y="2276872"/>
            <a:ext cx="49462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Bei Bezug von bezahltem</a:t>
            </a:r>
          </a:p>
          <a:p>
            <a:r>
              <a:rPr lang="de-CH" dirty="0" smtClean="0"/>
              <a:t>Kurzurlaub, bezahlter Abwesenheit</a:t>
            </a:r>
          </a:p>
          <a:p>
            <a:r>
              <a:rPr lang="de-CH" dirty="0" smtClean="0"/>
              <a:t>bitte immer Kommentar mit dem </a:t>
            </a:r>
          </a:p>
          <a:p>
            <a:r>
              <a:rPr lang="de-CH" dirty="0" smtClean="0"/>
              <a:t>Grund eintragen!</a:t>
            </a:r>
            <a:endParaRPr lang="de-CH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564" y="4365104"/>
            <a:ext cx="4991100" cy="942975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 bwMode="auto">
          <a:xfrm>
            <a:off x="6757081" y="3573016"/>
            <a:ext cx="1656184" cy="13681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6021288"/>
            <a:ext cx="761047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621463" cy="817563"/>
          </a:xfrm>
        </p:spPr>
        <p:txBody>
          <a:bodyPr/>
          <a:lstStyle/>
          <a:p>
            <a:r>
              <a:rPr lang="de-CH" dirty="0" smtClean="0"/>
              <a:t>Ferien, Abwesenheiten für Teilzeit-MA</a:t>
            </a:r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158522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 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t="5711"/>
          <a:stretch/>
        </p:blipFill>
        <p:spPr>
          <a:xfrm>
            <a:off x="703489" y="764704"/>
            <a:ext cx="6892847" cy="59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621463" cy="817563"/>
          </a:xfrm>
        </p:spPr>
        <p:txBody>
          <a:bodyPr/>
          <a:lstStyle/>
          <a:p>
            <a:r>
              <a:rPr lang="de-CH" dirty="0" smtClean="0"/>
              <a:t>Freigabe</a:t>
            </a:r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158522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 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179512" y="1412776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dirty="0" smtClean="0"/>
              <a:t>Ende Monat kontrollieren, ob alle Zeiten vollständig sind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dirty="0" smtClean="0"/>
              <a:t>Fehlzeiten nachtragen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CH" dirty="0" smtClean="0">
              <a:sym typeface="Wingdings" panose="05000000000000000000" pitchFamily="2" charset="2"/>
            </a:endParaRPr>
          </a:p>
          <a:p>
            <a:endParaRPr lang="de-CH" dirty="0" smtClean="0"/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de-CH" dirty="0">
              <a:sym typeface="Wingdings" panose="05000000000000000000" pitchFamily="2" charset="2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63708"/>
            <a:ext cx="2676525" cy="55245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18" y="3022998"/>
            <a:ext cx="8294068" cy="379109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2167082"/>
            <a:ext cx="2771002" cy="110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621463" cy="817563"/>
          </a:xfrm>
        </p:spPr>
        <p:txBody>
          <a:bodyPr/>
          <a:lstStyle/>
          <a:p>
            <a:r>
              <a:rPr lang="de-CH" dirty="0" smtClean="0"/>
              <a:t>Freigabe</a:t>
            </a:r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158522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 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179512" y="1412776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de-CH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dirty="0" smtClean="0"/>
              <a:t>Personen welche </a:t>
            </a:r>
            <a:r>
              <a:rPr lang="de-CH" dirty="0"/>
              <a:t>nicht </a:t>
            </a:r>
            <a:r>
              <a:rPr lang="de-CH" dirty="0" smtClean="0"/>
              <a:t>stempeln «</a:t>
            </a:r>
            <a:r>
              <a:rPr lang="de-CH" dirty="0" err="1" smtClean="0"/>
              <a:t>Nichtstempler</a:t>
            </a:r>
            <a:r>
              <a:rPr lang="de-CH" dirty="0" smtClean="0"/>
              <a:t>», müssen die Zeiterfassung ebenfalls freigeben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dirty="0" smtClean="0"/>
              <a:t>«</a:t>
            </a:r>
            <a:r>
              <a:rPr lang="de-CH" dirty="0" err="1" smtClean="0"/>
              <a:t>Nichtstempler</a:t>
            </a:r>
            <a:r>
              <a:rPr lang="de-CH" dirty="0" smtClean="0"/>
              <a:t>»: alle Abwesenheiten </a:t>
            </a:r>
            <a:r>
              <a:rPr lang="de-CH" dirty="0"/>
              <a:t>in Bridge eintragen (z.B. Ferien, Krankheit, Kongress etc.)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CH" dirty="0" smtClean="0">
              <a:sym typeface="Wingdings" panose="05000000000000000000" pitchFamily="2" charset="2"/>
            </a:endParaRPr>
          </a:p>
          <a:p>
            <a:endParaRPr lang="de-CH" dirty="0" smtClean="0"/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de-CH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544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621463" cy="817563"/>
          </a:xfrm>
        </p:spPr>
        <p:txBody>
          <a:bodyPr/>
          <a:lstStyle/>
          <a:p>
            <a:r>
              <a:rPr lang="de-CH" dirty="0" smtClean="0"/>
              <a:t>Fragen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179512" y="1412776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dirty="0" smtClean="0"/>
              <a:t>Antworten zu den gängigsten Fragen können auf der Uni-Webseite gefunden werden:</a:t>
            </a:r>
          </a:p>
          <a:p>
            <a:pPr lvl="1"/>
            <a:r>
              <a:rPr lang="de-CH" dirty="0" smtClean="0">
                <a:hlinkClick r:id="rId2"/>
              </a:rPr>
              <a:t>Fragen / Antworten zu </a:t>
            </a:r>
            <a:r>
              <a:rPr lang="de-CH" dirty="0" err="1" smtClean="0">
                <a:hlinkClick r:id="rId2"/>
              </a:rPr>
              <a:t>bridge</a:t>
            </a:r>
            <a:endParaRPr lang="de-CH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CH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CH" dirty="0" smtClean="0">
              <a:sym typeface="Wingdings" panose="05000000000000000000" pitchFamily="2" charset="2"/>
            </a:endParaRPr>
          </a:p>
          <a:p>
            <a:endParaRPr lang="de-CH" dirty="0" smtClean="0"/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de-CH" dirty="0">
              <a:sym typeface="Wingdings" panose="05000000000000000000" pitchFamily="2" charset="2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636912"/>
            <a:ext cx="4392488" cy="41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621463" cy="817563"/>
          </a:xfrm>
        </p:spPr>
        <p:txBody>
          <a:bodyPr/>
          <a:lstStyle/>
          <a:p>
            <a:r>
              <a:rPr lang="de-CH" dirty="0" smtClean="0"/>
              <a:t>Fragen</a:t>
            </a:r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1412776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Neu ist das HR für Fragen rund um die Zeiterfassung zuständig und übernimmt die Funktion der Jahreszeitverantwortlichen.</a:t>
            </a:r>
          </a:p>
          <a:p>
            <a:endParaRPr lang="de-CH" dirty="0" smtClean="0"/>
          </a:p>
          <a:p>
            <a:r>
              <a:rPr lang="de-CH" dirty="0" smtClean="0"/>
              <a:t>Fragen bitte an Silvia </a:t>
            </a:r>
            <a:r>
              <a:rPr lang="de-CH" dirty="0" err="1" smtClean="0"/>
              <a:t>Gränicher</a:t>
            </a:r>
            <a:r>
              <a:rPr lang="de-CH" dirty="0" smtClean="0"/>
              <a:t> oder Natalie Elliott richten</a:t>
            </a:r>
          </a:p>
          <a:p>
            <a:r>
              <a:rPr lang="de-CH" dirty="0" smtClean="0">
                <a:hlinkClick r:id="rId2"/>
              </a:rPr>
              <a:t>personal@pathology.unibe.ch</a:t>
            </a:r>
            <a:r>
              <a:rPr lang="de-CH" dirty="0" smtClean="0"/>
              <a:t> .</a:t>
            </a:r>
            <a:endParaRPr lang="de-CH" dirty="0"/>
          </a:p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501008"/>
            <a:ext cx="3312368" cy="297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1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Ziel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Informationen und Manuals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Wichtigste Funktionen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Zeitausweis kurz erklärt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Fehlzeiten / Arbeitszeiten erfassen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Abwesenheiten eintragen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Ferienanträge erstellen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Freigabe</a:t>
            </a: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Fragen / Informationen zu 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bridge</a:t>
            </a: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621463" cy="817563"/>
          </a:xfrm>
        </p:spPr>
        <p:txBody>
          <a:bodyPr/>
          <a:lstStyle/>
          <a:p>
            <a:r>
              <a:rPr lang="de-CH" dirty="0" smtClean="0"/>
              <a:t>Ziel</a:t>
            </a:r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158522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 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179512" y="1412776"/>
            <a:ext cx="87849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Die Mitarbeitenden der Pathologie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dirty="0" smtClean="0"/>
              <a:t>kennen die wichtigsten Funktionen in Bridge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dirty="0" smtClean="0"/>
              <a:t>können selber überprüfen, ob alle Zeiten richtig und vollständig erfasst sind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dirty="0"/>
              <a:t>k</a:t>
            </a:r>
            <a:r>
              <a:rPr lang="de-CH" dirty="0" smtClean="0"/>
              <a:t>önnen Abwesenheiten und Fehlzeiten selbständig eintragen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CH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dirty="0" smtClean="0"/>
              <a:t>Zeitaufwand für JAZ-Verantwortliche reduzieren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dirty="0" smtClean="0"/>
              <a:t>Längerfristig: rosa und grüne Zeiterfassungszettel damit ablösen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CH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CH" dirty="0" smtClean="0">
              <a:sym typeface="Wingdings" panose="05000000000000000000" pitchFamily="2" charset="2"/>
            </a:endParaRPr>
          </a:p>
          <a:p>
            <a:endParaRPr lang="de-CH" dirty="0" smtClean="0"/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de-CH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305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621463" cy="817563"/>
          </a:xfrm>
        </p:spPr>
        <p:txBody>
          <a:bodyPr/>
          <a:lstStyle/>
          <a:p>
            <a:r>
              <a:rPr lang="de-CH" dirty="0" smtClean="0"/>
              <a:t>Login</a:t>
            </a:r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179512" y="1412776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>
                <a:sym typeface="Wingdings" panose="05000000000000000000" pitchFamily="2" charset="2"/>
              </a:rPr>
              <a:t>Web-Link</a:t>
            </a:r>
          </a:p>
          <a:p>
            <a:r>
              <a:rPr lang="de-CH" dirty="0">
                <a:sym typeface="Wingdings" panose="05000000000000000000" pitchFamily="2" charset="2"/>
                <a:hlinkClick r:id="rId2"/>
              </a:rPr>
              <a:t>https://</a:t>
            </a:r>
            <a:r>
              <a:rPr lang="de-CH" dirty="0" smtClean="0">
                <a:sym typeface="Wingdings" panose="05000000000000000000" pitchFamily="2" charset="2"/>
                <a:hlinkClick r:id="rId2"/>
              </a:rPr>
              <a:t>zeiterfassung.unibe.ch/bridge.pdc.web/start.html</a:t>
            </a:r>
            <a:endParaRPr lang="de-CH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>
                <a:sym typeface="Wingdings" panose="05000000000000000000" pitchFamily="2" charset="2"/>
              </a:rPr>
              <a:t>Desktop-Verknüpfung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CH" dirty="0" smtClean="0">
                <a:sym typeface="Wingdings" panose="05000000000000000000" pitchFamily="2" charset="2"/>
              </a:rPr>
              <a:t>Pfeil-Symbol neben Login anwählen</a:t>
            </a:r>
            <a:br>
              <a:rPr lang="de-CH" dirty="0" smtClean="0">
                <a:sym typeface="Wingdings" panose="05000000000000000000" pitchFamily="2" charset="2"/>
              </a:rPr>
            </a:br>
            <a:r>
              <a:rPr lang="de-CH" dirty="0" smtClean="0">
                <a:sym typeface="Wingdings" panose="05000000000000000000" pitchFamily="2" charset="2"/>
              </a:rPr>
              <a:t>Vorteil: Passwort muss nicht eingegeben werden (übernimmt Login und Passwort von angemeldetem PC-Benutzer)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 smtClean="0">
              <a:sym typeface="Wingdings" panose="05000000000000000000" pitchFamily="2" charset="2"/>
            </a:endParaRPr>
          </a:p>
          <a:p>
            <a:endParaRPr lang="de-CH" dirty="0" smtClean="0"/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de-CH" dirty="0">
              <a:sym typeface="Wingdings" panose="05000000000000000000" pitchFamily="2" charset="2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293096"/>
            <a:ext cx="4248472" cy="22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621463" cy="817563"/>
          </a:xfrm>
        </p:spPr>
        <p:txBody>
          <a:bodyPr/>
          <a:lstStyle/>
          <a:p>
            <a:r>
              <a:rPr lang="de-CH" dirty="0" smtClean="0"/>
              <a:t>Informationen und Manuals</a:t>
            </a:r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1412776"/>
            <a:ext cx="8784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CH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>
                <a:sym typeface="Wingdings" panose="05000000000000000000" pitchFamily="2" charset="2"/>
              </a:rPr>
              <a:t>Alle Informationen und Manuals zu bridge4erp unter:</a:t>
            </a:r>
            <a:br>
              <a:rPr lang="de-CH" dirty="0" smtClean="0">
                <a:sym typeface="Wingdings" panose="05000000000000000000" pitchFamily="2" charset="2"/>
              </a:rPr>
            </a:br>
            <a:r>
              <a:rPr lang="de-CH" dirty="0" smtClean="0">
                <a:sym typeface="Wingdings" panose="05000000000000000000" pitchFamily="2" charset="2"/>
                <a:hlinkClick r:id="rId2"/>
              </a:rPr>
              <a:t>Uni-Webseite hilfreiche Informationen zu </a:t>
            </a:r>
            <a:r>
              <a:rPr lang="de-CH" dirty="0" err="1" smtClean="0">
                <a:sym typeface="Wingdings" panose="05000000000000000000" pitchFamily="2" charset="2"/>
                <a:hlinkClick r:id="rId2"/>
              </a:rPr>
              <a:t>bridge</a:t>
            </a:r>
            <a:endParaRPr lang="de-CH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342900" indent="-342900">
              <a:buFont typeface="Wingdings" panose="05000000000000000000" pitchFamily="2" charset="2"/>
              <a:buChar char="à"/>
              <a:tabLst>
                <a:tab pos="715963" algn="l"/>
              </a:tabLst>
            </a:pPr>
            <a:endParaRPr lang="de-CH" dirty="0"/>
          </a:p>
          <a:p>
            <a:r>
              <a:rPr lang="de-CH" dirty="0" smtClean="0"/>
              <a:t> 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876788"/>
            <a:ext cx="4680520" cy="232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621463" cy="817563"/>
          </a:xfrm>
        </p:spPr>
        <p:txBody>
          <a:bodyPr/>
          <a:lstStyle/>
          <a:p>
            <a:r>
              <a:rPr lang="de-CH" dirty="0" smtClean="0"/>
              <a:t>Wichtigste Funktionen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25" y="1557180"/>
            <a:ext cx="2381250" cy="14001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r="36164"/>
          <a:stretch/>
        </p:blipFill>
        <p:spPr>
          <a:xfrm>
            <a:off x="2843808" y="1557180"/>
            <a:ext cx="2669307" cy="19145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87" y="3861048"/>
            <a:ext cx="468997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621463" cy="817563"/>
          </a:xfrm>
        </p:spPr>
        <p:txBody>
          <a:bodyPr/>
          <a:lstStyle/>
          <a:p>
            <a:r>
              <a:rPr lang="de-CH" dirty="0" smtClean="0"/>
              <a:t>Grundfunktionen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r="1714"/>
          <a:stretch/>
        </p:blipFill>
        <p:spPr>
          <a:xfrm>
            <a:off x="35496" y="332656"/>
            <a:ext cx="9018890" cy="610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621463" cy="817563"/>
          </a:xfrm>
        </p:spPr>
        <p:txBody>
          <a:bodyPr/>
          <a:lstStyle/>
          <a:p>
            <a:r>
              <a:rPr lang="de-CH" dirty="0" smtClean="0"/>
              <a:t>Zeitausweis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19" y="1556792"/>
            <a:ext cx="3942943" cy="151216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788024" y="1772816"/>
            <a:ext cx="40911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Manuell eingetragene Zeiten</a:t>
            </a:r>
          </a:p>
          <a:p>
            <a:endParaRPr lang="de-CH" dirty="0"/>
          </a:p>
          <a:p>
            <a:r>
              <a:rPr lang="de-CH" dirty="0" smtClean="0"/>
              <a:t>Am Terminal gestempelte</a:t>
            </a:r>
          </a:p>
          <a:p>
            <a:r>
              <a:rPr lang="de-CH" dirty="0" smtClean="0"/>
              <a:t>Zeiten</a:t>
            </a:r>
            <a:endParaRPr lang="de-CH" dirty="0"/>
          </a:p>
        </p:txBody>
      </p:sp>
      <p:cxnSp>
        <p:nvCxnSpPr>
          <p:cNvPr id="8" name="Gerade Verbindung mit Pfeil 7"/>
          <p:cNvCxnSpPr/>
          <p:nvPr/>
        </p:nvCxnSpPr>
        <p:spPr bwMode="auto">
          <a:xfrm flipH="1">
            <a:off x="3923928" y="1988840"/>
            <a:ext cx="864096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Gerade Verbindung mit Pfeil 9"/>
          <p:cNvCxnSpPr/>
          <p:nvPr/>
        </p:nvCxnSpPr>
        <p:spPr bwMode="auto">
          <a:xfrm flipH="1" flipV="1">
            <a:off x="3779912" y="2636912"/>
            <a:ext cx="1008112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feld 10"/>
          <p:cNvSpPr txBox="1"/>
          <p:nvPr/>
        </p:nvSpPr>
        <p:spPr>
          <a:xfrm>
            <a:off x="395536" y="3645024"/>
            <a:ext cx="85511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Am Terminal gestempelte Zeiten können NICHT gelöscht</a:t>
            </a:r>
          </a:p>
          <a:p>
            <a:r>
              <a:rPr lang="de-CH" dirty="0"/>
              <a:t>w</a:t>
            </a:r>
            <a:r>
              <a:rPr lang="de-CH" dirty="0" smtClean="0"/>
              <a:t>erden. Bei Fehlbuchungen kann die Zeit jedoch mit einer</a:t>
            </a:r>
          </a:p>
          <a:p>
            <a:r>
              <a:rPr lang="de-CH" dirty="0"/>
              <a:t>i</a:t>
            </a:r>
            <a:r>
              <a:rPr lang="de-CH" dirty="0" smtClean="0"/>
              <a:t>dentischen Zeitbuchung «neutralisiert» werden.</a:t>
            </a:r>
          </a:p>
          <a:p>
            <a:endParaRPr lang="de-CH" dirty="0"/>
          </a:p>
          <a:p>
            <a:r>
              <a:rPr lang="de-CH" dirty="0" smtClean="0"/>
              <a:t>Zeiterfassung soll wenn immer möglich am Terminal erfolgen!</a:t>
            </a:r>
          </a:p>
          <a:p>
            <a:r>
              <a:rPr lang="de-CH" dirty="0" smtClean="0"/>
              <a:t>Mittagspause aus- und einstempeln!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851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621463" cy="817563"/>
          </a:xfrm>
        </p:spPr>
        <p:txBody>
          <a:bodyPr/>
          <a:lstStyle/>
          <a:p>
            <a:r>
              <a:rPr lang="de-CH" dirty="0" smtClean="0"/>
              <a:t>Zeitausweis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04864"/>
            <a:ext cx="2714625" cy="21145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465866"/>
            <a:ext cx="4877178" cy="505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b_175Jahre_powerpoint_screen">
  <a:themeElements>
    <a:clrScheme name="">
      <a:dk1>
        <a:srgbClr val="000000"/>
      </a:dk1>
      <a:lt1>
        <a:srgbClr val="FFFFFF"/>
      </a:lt1>
      <a:dk2>
        <a:srgbClr val="000000"/>
      </a:dk2>
      <a:lt2>
        <a:srgbClr val="F6F6F6"/>
      </a:lt2>
      <a:accent1>
        <a:srgbClr val="E1EBF5"/>
      </a:accent1>
      <a:accent2>
        <a:srgbClr val="9CBDDE"/>
      </a:accent2>
      <a:accent3>
        <a:srgbClr val="FFFFFF"/>
      </a:accent3>
      <a:accent4>
        <a:srgbClr val="000000"/>
      </a:accent4>
      <a:accent5>
        <a:srgbClr val="EEF3F9"/>
      </a:accent5>
      <a:accent6>
        <a:srgbClr val="8DABC9"/>
      </a:accent6>
      <a:hlink>
        <a:srgbClr val="DF2046"/>
      </a:hlink>
      <a:folHlink>
        <a:srgbClr val="996670"/>
      </a:folHlink>
    </a:clrScheme>
    <a:fontScheme name="ub_powerpoint_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b_powerpoint_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ub_175Jahre_powerpoint_screen</Template>
  <TotalTime>0</TotalTime>
  <Words>318</Words>
  <Application>Microsoft Office PowerPoint</Application>
  <PresentationFormat>Bildschirmpräsentation (4:3)</PresentationFormat>
  <Paragraphs>102</Paragraphs>
  <Slides>18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Arial</vt:lpstr>
      <vt:lpstr>Wingdings</vt:lpstr>
      <vt:lpstr>ub_175Jahre_powerpoint_screen</vt:lpstr>
      <vt:lpstr>PowerPoint-Präsentation</vt:lpstr>
      <vt:lpstr>Themen</vt:lpstr>
      <vt:lpstr>Ziel</vt:lpstr>
      <vt:lpstr>Login</vt:lpstr>
      <vt:lpstr>Informationen und Manuals</vt:lpstr>
      <vt:lpstr>Wichtigste Funktionen</vt:lpstr>
      <vt:lpstr>Grundfunktionen</vt:lpstr>
      <vt:lpstr>Zeitausweis</vt:lpstr>
      <vt:lpstr>Zeitausweis</vt:lpstr>
      <vt:lpstr>Fehlzeiten / Arbeitszeit erfassen</vt:lpstr>
      <vt:lpstr>Abwesenheiten erfassen</vt:lpstr>
      <vt:lpstr>Ferienantrag</vt:lpstr>
      <vt:lpstr>Ferien ≠ Bezahlter Kurzurlaub,                bezahlte Abwesenheit</vt:lpstr>
      <vt:lpstr>Ferien, Abwesenheiten für Teilzeit-MA</vt:lpstr>
      <vt:lpstr>Freigabe</vt:lpstr>
      <vt:lpstr>Freigabe</vt:lpstr>
      <vt:lpstr>Fragen</vt:lpstr>
      <vt:lpstr>Fragen</vt:lpstr>
    </vt:vector>
  </TitlesOfParts>
  <Company>Zentralbereich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Besprechung vom 07.11.2011  zwischen VD und DLB Traktandenliste</dc:title>
  <dc:creator>Regula Käch</dc:creator>
  <cp:lastModifiedBy>Arnold, Andrea (PATHOLOGY)</cp:lastModifiedBy>
  <cp:revision>598</cp:revision>
  <cp:lastPrinted>2016-11-11T06:39:11Z</cp:lastPrinted>
  <dcterms:created xsi:type="dcterms:W3CDTF">2009-10-09T08:28:05Z</dcterms:created>
  <dcterms:modified xsi:type="dcterms:W3CDTF">2016-11-15T15:41:46Z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