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9" r:id="rId3"/>
    <p:sldId id="267" r:id="rId4"/>
    <p:sldId id="284" r:id="rId5"/>
    <p:sldId id="268" r:id="rId6"/>
    <p:sldId id="264" r:id="rId7"/>
    <p:sldId id="276" r:id="rId8"/>
    <p:sldId id="270" r:id="rId9"/>
    <p:sldId id="271" r:id="rId10"/>
    <p:sldId id="285" r:id="rId11"/>
    <p:sldId id="265" r:id="rId12"/>
    <p:sldId id="288" r:id="rId13"/>
    <p:sldId id="272" r:id="rId14"/>
    <p:sldId id="262" r:id="rId15"/>
    <p:sldId id="283" r:id="rId16"/>
    <p:sldId id="273" r:id="rId17"/>
    <p:sldId id="286" r:id="rId18"/>
    <p:sldId id="274" r:id="rId19"/>
    <p:sldId id="280" r:id="rId20"/>
    <p:sldId id="278" r:id="rId21"/>
    <p:sldId id="281" r:id="rId22"/>
    <p:sldId id="279" r:id="rId23"/>
    <p:sldId id="282" r:id="rId24"/>
    <p:sldId id="261" r:id="rId25"/>
    <p:sldId id="287" r:id="rId26"/>
  </p:sldIdLst>
  <p:sldSz cx="9144000" cy="6858000" type="screen4x3"/>
  <p:notesSz cx="6797675" cy="987425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3C7E6"/>
    <a:srgbClr val="E1E6F5"/>
    <a:srgbClr val="9CB3DE"/>
    <a:srgbClr val="BACCEE"/>
    <a:srgbClr val="BACFEE"/>
    <a:srgbClr val="B8CCEB"/>
    <a:srgbClr val="E6EBFA"/>
    <a:srgbClr val="A3B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3" autoAdjust="0"/>
    <p:restoredTop sz="90898" autoAdjust="0"/>
  </p:normalViewPr>
  <p:slideViewPr>
    <p:cSldViewPr>
      <p:cViewPr>
        <p:scale>
          <a:sx n="90" d="100"/>
          <a:sy n="90" d="100"/>
        </p:scale>
        <p:origin x="-224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110CB4-791D-4D73-82DE-F3300A775DAD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438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A51B89-CABC-45B5-B711-980681E2ED72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4172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1B89-CABC-45B5-B711-980681E2ED72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642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1B89-CABC-45B5-B711-980681E2ED72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242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305675" y="1438275"/>
            <a:ext cx="1835150" cy="5073650"/>
          </a:xfrm>
          <a:prstGeom prst="rect">
            <a:avLst/>
          </a:prstGeom>
          <a:solidFill>
            <a:srgbClr val="BACC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BED3EA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07950"/>
            <a:ext cx="7305675" cy="6640513"/>
          </a:xfrm>
          <a:prstGeom prst="rect">
            <a:avLst/>
          </a:prstGeom>
          <a:solidFill>
            <a:srgbClr val="E6EB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438275"/>
            <a:ext cx="7305675" cy="5073650"/>
          </a:xfrm>
          <a:prstGeom prst="rect">
            <a:avLst/>
          </a:prstGeom>
          <a:solidFill>
            <a:srgbClr val="A3BD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0" y="1654175"/>
            <a:ext cx="6621463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CH" noProof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022600"/>
            <a:ext cx="6621463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CH" noProof="0" smtClean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539750" y="6548438"/>
            <a:ext cx="2889250" cy="252412"/>
          </a:xfr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C82DAF-DEAF-4EA7-BE55-7E6CDD26CF99}" type="datetime4">
              <a:rPr lang="de-CH"/>
              <a:pPr/>
              <a:t>11. November 2014</a:t>
            </a:fld>
            <a:endParaRPr lang="de-CH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107950" y="179388"/>
            <a:ext cx="4464050" cy="252412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43950" y="6548438"/>
            <a:ext cx="360363" cy="215900"/>
          </a:xfrm>
        </p:spPr>
        <p:txBody>
          <a:bodyPr/>
          <a:lstStyle>
            <a:lvl1pPr>
              <a:defRPr/>
            </a:lvl1pPr>
          </a:lstStyle>
          <a:p>
            <a:fld id="{0FA23137-8AB5-492B-A26F-2C7E38032BB6}" type="slidenum">
              <a:rPr lang="de-CH"/>
              <a:pPr/>
              <a:t>‹Nr.›</a:t>
            </a:fld>
            <a:endParaRPr lang="de-CH"/>
          </a:p>
        </p:txBody>
      </p:sp>
      <p:pic>
        <p:nvPicPr>
          <p:cNvPr id="11" name="Picture 2" descr="C:\Users\gsuter\AppData\Local\Temp\SNAGHTML97861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7950"/>
            <a:ext cx="1202624" cy="129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714782-A64D-405C-BA5A-445680FA327E}" type="datetime4">
              <a:rPr lang="de-CH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979AF-FB10-41AA-A0F7-7145D14321FF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008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647700"/>
            <a:ext cx="2014537" cy="5505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647700"/>
            <a:ext cx="5894388" cy="5505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C2B19-3086-4B40-BD00-D6229B6DD532}" type="datetime4">
              <a:rPr lang="de-CH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11057-1CF0-4B56-8E39-F4D8C0B74A6E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781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AE0199-44D3-47D6-B4EF-C96D573ED5FB}" type="datetime4">
              <a:rPr lang="de-CH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ED8A1-37C3-4579-98E8-A9E8D86396A5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288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6FA47B-E7C1-497B-8FFE-788BFF4EFC11}" type="datetime4">
              <a:rPr lang="de-CH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C61A4-63F0-4A9B-BC7E-5956E1A009F3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250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654175"/>
            <a:ext cx="395446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54175"/>
            <a:ext cx="3954462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001ED-48E2-473D-9391-0CC2286E4E04}" type="datetime4">
              <a:rPr lang="de-CH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385C3-62BC-4687-8A3A-C6CD0FEED2F0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938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D2EBEC-D335-4891-8EE2-E5F19A2114DA}" type="datetime4">
              <a:rPr lang="de-CH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18724-4A6D-4D4F-8086-F1584E08094B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536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375444-A4CE-4AEE-A7EE-DA682EFEECCF}" type="datetime4">
              <a:rPr lang="de-CH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91074-D27D-4C96-A136-2196CA043B12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815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E424D-A955-4F62-8B7E-6EF8C8430D57}" type="datetime4">
              <a:rPr lang="de-CH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C23FD-0CFB-49B2-87B0-BE605FE963F0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9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7B0FEC-82BA-44DB-802E-8D67E43E9D46}" type="datetime4">
              <a:rPr lang="de-CH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201E4-85BB-4B0E-BEB7-39EEB1DD783F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074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C4310E-AA52-45A7-B65B-092449D821B1}" type="datetime4">
              <a:rPr lang="de-CH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519C1-6294-4B3A-9F72-D91BCFBC54C5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121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07950"/>
            <a:ext cx="7305675" cy="6640513"/>
          </a:xfrm>
          <a:prstGeom prst="rect">
            <a:avLst/>
          </a:prstGeom>
          <a:solidFill>
            <a:srgbClr val="E6EB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1438275"/>
            <a:ext cx="9140825" cy="5073650"/>
          </a:xfrm>
          <a:prstGeom prst="rect">
            <a:avLst/>
          </a:prstGeom>
          <a:solidFill>
            <a:srgbClr val="A3BD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47700"/>
            <a:ext cx="66214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Mastertitelformat bearbeiten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54175"/>
            <a:ext cx="806132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48438"/>
            <a:ext cx="38115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982E0833-EC79-451B-98E6-FF7F74C6A782}" type="datetime4">
              <a:rPr lang="de-CH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0813" y="152400"/>
            <a:ext cx="5399087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48438"/>
            <a:ext cx="360363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266581-0159-4A87-A1D2-ABFAB9B353D3}" type="slidenum">
              <a:rPr lang="de-CH"/>
              <a:pPr/>
              <a:t>‹Nr.›</a:t>
            </a:fld>
            <a:endParaRPr lang="de-CH"/>
          </a:p>
        </p:txBody>
      </p:sp>
      <p:pic>
        <p:nvPicPr>
          <p:cNvPr id="10" name="Picture 2" descr="C:\Users\gsuter\AppData\Local\Temp\SNAGHTML978613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35" y="6006"/>
            <a:ext cx="1237965" cy="13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9pPr>
    </p:titleStyle>
    <p:bodyStyle>
      <a:lvl1pPr marL="419100" indent="-4191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Arial" charset="0"/>
        <a:buChar char="&gt;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8382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—"/>
        <a:defRPr sz="2000">
          <a:solidFill>
            <a:srgbClr val="000000"/>
          </a:solidFill>
          <a:latin typeface="+mn-lt"/>
        </a:defRPr>
      </a:lvl2pPr>
      <a:lvl3pPr marL="12954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charset="0"/>
        <a:buChar char="–"/>
        <a:defRPr>
          <a:solidFill>
            <a:srgbClr val="000000"/>
          </a:solidFill>
          <a:latin typeface="+mn-lt"/>
        </a:defRPr>
      </a:lvl3pPr>
      <a:lvl4pPr marL="17145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charset="0"/>
        <a:buChar char="–"/>
        <a:defRPr>
          <a:solidFill>
            <a:srgbClr val="000000"/>
          </a:solidFill>
          <a:latin typeface="+mn-lt"/>
        </a:defRPr>
      </a:lvl4pPr>
      <a:lvl5pPr marL="21336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000000"/>
          </a:solidFill>
          <a:latin typeface="+mn-lt"/>
        </a:defRPr>
      </a:lvl5pPr>
      <a:lvl6pPr marL="25908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000000"/>
          </a:solidFill>
          <a:latin typeface="+mn-lt"/>
        </a:defRPr>
      </a:lvl6pPr>
      <a:lvl7pPr marL="30480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000000"/>
          </a:solidFill>
          <a:latin typeface="+mn-lt"/>
        </a:defRPr>
      </a:lvl7pPr>
      <a:lvl8pPr marL="35052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000000"/>
          </a:solidFill>
          <a:latin typeface="+mn-lt"/>
        </a:defRPr>
      </a:lvl8pPr>
      <a:lvl9pPr marL="39624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Sicherheit und Umwelt</a:t>
            </a:r>
            <a:br>
              <a:rPr lang="de-DE" dirty="0" smtClean="0"/>
            </a:br>
            <a:r>
              <a:rPr lang="de-DE" dirty="0" smtClean="0"/>
              <a:t>Strahlenschutz</a:t>
            </a:r>
            <a:endParaRPr lang="de-DE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000" dirty="0" smtClean="0"/>
              <a:t>PD Dr. Stefan Freigang</a:t>
            </a:r>
            <a:endParaRPr lang="de-DE" sz="1800" dirty="0" smtClean="0"/>
          </a:p>
          <a:p>
            <a:r>
              <a:rPr lang="de-DE" sz="1800" dirty="0" smtClean="0"/>
              <a:t>Institut </a:t>
            </a:r>
            <a:r>
              <a:rPr lang="de-DE" sz="1800" dirty="0"/>
              <a:t>für </a:t>
            </a:r>
            <a:r>
              <a:rPr lang="de-DE" sz="1800" dirty="0" smtClean="0"/>
              <a:t>Pathologie</a:t>
            </a:r>
          </a:p>
          <a:p>
            <a:r>
              <a:rPr lang="de-DE" sz="1800" dirty="0" smtClean="0"/>
              <a:t>(L521 / </a:t>
            </a:r>
            <a:r>
              <a:rPr lang="de-DE" sz="1800" dirty="0" smtClean="0"/>
              <a:t>Tel.: 23205)</a:t>
            </a:r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4175"/>
            <a:ext cx="8352729" cy="4498975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2000" kern="1200" dirty="0">
                <a:latin typeface="Arial" charset="0"/>
              </a:rPr>
              <a:t>Wichtige </a:t>
            </a:r>
            <a:r>
              <a:rPr lang="de-CH" sz="2000" kern="1200" dirty="0" smtClean="0">
                <a:latin typeface="Arial" charset="0"/>
              </a:rPr>
              <a:t>Punkte: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20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2000" kern="1200" dirty="0" smtClean="0">
                <a:latin typeface="Arial" charset="0"/>
              </a:rPr>
              <a:t>welches Nuklide, Menge </a:t>
            </a:r>
            <a:r>
              <a:rPr lang="de-CH" sz="2000" kern="1200" dirty="0">
                <a:latin typeface="Arial" charset="0"/>
              </a:rPr>
              <a:t>Aktivität, </a:t>
            </a:r>
            <a:r>
              <a:rPr lang="de-CH" sz="2000" kern="1200" dirty="0" smtClean="0">
                <a:latin typeface="Arial" charset="0"/>
              </a:rPr>
              <a:t>Art der Strahlenexposition</a:t>
            </a:r>
            <a:endParaRPr lang="de-CH" sz="20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20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20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2000" u="sng" kern="1200" dirty="0">
                <a:latin typeface="Arial" charset="0"/>
              </a:rPr>
              <a:t>D</a:t>
            </a:r>
            <a:r>
              <a:rPr lang="de-CH" sz="2000" u="sng" kern="1200" dirty="0" smtClean="0">
                <a:latin typeface="Arial" charset="0"/>
              </a:rPr>
              <a:t>rei </a:t>
            </a:r>
            <a:r>
              <a:rPr lang="de-CH" sz="2000" u="sng" kern="1200" dirty="0">
                <a:latin typeface="Arial" charset="0"/>
              </a:rPr>
              <a:t>Arten von Strahlenexposition: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20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Extern, nicht </a:t>
            </a:r>
            <a:r>
              <a:rPr lang="de-CH" sz="1800" kern="1200" dirty="0">
                <a:latin typeface="Arial" charset="0"/>
              </a:rPr>
              <a:t>abgeschirmte Strahlenquellen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Kontamination mit offenen, flüssigen </a:t>
            </a:r>
            <a:r>
              <a:rPr lang="de-CH" sz="1800" kern="1200" dirty="0">
                <a:latin typeface="Arial" charset="0"/>
              </a:rPr>
              <a:t>oder </a:t>
            </a:r>
            <a:endParaRPr lang="de-CH" sz="18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staubförmigen </a:t>
            </a:r>
            <a:r>
              <a:rPr lang="de-CH" sz="1800" kern="1200" dirty="0">
                <a:latin typeface="Arial" charset="0"/>
              </a:rPr>
              <a:t>Quellen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Intern, in Form fest, flüssig, gasförmig</a:t>
            </a:r>
            <a:endParaRPr lang="de-CH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359818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4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800" dirty="0" smtClean="0"/>
              <a:t>Definition:</a:t>
            </a:r>
          </a:p>
          <a:p>
            <a:pPr marL="0" indent="0">
              <a:buNone/>
            </a:pPr>
            <a:r>
              <a:rPr lang="de-CH" sz="1800" dirty="0" smtClean="0"/>
              <a:t>1 </a:t>
            </a:r>
            <a:r>
              <a:rPr lang="de-DE" sz="1800" b="1" dirty="0"/>
              <a:t>Becquerel</a:t>
            </a:r>
            <a:r>
              <a:rPr lang="de-DE" sz="1800" dirty="0"/>
              <a:t> </a:t>
            </a:r>
            <a:r>
              <a:rPr lang="de-DE" sz="1800" dirty="0" smtClean="0"/>
              <a:t>(1Bq).</a:t>
            </a:r>
            <a:r>
              <a:rPr lang="de-DE" sz="1800" dirty="0"/>
              <a:t> </a:t>
            </a:r>
            <a:r>
              <a:rPr lang="de-DE" sz="1800" dirty="0" smtClean="0"/>
              <a:t>Einheit für die Aktivität eines Radionuklids.</a:t>
            </a:r>
          </a:p>
          <a:p>
            <a:pPr marL="0" indent="0">
              <a:buNone/>
            </a:pPr>
            <a:r>
              <a:rPr lang="de-DE" sz="1800" dirty="0" smtClean="0"/>
              <a:t> 				1 </a:t>
            </a:r>
            <a:r>
              <a:rPr lang="de-DE" sz="1800" dirty="0" err="1" smtClean="0"/>
              <a:t>Bq</a:t>
            </a:r>
            <a:r>
              <a:rPr lang="de-DE" sz="1800" dirty="0" smtClean="0"/>
              <a:t> = 1/s (1 Zerfall/s)</a:t>
            </a:r>
          </a:p>
          <a:p>
            <a:pPr marL="0" indent="0">
              <a:buNone/>
            </a:pPr>
            <a:r>
              <a:rPr lang="de-CH" sz="1800" dirty="0" smtClean="0"/>
              <a:t>      </a:t>
            </a:r>
          </a:p>
          <a:p>
            <a:pPr marL="0" indent="0">
              <a:buNone/>
            </a:pPr>
            <a:r>
              <a:rPr lang="de-CH" sz="1800" dirty="0"/>
              <a:t> </a:t>
            </a:r>
            <a:r>
              <a:rPr lang="de-CH" sz="1800" dirty="0" smtClean="0"/>
              <a:t>      Zum Beispiel: Granit		100Bq/kg</a:t>
            </a:r>
          </a:p>
          <a:p>
            <a:pPr marL="0" indent="0">
              <a:buNone/>
            </a:pPr>
            <a:r>
              <a:rPr lang="de-CH" sz="1800" dirty="0"/>
              <a:t> </a:t>
            </a:r>
            <a:r>
              <a:rPr lang="de-CH" sz="1800" dirty="0" smtClean="0"/>
              <a:t>                             Salzwasser	10Bq/kg</a:t>
            </a:r>
          </a:p>
          <a:p>
            <a:pPr marL="0" indent="0">
              <a:buNone/>
            </a:pPr>
            <a:r>
              <a:rPr lang="de-CH" sz="1800" dirty="0" smtClean="0"/>
              <a:t>                              Kartoffel	150Bq/Kg</a:t>
            </a:r>
          </a:p>
          <a:p>
            <a:pPr marL="0" indent="0">
              <a:buNone/>
            </a:pPr>
            <a:r>
              <a:rPr lang="de-CH" sz="1800" dirty="0" smtClean="0"/>
              <a:t>                              Milch		80Bq/Kg</a:t>
            </a:r>
          </a:p>
          <a:p>
            <a:endParaRPr lang="de-CH" sz="1800" dirty="0" smtClean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r>
              <a:rPr lang="de-CH" sz="1800" dirty="0" smtClean="0"/>
              <a:t>1 </a:t>
            </a:r>
            <a:r>
              <a:rPr lang="de-CH" sz="1800" b="1" dirty="0" smtClean="0"/>
              <a:t>Sievert</a:t>
            </a:r>
            <a:r>
              <a:rPr lang="de-CH" sz="1800" dirty="0" smtClean="0"/>
              <a:t> (</a:t>
            </a:r>
            <a:r>
              <a:rPr lang="de-CH" sz="1800" dirty="0" err="1" smtClean="0"/>
              <a:t>Sv</a:t>
            </a:r>
            <a:r>
              <a:rPr lang="de-CH" sz="1800" dirty="0" smtClean="0"/>
              <a:t>) ist eine Einheit, die eine Beurteilung der Auswirkungen von Strahlung auf dem Menschen gibt. Es ist die effektive Dosis.</a:t>
            </a:r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r>
              <a:rPr lang="de-CH" sz="1800" dirty="0" smtClean="0"/>
              <a:t>				1 </a:t>
            </a:r>
            <a:r>
              <a:rPr lang="de-CH" sz="1800" dirty="0" err="1" smtClean="0"/>
              <a:t>Sv</a:t>
            </a:r>
            <a:r>
              <a:rPr lang="de-CH" sz="1800" dirty="0" smtClean="0"/>
              <a:t> = 1J/Kg</a:t>
            </a:r>
          </a:p>
          <a:p>
            <a:endParaRPr lang="de-CH" sz="1600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28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12</a:t>
            </a:fld>
            <a:endParaRPr lang="de-C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955966" cy="387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6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13</a:t>
            </a:fld>
            <a:endParaRPr lang="de-CH"/>
          </a:p>
        </p:txBody>
      </p:sp>
      <p:pic>
        <p:nvPicPr>
          <p:cNvPr id="1026" name="Picture 2" descr="\\path-srvfs01.path.unibe.ch\users$\UserHomes\dmueller\Folder_Redirection\Desktop\aktivité normal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r="6061"/>
          <a:stretch/>
        </p:blipFill>
        <p:spPr bwMode="auto">
          <a:xfrm rot="16200000">
            <a:off x="3158213" y="1385242"/>
            <a:ext cx="210749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56086" y="1484784"/>
            <a:ext cx="72939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200" dirty="0" smtClean="0"/>
              <a:t>Natürliche und künstliche Strahlenquellen in der Schweiz</a:t>
            </a:r>
            <a:endParaRPr lang="de-CH" sz="2200" dirty="0"/>
          </a:p>
        </p:txBody>
      </p:sp>
      <p:sp>
        <p:nvSpPr>
          <p:cNvPr id="8" name="Rechteck 7"/>
          <p:cNvSpPr/>
          <p:nvPr/>
        </p:nvSpPr>
        <p:spPr>
          <a:xfrm>
            <a:off x="1447056" y="4149080"/>
            <a:ext cx="7157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95000"/>
              </a:lnSpc>
              <a:spcBef>
                <a:spcPct val="20000"/>
              </a:spcBef>
              <a:buClr>
                <a:srgbClr val="DF2046"/>
              </a:buClr>
              <a:buSzPct val="85000"/>
            </a:pPr>
            <a:r>
              <a:rPr lang="de-CH" sz="1600" kern="0" dirty="0" smtClean="0">
                <a:solidFill>
                  <a:srgbClr val="000000"/>
                </a:solidFill>
                <a:latin typeface="Arial"/>
              </a:rPr>
              <a:t>Tödliche Dosis 7000mSv</a:t>
            </a:r>
          </a:p>
          <a:p>
            <a:pPr lvl="0" eaLnBrk="1" hangingPunct="1">
              <a:lnSpc>
                <a:spcPct val="95000"/>
              </a:lnSpc>
              <a:spcBef>
                <a:spcPct val="20000"/>
              </a:spcBef>
              <a:buClr>
                <a:srgbClr val="DF2046"/>
              </a:buClr>
              <a:buSzPct val="85000"/>
            </a:pPr>
            <a:r>
              <a:rPr lang="de-CH" sz="1600" kern="0" dirty="0" smtClean="0">
                <a:solidFill>
                  <a:srgbClr val="000000"/>
                </a:solidFill>
                <a:latin typeface="Arial"/>
              </a:rPr>
              <a:t>Schwellendosis für </a:t>
            </a:r>
            <a:r>
              <a:rPr lang="de-CH" sz="1600" kern="0" dirty="0" smtClean="0">
                <a:solidFill>
                  <a:srgbClr val="000000"/>
                </a:solidFill>
                <a:latin typeface="Arial"/>
              </a:rPr>
              <a:t>nachweisbare Strahlenschäden 200mSv</a:t>
            </a:r>
            <a:endParaRPr lang="de-CH" sz="1600" kern="0" dirty="0" smtClean="0">
              <a:solidFill>
                <a:srgbClr val="000000"/>
              </a:solidFill>
              <a:latin typeface="Arial"/>
            </a:endParaRPr>
          </a:p>
          <a:p>
            <a:pPr lvl="0" eaLnBrk="1" hangingPunct="1">
              <a:lnSpc>
                <a:spcPct val="95000"/>
              </a:lnSpc>
              <a:spcBef>
                <a:spcPct val="20000"/>
              </a:spcBef>
              <a:buClr>
                <a:srgbClr val="DF2046"/>
              </a:buClr>
              <a:buSzPct val="85000"/>
            </a:pPr>
            <a:endParaRPr lang="de-CH" sz="1600" kern="0" dirty="0" smtClean="0">
              <a:solidFill>
                <a:srgbClr val="000000"/>
              </a:solidFill>
              <a:latin typeface="Arial"/>
            </a:endParaRPr>
          </a:p>
          <a:p>
            <a:pPr lvl="0" eaLnBrk="1" hangingPunct="1">
              <a:lnSpc>
                <a:spcPct val="95000"/>
              </a:lnSpc>
              <a:spcBef>
                <a:spcPct val="20000"/>
              </a:spcBef>
              <a:buClr>
                <a:srgbClr val="DF2046"/>
              </a:buClr>
              <a:buSzPct val="85000"/>
            </a:pPr>
            <a:r>
              <a:rPr lang="de-CH" sz="1600" b="1" kern="0" dirty="0" smtClean="0">
                <a:solidFill>
                  <a:srgbClr val="000000"/>
                </a:solidFill>
                <a:latin typeface="Arial"/>
              </a:rPr>
              <a:t>Grenzwerte für  </a:t>
            </a:r>
            <a:r>
              <a:rPr lang="de-CH" sz="1600" b="1" i="1" kern="0" dirty="0" smtClean="0">
                <a:solidFill>
                  <a:srgbClr val="000000"/>
                </a:solidFill>
                <a:latin typeface="Arial"/>
              </a:rPr>
              <a:t>beruflich</a:t>
            </a:r>
            <a:r>
              <a:rPr lang="de-CH" sz="16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1600" b="1" i="1" kern="0" dirty="0" smtClean="0">
                <a:solidFill>
                  <a:srgbClr val="000000"/>
                </a:solidFill>
                <a:latin typeface="Arial"/>
              </a:rPr>
              <a:t>exponierte</a:t>
            </a:r>
            <a:r>
              <a:rPr lang="de-CH" sz="1600" b="1" kern="0" dirty="0" smtClean="0">
                <a:solidFill>
                  <a:srgbClr val="000000"/>
                </a:solidFill>
                <a:latin typeface="Arial"/>
              </a:rPr>
              <a:t>   Personen</a:t>
            </a:r>
            <a:r>
              <a:rPr lang="de-CH" sz="1600" b="1" kern="0" dirty="0" smtClean="0">
                <a:solidFill>
                  <a:srgbClr val="000000"/>
                </a:solidFill>
                <a:latin typeface="Arial"/>
                <a:sym typeface="Wingdings" pitchFamily="2" charset="2"/>
              </a:rPr>
              <a:t>:</a:t>
            </a:r>
            <a:endParaRPr lang="de-CH" sz="1600" b="1" kern="0" dirty="0">
              <a:solidFill>
                <a:srgbClr val="000000"/>
              </a:solidFill>
              <a:latin typeface="Arial"/>
            </a:endParaRPr>
          </a:p>
          <a:p>
            <a:pPr lvl="0" eaLnBrk="1" hangingPunct="1">
              <a:lnSpc>
                <a:spcPct val="95000"/>
              </a:lnSpc>
              <a:spcBef>
                <a:spcPct val="20000"/>
              </a:spcBef>
              <a:buClr>
                <a:srgbClr val="DF2046"/>
              </a:buClr>
              <a:buSzPct val="85000"/>
            </a:pPr>
            <a:r>
              <a:rPr lang="de-CH" sz="1600" kern="0" dirty="0">
                <a:solidFill>
                  <a:srgbClr val="000000"/>
                </a:solidFill>
                <a:latin typeface="Arial"/>
              </a:rPr>
              <a:t>20mSv/Jahr für erwachsene Personen</a:t>
            </a:r>
          </a:p>
          <a:p>
            <a:pPr lvl="0" eaLnBrk="1" hangingPunct="1">
              <a:lnSpc>
                <a:spcPct val="95000"/>
              </a:lnSpc>
              <a:spcBef>
                <a:spcPct val="20000"/>
              </a:spcBef>
              <a:buClr>
                <a:srgbClr val="DF2046"/>
              </a:buClr>
              <a:buSzPct val="85000"/>
            </a:pPr>
            <a:r>
              <a:rPr lang="de-CH" sz="1600" kern="0" dirty="0">
                <a:solidFill>
                  <a:srgbClr val="000000"/>
                </a:solidFill>
                <a:latin typeface="Arial"/>
              </a:rPr>
              <a:t>5mSv /Jahr für Personen im Alter von 16-18Jahre</a:t>
            </a:r>
          </a:p>
          <a:p>
            <a:pPr lvl="0" eaLnBrk="1" hangingPunct="1">
              <a:lnSpc>
                <a:spcPct val="95000"/>
              </a:lnSpc>
              <a:spcBef>
                <a:spcPct val="20000"/>
              </a:spcBef>
              <a:buClr>
                <a:srgbClr val="DF2046"/>
              </a:buClr>
              <a:buSzPct val="85000"/>
            </a:pPr>
            <a:r>
              <a:rPr lang="de-CH" sz="1600" kern="0" dirty="0">
                <a:solidFill>
                  <a:srgbClr val="000000"/>
                </a:solidFill>
                <a:latin typeface="Arial"/>
              </a:rPr>
              <a:t>2mSv/ Jahr für </a:t>
            </a:r>
            <a:r>
              <a:rPr lang="de-CH" sz="1600" kern="0" dirty="0" smtClean="0">
                <a:solidFill>
                  <a:srgbClr val="000000"/>
                </a:solidFill>
                <a:latin typeface="Arial"/>
              </a:rPr>
              <a:t>schwangere Frauen</a:t>
            </a:r>
          </a:p>
          <a:p>
            <a:pPr lvl="0" eaLnBrk="1" hangingPunct="1">
              <a:lnSpc>
                <a:spcPct val="95000"/>
              </a:lnSpc>
              <a:spcBef>
                <a:spcPct val="20000"/>
              </a:spcBef>
              <a:buClr>
                <a:srgbClr val="DF2046"/>
              </a:buClr>
              <a:buSzPct val="85000"/>
            </a:pPr>
            <a:r>
              <a:rPr lang="de-CH" sz="1600" kern="0" dirty="0" smtClean="0">
                <a:solidFill>
                  <a:srgbClr val="000000"/>
                </a:solidFill>
                <a:latin typeface="Arial"/>
              </a:rPr>
              <a:t>Stillende Frauen dürfen nicht mit radioaktiven Material arbeiten</a:t>
            </a:r>
            <a:endParaRPr lang="de-CH" sz="16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28184" y="2492896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5mSv/Jahr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81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988840"/>
            <a:ext cx="8061325" cy="4498975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2400" b="1" kern="1200" dirty="0" smtClean="0">
                <a:latin typeface="Arial" charset="0"/>
              </a:rPr>
              <a:t>AAA-Regel</a:t>
            </a:r>
            <a:r>
              <a:rPr lang="de-CH" sz="1800" b="1" kern="1200" dirty="0" smtClean="0">
                <a:latin typeface="Arial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Geringe </a:t>
            </a:r>
            <a:r>
              <a:rPr lang="de-CH" sz="1800" b="1" kern="1200" dirty="0" smtClean="0">
                <a:latin typeface="Arial" charset="0"/>
              </a:rPr>
              <a:t>A</a:t>
            </a:r>
            <a:r>
              <a:rPr lang="de-CH" sz="1800" kern="1200" dirty="0" smtClean="0">
                <a:latin typeface="Arial" charset="0"/>
              </a:rPr>
              <a:t>ktivität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Grosser </a:t>
            </a:r>
            <a:r>
              <a:rPr lang="de-CH" sz="1800" b="1" kern="1200" dirty="0" smtClean="0">
                <a:latin typeface="Arial" charset="0"/>
              </a:rPr>
              <a:t>A</a:t>
            </a:r>
            <a:r>
              <a:rPr lang="de-CH" sz="1800" kern="1200" dirty="0" smtClean="0">
                <a:latin typeface="Arial" charset="0"/>
              </a:rPr>
              <a:t>bstand zu den Quellen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Richtige </a:t>
            </a:r>
            <a:r>
              <a:rPr lang="de-CH" sz="1800" b="1" kern="1200" dirty="0" smtClean="0">
                <a:latin typeface="Arial" charset="0"/>
              </a:rPr>
              <a:t>A</a:t>
            </a:r>
            <a:r>
              <a:rPr lang="de-CH" sz="1800" kern="1200" dirty="0" smtClean="0">
                <a:latin typeface="Arial" charset="0"/>
              </a:rPr>
              <a:t>bschirmung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Verhinderung der </a:t>
            </a:r>
            <a:r>
              <a:rPr lang="de-CH" sz="1800" b="1" kern="1200" dirty="0" smtClean="0">
                <a:latin typeface="Arial" charset="0"/>
              </a:rPr>
              <a:t>A</a:t>
            </a:r>
            <a:r>
              <a:rPr lang="de-CH" sz="1800" kern="1200" dirty="0" smtClean="0">
                <a:latin typeface="Arial" charset="0"/>
              </a:rPr>
              <a:t>ufnahme in den </a:t>
            </a:r>
            <a:r>
              <a:rPr lang="de-CH" sz="1800" kern="1200" dirty="0" smtClean="0">
                <a:latin typeface="Arial" charset="0"/>
              </a:rPr>
              <a:t>Körper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b="1" kern="1200" dirty="0" smtClean="0">
                <a:latin typeface="Arial" charset="0"/>
              </a:rPr>
              <a:t>A</a:t>
            </a:r>
            <a:r>
              <a:rPr lang="de-CH" sz="1800" kern="1200" dirty="0" smtClean="0">
                <a:latin typeface="Arial" charset="0"/>
              </a:rPr>
              <a:t>usbreitung (Kontamination) verhindern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de-CH" sz="1600" b="1" kern="1200" dirty="0" smtClean="0">
                <a:latin typeface="Arial" charset="0"/>
              </a:rPr>
              <a:t>A</a:t>
            </a:r>
            <a:r>
              <a:rPr lang="de-CH" sz="1600" kern="1200" dirty="0" smtClean="0">
                <a:latin typeface="Arial" charset="0"/>
              </a:rPr>
              <a:t>uffangschalen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de-CH" sz="1600" b="1" kern="1200" dirty="0" smtClean="0">
                <a:latin typeface="Arial" charset="0"/>
              </a:rPr>
              <a:t>A</a:t>
            </a:r>
            <a:r>
              <a:rPr lang="de-CH" sz="1600" kern="1200" dirty="0" smtClean="0">
                <a:latin typeface="Arial" charset="0"/>
              </a:rPr>
              <a:t>rbeitskleidung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de-CH" sz="1600" b="1" kern="1200" dirty="0" smtClean="0">
                <a:latin typeface="Arial" charset="0"/>
              </a:rPr>
              <a:t>A</a:t>
            </a:r>
            <a:r>
              <a:rPr lang="de-CH" sz="1600" kern="1200" dirty="0" smtClean="0">
                <a:latin typeface="Arial" charset="0"/>
              </a:rPr>
              <a:t>usgangsmonitor</a:t>
            </a:r>
            <a:endParaRPr lang="de-CH" sz="16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 smtClean="0">
              <a:latin typeface="Arial" charset="0"/>
            </a:endParaRPr>
          </a:p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45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CH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Abschirmungsmaterial:</a:t>
            </a:r>
          </a:p>
          <a:p>
            <a:pPr marL="0" indent="0">
              <a:buNone/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Laborschürze</a:t>
            </a:r>
          </a:p>
          <a:p>
            <a:pPr marL="0" indent="0">
              <a:buNone/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Bleimantel</a:t>
            </a:r>
          </a:p>
          <a:p>
            <a:pPr marL="0" indent="0">
              <a:buNone/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Bleihalsschürze</a:t>
            </a:r>
          </a:p>
          <a:p>
            <a:pPr marL="0" indent="0">
              <a:buNone/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Handschuhe</a:t>
            </a:r>
          </a:p>
          <a:p>
            <a:pPr marL="0" indent="0">
              <a:buNone/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Brille</a:t>
            </a:r>
          </a:p>
          <a:p>
            <a:pPr marL="0" indent="0">
              <a:buNone/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Plexiglaswand</a:t>
            </a:r>
          </a:p>
          <a:p>
            <a:pPr marL="0" indent="0">
              <a:buNone/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Bleiblöcke</a:t>
            </a: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Bleibehälter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15</a:t>
            </a:fld>
            <a:endParaRPr lang="de-CH"/>
          </a:p>
        </p:txBody>
      </p:sp>
      <p:pic>
        <p:nvPicPr>
          <p:cNvPr id="1026" name="Picture 2" descr="\\path-srvfs01.path.unibe.ch\users$\UserHomes\dmueller\Folder_Redirection\Documents\photo 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t="5165" r="11198" b="7959"/>
          <a:stretch/>
        </p:blipFill>
        <p:spPr bwMode="auto">
          <a:xfrm>
            <a:off x="2843807" y="4367535"/>
            <a:ext cx="1413715" cy="201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path-srvfs01.path.unibe.ch\users$\UserHomes\dmueller\Folder_Redirection\Documents\photo 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7" b="16337"/>
          <a:stretch/>
        </p:blipFill>
        <p:spPr bwMode="auto">
          <a:xfrm>
            <a:off x="4499992" y="4656412"/>
            <a:ext cx="2205394" cy="160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path-srvfs01.path.unibe.ch\users$\UserHomes\dmueller\Folder_Redirection\Documents\photo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5" t="15303" r="9430" b="13227"/>
          <a:stretch/>
        </p:blipFill>
        <p:spPr bwMode="auto">
          <a:xfrm>
            <a:off x="7137870" y="4341445"/>
            <a:ext cx="1440160" cy="188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path-srvfs01.path.unibe.ch\users$\UserHomes\dmueller\Folder_Redirection\Documents\photo 3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t="8756" r="19926" b="11126"/>
          <a:stretch/>
        </p:blipFill>
        <p:spPr bwMode="auto">
          <a:xfrm>
            <a:off x="4355976" y="1945664"/>
            <a:ext cx="1341526" cy="21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path-srvfs01.path.unibe.ch\users$\UserHomes\dmueller\Folder_Redirection\Documents\photo 3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60" t="28469" r="26251" b="31295"/>
          <a:stretch/>
        </p:blipFill>
        <p:spPr bwMode="auto">
          <a:xfrm>
            <a:off x="6040304" y="1945665"/>
            <a:ext cx="1051976" cy="11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path-srvfs01.path.unibe.ch\users$\UserHomes\dmueller\Folder_Redirection\Documents\photo 3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20805" r="17414" b="2113"/>
          <a:stretch/>
        </p:blipFill>
        <p:spPr bwMode="auto">
          <a:xfrm rot="16200000">
            <a:off x="2395929" y="2375136"/>
            <a:ext cx="2132890" cy="123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path-srvfs01.path.unibe.ch\users$\UserHomes\dmueller\Folder_Redirection\Documents\photo 3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8" t="12392" b="12839"/>
          <a:stretch/>
        </p:blipFill>
        <p:spPr bwMode="auto">
          <a:xfrm>
            <a:off x="6566292" y="3183568"/>
            <a:ext cx="1464892" cy="9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path-srvfs01.path.unibe.ch\users$\UserHomes\dmueller\Folder_Redirection\Documents\photo 3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0" t="8023" r="14976" b="8808"/>
          <a:stretch/>
        </p:blipFill>
        <p:spPr bwMode="auto">
          <a:xfrm>
            <a:off x="7388453" y="1981757"/>
            <a:ext cx="991829" cy="10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9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Anmeldung </a:t>
            </a:r>
            <a:r>
              <a:rPr lang="de-CH" dirty="0"/>
              <a:t>oder Abmeldung</a:t>
            </a:r>
          </a:p>
          <a:p>
            <a:pPr marL="0" indent="0">
              <a:buNone/>
            </a:pPr>
            <a:r>
              <a:rPr lang="de-CH" dirty="0" smtClean="0"/>
              <a:t>bei </a:t>
            </a:r>
            <a:r>
              <a:rPr lang="de-CH" dirty="0" err="1" smtClean="0"/>
              <a:t>Dosilab</a:t>
            </a:r>
            <a:r>
              <a:rPr lang="de-CH" dirty="0" smtClean="0"/>
              <a:t> </a:t>
            </a:r>
            <a:endParaRPr lang="de-CH" dirty="0"/>
          </a:p>
          <a:p>
            <a:pPr marL="0" indent="0">
              <a:buNone/>
            </a:pPr>
            <a:r>
              <a:rPr lang="de-CH" dirty="0" smtClean="0"/>
              <a:t>Dosimeter tragen 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16</a:t>
            </a:fld>
            <a:endParaRPr lang="de-CH"/>
          </a:p>
        </p:txBody>
      </p:sp>
      <p:pic>
        <p:nvPicPr>
          <p:cNvPr id="1026" name="Picture 2" descr="\\path-srvfs01.path.unibe.ch\users$\UserHomes\dmueller\Folder_Redirection\Desktop\laborma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1" y="2966025"/>
            <a:ext cx="1248742" cy="328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path-srvfs01.path.unibe.ch\users$\UserHomes\dmueller\Folder_Redirection\Desktop\Dosimeter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2074" y="3738905"/>
            <a:ext cx="1903176" cy="14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10710"/>
            <a:ext cx="260226" cy="34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1628800"/>
            <a:ext cx="3313022" cy="47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smtClean="0"/>
              <a:t>Die </a:t>
            </a:r>
            <a:r>
              <a:rPr lang="de-DE" sz="1800" b="1" dirty="0" smtClean="0"/>
              <a:t>Dosimeter</a:t>
            </a:r>
            <a:r>
              <a:rPr lang="de-DE" sz="1800" dirty="0" smtClean="0"/>
              <a:t> </a:t>
            </a:r>
            <a:r>
              <a:rPr lang="de-DE" sz="1800" dirty="0"/>
              <a:t>sind Messgeräte zur Messung </a:t>
            </a:r>
            <a:r>
              <a:rPr lang="de-DE" sz="1800" dirty="0">
                <a:solidFill>
                  <a:schemeClr val="tx1"/>
                </a:solidFill>
              </a:rPr>
              <a:t>der </a:t>
            </a:r>
            <a:r>
              <a:rPr lang="de-DE" sz="1800" dirty="0" smtClean="0">
                <a:solidFill>
                  <a:schemeClr val="tx1"/>
                </a:solidFill>
              </a:rPr>
              <a:t>Strahlendosis</a:t>
            </a:r>
            <a:r>
              <a:rPr lang="de-DE" sz="1800" dirty="0" smtClean="0"/>
              <a:t> im </a:t>
            </a:r>
            <a:r>
              <a:rPr lang="de-DE" sz="1800" dirty="0"/>
              <a:t>Rahmen des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smtClean="0">
                <a:solidFill>
                  <a:schemeClr val="tx1"/>
                </a:solidFill>
              </a:rPr>
              <a:t>Strahlenschutzes</a:t>
            </a:r>
            <a:r>
              <a:rPr lang="de-DE" sz="1800" dirty="0" smtClean="0"/>
              <a:t>. Dosimeter </a:t>
            </a:r>
            <a:r>
              <a:rPr lang="de-DE" sz="1800" dirty="0"/>
              <a:t>sind </a:t>
            </a:r>
            <a:r>
              <a:rPr lang="de-DE" sz="1800" dirty="0" smtClean="0"/>
              <a:t>am Körper zu tragen. </a:t>
            </a:r>
            <a:endParaRPr lang="de-CH" sz="1800" b="1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b="1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b="1" kern="1200" dirty="0" smtClean="0">
                <a:latin typeface="Arial" charset="0"/>
              </a:rPr>
              <a:t>Es misst die Haut- </a:t>
            </a:r>
            <a:r>
              <a:rPr lang="de-CH" sz="1800" b="1" kern="1200" dirty="0">
                <a:latin typeface="Arial" charset="0"/>
              </a:rPr>
              <a:t>und </a:t>
            </a:r>
            <a:r>
              <a:rPr lang="de-CH" sz="1800" b="1" kern="1200" dirty="0" smtClean="0">
                <a:latin typeface="Arial" charset="0"/>
              </a:rPr>
              <a:t>Tiefendosis</a:t>
            </a:r>
            <a:endParaRPr lang="de-CH" sz="18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>
                <a:latin typeface="Arial" charset="0"/>
              </a:rPr>
              <a:t>Da Gewebe Strahlung absorbiert, erhalten </a:t>
            </a:r>
            <a:r>
              <a:rPr lang="de-CH" sz="1800" kern="1200" dirty="0" smtClean="0">
                <a:latin typeface="Arial" charset="0"/>
              </a:rPr>
              <a:t>Organe im </a:t>
            </a:r>
            <a:r>
              <a:rPr lang="de-CH" sz="1800" kern="1200" dirty="0">
                <a:latin typeface="Arial" charset="0"/>
              </a:rPr>
              <a:t>Körper </a:t>
            </a:r>
            <a:r>
              <a:rPr lang="de-CH" sz="1800" kern="1200" dirty="0" smtClean="0">
                <a:latin typeface="Arial" charset="0"/>
              </a:rPr>
              <a:t>eine </a:t>
            </a:r>
            <a:r>
              <a:rPr lang="de-CH" sz="1800" kern="1200" dirty="0">
                <a:latin typeface="Arial" charset="0"/>
              </a:rPr>
              <a:t>geringere Dosis als oberflächliche Schichten</a:t>
            </a:r>
            <a:r>
              <a:rPr lang="de-CH" sz="1800" kern="1200" dirty="0" smtClean="0">
                <a:latin typeface="Arial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>
                <a:latin typeface="Arial" charset="0"/>
              </a:rPr>
              <a:t>Zum Beispiel </a:t>
            </a:r>
            <a:r>
              <a:rPr lang="de-CH" sz="1800" kern="1200" dirty="0" smtClean="0">
                <a:latin typeface="Arial" charset="0"/>
              </a:rPr>
              <a:t>bekommt die Haut eine höhere </a:t>
            </a:r>
            <a:r>
              <a:rPr lang="de-CH" sz="1800" kern="1200" dirty="0">
                <a:latin typeface="Arial" charset="0"/>
              </a:rPr>
              <a:t>Dosis als die </a:t>
            </a:r>
            <a:r>
              <a:rPr lang="de-CH" sz="1800" kern="1200" dirty="0" smtClean="0">
                <a:latin typeface="Arial" charset="0"/>
              </a:rPr>
              <a:t>Lunge.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>
                <a:latin typeface="Arial" charset="0"/>
              </a:rPr>
              <a:t>Man unterscheidet zwei </a:t>
            </a:r>
            <a:r>
              <a:rPr lang="de-CH" sz="1800" kern="1200" dirty="0" smtClean="0">
                <a:latin typeface="Arial" charset="0"/>
              </a:rPr>
              <a:t>Messungen: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Hautdosis </a:t>
            </a:r>
            <a:r>
              <a:rPr lang="de-CH" sz="1800" kern="1200" dirty="0" err="1" smtClean="0">
                <a:latin typeface="Arial" charset="0"/>
              </a:rPr>
              <a:t>Hs</a:t>
            </a:r>
            <a:r>
              <a:rPr lang="de-CH" sz="1800" kern="1200" dirty="0" smtClean="0">
                <a:latin typeface="Arial" charset="0"/>
              </a:rPr>
              <a:t>(mm</a:t>
            </a:r>
            <a:r>
              <a:rPr lang="de-CH" sz="1800" kern="1200" dirty="0">
                <a:latin typeface="Arial" charset="0"/>
              </a:rPr>
              <a:t>) </a:t>
            </a:r>
            <a:r>
              <a:rPr lang="de-CH" sz="1800" kern="1200" dirty="0" smtClean="0">
                <a:latin typeface="Arial" charset="0"/>
              </a:rPr>
              <a:t>0.07mm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Personen-Tiefdosis </a:t>
            </a:r>
            <a:r>
              <a:rPr lang="de-CH" sz="1800" kern="1200" dirty="0" err="1" smtClean="0">
                <a:latin typeface="Arial" charset="0"/>
              </a:rPr>
              <a:t>Hp</a:t>
            </a:r>
            <a:r>
              <a:rPr lang="de-CH" sz="1800" kern="1200" dirty="0" smtClean="0">
                <a:latin typeface="Arial" charset="0"/>
              </a:rPr>
              <a:t>(mm</a:t>
            </a:r>
            <a:r>
              <a:rPr lang="de-CH" sz="1800" kern="1200" dirty="0">
                <a:latin typeface="Arial" charset="0"/>
              </a:rPr>
              <a:t>) </a:t>
            </a:r>
            <a:r>
              <a:rPr lang="de-CH" sz="1800" kern="1200" dirty="0" smtClean="0">
                <a:latin typeface="Arial" charset="0"/>
              </a:rPr>
              <a:t>10mm</a:t>
            </a:r>
            <a:endParaRPr lang="de-CH" sz="1800" kern="1200" dirty="0">
              <a:latin typeface="Arial" charset="0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5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4175"/>
            <a:ext cx="8208714" cy="4799161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Bewilligung BE-0322.18.003</a:t>
            </a:r>
          </a:p>
          <a:p>
            <a:pPr marL="0" lvl="0" indent="0">
              <a:buClr>
                <a:srgbClr val="DF2046"/>
              </a:buClr>
              <a:buNone/>
            </a:pPr>
            <a:endParaRPr lang="de-CH" b="1" dirty="0" smtClean="0"/>
          </a:p>
          <a:p>
            <a:pPr marL="0" lvl="0" indent="0">
              <a:buClr>
                <a:srgbClr val="DF2046"/>
              </a:buClr>
              <a:buNone/>
            </a:pPr>
            <a:r>
              <a:rPr lang="de-CH" b="1" dirty="0" smtClean="0"/>
              <a:t>C-Labor</a:t>
            </a:r>
            <a:r>
              <a:rPr lang="de-CH" b="1" dirty="0" smtClean="0"/>
              <a:t>: </a:t>
            </a:r>
            <a:endParaRPr lang="de-CH" b="1" dirty="0" smtClean="0"/>
          </a:p>
          <a:p>
            <a:pPr marL="0" lvl="0" indent="0">
              <a:buClr>
                <a:srgbClr val="DF2046"/>
              </a:buClr>
              <a:buNone/>
            </a:pPr>
            <a:r>
              <a:rPr lang="de-CH" dirty="0" smtClean="0"/>
              <a:t>für </a:t>
            </a:r>
            <a:r>
              <a:rPr lang="de-CH" dirty="0"/>
              <a:t>H-3, C-14, P-32, </a:t>
            </a:r>
            <a:r>
              <a:rPr lang="de-CH" dirty="0" smtClean="0"/>
              <a:t>S-35, </a:t>
            </a:r>
            <a:r>
              <a:rPr lang="de-CH" dirty="0" smtClean="0"/>
              <a:t>Cr-51, I-125</a:t>
            </a: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18</a:t>
            </a:fld>
            <a:endParaRPr lang="de-CH"/>
          </a:p>
        </p:txBody>
      </p:sp>
      <p:pic>
        <p:nvPicPr>
          <p:cNvPr id="1026" name="Picture 2" descr="\\path-srvfs01.path.unibe.ch\users$\UserHomes\dmueller\Folder_Redirection\Documents\C-labor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91" y="3861048"/>
            <a:ext cx="3169319" cy="237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path-srvfs01.path.unibe.ch\users$\UserHomes\dmueller\Folder_Redirection\Documents\C-labor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44" y="3861048"/>
            <a:ext cx="3169319" cy="237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path-srvfs01.path.unibe.ch\users$\UserHomes\dmueller\Folder_Redirection\Documents\C-labor port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7" r="31308"/>
          <a:stretch/>
        </p:blipFill>
        <p:spPr bwMode="auto">
          <a:xfrm>
            <a:off x="6366032" y="1556792"/>
            <a:ext cx="1368152" cy="216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5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887580"/>
              </p:ext>
            </p:extLst>
          </p:nvPr>
        </p:nvGraphicFramePr>
        <p:xfrm>
          <a:off x="611561" y="2780926"/>
          <a:ext cx="5832649" cy="2210491"/>
        </p:xfrm>
        <a:graphic>
          <a:graphicData uri="http://schemas.openxmlformats.org/drawingml/2006/table">
            <a:tbl>
              <a:tblPr/>
              <a:tblGrid>
                <a:gridCol w="907981"/>
                <a:gridCol w="952648"/>
                <a:gridCol w="1288015"/>
                <a:gridCol w="1141566"/>
                <a:gridCol w="1409568"/>
                <a:gridCol w="132871"/>
              </a:tblGrid>
              <a:tr h="2787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Nuklide</a:t>
                      </a:r>
                      <a:endParaRPr lang="de-CH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Bew. Aktivität in Arbeit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Bew. Aktivität am Lager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25937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7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C-14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5MBq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(135</a:t>
                      </a:r>
                      <a:r>
                        <a:rPr lang="de-CH" sz="1200" b="1">
                          <a:effectLst/>
                          <a:latin typeface="Symbol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Ci)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50MBq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(1.35mCi)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7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Cr-51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5MBq 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(135</a:t>
                      </a:r>
                      <a:r>
                        <a:rPr lang="de-CH" sz="1200" b="1">
                          <a:effectLst/>
                          <a:latin typeface="Symbol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Ci)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50MBq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 (1.35mCi)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7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H-3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5MBq 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(135</a:t>
                      </a:r>
                      <a:r>
                        <a:rPr lang="de-CH" sz="1200" b="1" dirty="0">
                          <a:effectLst/>
                          <a:latin typeface="Symbol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de-CH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Ci)</a:t>
                      </a:r>
                      <a:endParaRPr lang="de-CH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200MBq </a:t>
                      </a:r>
                      <a:endParaRPr lang="de-CH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(5.4mCi)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7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I-125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70MBq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(1.9mCi)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75MBq 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 (2mCi)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7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P-32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50MBq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(1.35mCi)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50MBq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 (1.35mCi)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7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S-35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50MBq 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(1.35mCi)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50MBq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2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(1.35mCi)</a:t>
                      </a:r>
                      <a:endParaRPr lang="de-CH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19</a:t>
            </a:fld>
            <a:endParaRPr lang="de-CH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1560183"/>
            <a:ext cx="607012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Bewilligte Aktivitäten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gemäss</a:t>
            </a:r>
            <a:r>
              <a:rPr lang="de-DE" sz="16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Bewilligung BE-0322.18.003, die für Labors  Typ C, Räume U-245, U-246, als Arbeitsort und für Lagerort Abfall U-247 gültig sind.</a:t>
            </a:r>
            <a:endParaRPr kumimoji="0" lang="de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67544" y="5272752"/>
            <a:ext cx="76328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95000"/>
              </a:lnSpc>
              <a:spcBef>
                <a:spcPct val="20000"/>
              </a:spcBef>
              <a:buClr>
                <a:srgbClr val="DF2046"/>
              </a:buClr>
              <a:buSzPct val="85000"/>
            </a:pPr>
            <a:r>
              <a:rPr lang="de-CH" sz="1600" kern="0" dirty="0">
                <a:solidFill>
                  <a:srgbClr val="000000"/>
                </a:solidFill>
                <a:latin typeface="Arial"/>
              </a:rPr>
              <a:t>Obligatorisch:</a:t>
            </a:r>
          </a:p>
          <a:p>
            <a:pPr lvl="0" eaLnBrk="1" hangingPunct="1">
              <a:lnSpc>
                <a:spcPct val="95000"/>
              </a:lnSpc>
              <a:spcBef>
                <a:spcPct val="20000"/>
              </a:spcBef>
              <a:buClr>
                <a:srgbClr val="DF2046"/>
              </a:buClr>
              <a:buSzPct val="85000"/>
            </a:pPr>
            <a:r>
              <a:rPr lang="de-CH" sz="1600" kern="0" dirty="0">
                <a:solidFill>
                  <a:srgbClr val="000000"/>
                </a:solidFill>
                <a:latin typeface="Arial"/>
              </a:rPr>
              <a:t>Laborschurz, Dosimeter, Handschuhe, Brillen tragen</a:t>
            </a:r>
          </a:p>
          <a:p>
            <a:pPr lvl="0" eaLnBrk="1" hangingPunct="1">
              <a:lnSpc>
                <a:spcPct val="95000"/>
              </a:lnSpc>
              <a:spcBef>
                <a:spcPct val="20000"/>
              </a:spcBef>
              <a:buClr>
                <a:srgbClr val="DF2046"/>
              </a:buClr>
              <a:buSzPct val="85000"/>
            </a:pPr>
            <a:r>
              <a:rPr lang="de-CH" sz="1600" kern="0" dirty="0">
                <a:solidFill>
                  <a:srgbClr val="000000"/>
                </a:solidFill>
                <a:latin typeface="Arial"/>
              </a:rPr>
              <a:t>Verbot von Essen und Trinken </a:t>
            </a:r>
          </a:p>
        </p:txBody>
      </p:sp>
    </p:spTree>
    <p:extLst>
      <p:ext uri="{BB962C8B-B14F-4D97-AF65-F5344CB8AC3E}">
        <p14:creationId xmlns:p14="http://schemas.microsoft.com/office/powerpoint/2010/main" val="25226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6621463" cy="817563"/>
          </a:xfrm>
        </p:spPr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CH" dirty="0" smtClean="0"/>
              <a:t>Was ist Radioaktivität?</a:t>
            </a:r>
          </a:p>
          <a:p>
            <a:pPr algn="ctr"/>
            <a:endParaRPr lang="de-CH" dirty="0" smtClean="0"/>
          </a:p>
          <a:p>
            <a:pPr marL="0" indent="0">
              <a:buNone/>
            </a:pPr>
            <a:r>
              <a:rPr lang="de-DE" sz="2000" b="1" dirty="0" smtClean="0"/>
              <a:t>Radioaktivität</a:t>
            </a:r>
            <a:r>
              <a:rPr lang="de-DE" sz="2000" dirty="0" smtClean="0"/>
              <a:t> ist die </a:t>
            </a:r>
            <a:r>
              <a:rPr lang="de-DE" sz="2000" dirty="0"/>
              <a:t>Eigenschaft </a:t>
            </a:r>
            <a:r>
              <a:rPr lang="de-DE" sz="2000" dirty="0" smtClean="0"/>
              <a:t>instabiler</a:t>
            </a:r>
            <a:r>
              <a:rPr lang="de-DE" sz="2000" dirty="0" smtClean="0">
                <a:solidFill>
                  <a:schemeClr val="tx1"/>
                </a:solidFill>
              </a:rPr>
              <a:t> Atomkerne </a:t>
            </a:r>
            <a:r>
              <a:rPr lang="de-DE" sz="2000" dirty="0" smtClean="0"/>
              <a:t>sich </a:t>
            </a:r>
            <a:r>
              <a:rPr lang="de-DE" sz="2000" dirty="0"/>
              <a:t>spontan </a:t>
            </a:r>
            <a:r>
              <a:rPr lang="de-DE" sz="2000" dirty="0" smtClean="0"/>
              <a:t>in andere </a:t>
            </a:r>
            <a:r>
              <a:rPr lang="de-DE" sz="2000" dirty="0"/>
              <a:t>Atomkerne umzuwandeln und dabei </a:t>
            </a:r>
            <a:r>
              <a:rPr lang="de-DE" sz="2000" dirty="0" smtClean="0">
                <a:solidFill>
                  <a:schemeClr val="tx1"/>
                </a:solidFill>
              </a:rPr>
              <a:t>ionisierende Strahlung </a:t>
            </a:r>
            <a:r>
              <a:rPr lang="de-DE" sz="2000" dirty="0" smtClean="0"/>
              <a:t>auszusenden.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Umwandlungsprozess wird auch als </a:t>
            </a:r>
            <a:r>
              <a:rPr lang="de-DE" sz="2000" b="1" dirty="0" smtClean="0"/>
              <a:t>radioaktiver </a:t>
            </a:r>
            <a:r>
              <a:rPr lang="de-DE" sz="2000" b="1" dirty="0"/>
              <a:t>Zerfall</a:t>
            </a:r>
            <a:r>
              <a:rPr lang="de-DE" sz="2000" dirty="0"/>
              <a:t> </a:t>
            </a:r>
            <a:r>
              <a:rPr lang="de-DE" sz="2000" dirty="0" smtClean="0"/>
              <a:t>bezeichnet.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Je </a:t>
            </a:r>
            <a:r>
              <a:rPr lang="de-DE" sz="2000" dirty="0"/>
              <a:t>nach Energie der </a:t>
            </a:r>
            <a:r>
              <a:rPr lang="de-DE" sz="2000" dirty="0" smtClean="0"/>
              <a:t>Strahlung:</a:t>
            </a: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      Nichtionisierende Strahlung</a:t>
            </a:r>
          </a:p>
          <a:p>
            <a:pPr marL="0" indent="0">
              <a:buNone/>
            </a:pPr>
            <a:r>
              <a:rPr lang="de-DE" sz="2000" dirty="0" smtClean="0"/>
              <a:t>      Ionisierende Strahlung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66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061325" cy="4498975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Arbeitsplatz einrichten: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20</a:t>
            </a:fld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3779912" y="4205967"/>
            <a:ext cx="482982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dirty="0" smtClean="0"/>
              <a:t>Nach der Arbeit:</a:t>
            </a:r>
          </a:p>
          <a:p>
            <a:endParaRPr lang="de-CH" sz="2200" dirty="0" smtClean="0"/>
          </a:p>
          <a:p>
            <a:r>
              <a:rPr lang="de-CH" sz="1800" dirty="0" smtClean="0">
                <a:latin typeface="Arial" pitchFamily="34" charset="0"/>
                <a:cs typeface="Arial" pitchFamily="34" charset="0"/>
              </a:rPr>
              <a:t>radioaktiv-nichtradioaktiver </a:t>
            </a:r>
            <a:r>
              <a:rPr lang="de-CH" sz="1800" dirty="0" smtClean="0"/>
              <a:t>Abfall trennen</a:t>
            </a:r>
          </a:p>
          <a:p>
            <a:r>
              <a:rPr lang="de-CH" sz="1800" dirty="0" smtClean="0"/>
              <a:t> </a:t>
            </a:r>
          </a:p>
          <a:p>
            <a:r>
              <a:rPr lang="de-CH" sz="1800" dirty="0" smtClean="0"/>
              <a:t>Freimessung und Dekontamination des Arbeitsplatzes, des gebrauchten Materials </a:t>
            </a:r>
            <a:endParaRPr lang="de-CH" sz="1800" dirty="0"/>
          </a:p>
        </p:txBody>
      </p:sp>
      <p:pic>
        <p:nvPicPr>
          <p:cNvPr id="2050" name="Picture 2" descr="\\path-srvfs01.path.unibe.ch\users$\UserHomes\dmueller\Folder_Redirection\Documents\Dosimetre Berthol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t="15662" r="9745" b="18839"/>
          <a:stretch/>
        </p:blipFill>
        <p:spPr bwMode="auto">
          <a:xfrm rot="16200000">
            <a:off x="7510417" y="1869287"/>
            <a:ext cx="1529617" cy="8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path-srvfs01.path.unibe.ch\users$\UserHomes\dmueller\Folder_Redirection\Documents\photo 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23528" y="1928420"/>
            <a:ext cx="921702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/>
              <a:t>Arbeitsplatz auf Kontamination </a:t>
            </a:r>
            <a:r>
              <a:rPr lang="de-CH" sz="1600" dirty="0" smtClean="0"/>
              <a:t>überprüfen</a:t>
            </a:r>
          </a:p>
          <a:p>
            <a:endParaRPr lang="de-CH" sz="1600" dirty="0"/>
          </a:p>
          <a:p>
            <a:r>
              <a:rPr lang="de-CH" sz="1600" dirty="0"/>
              <a:t>Material </a:t>
            </a:r>
            <a:r>
              <a:rPr lang="de-CH" sz="1600" dirty="0" smtClean="0"/>
              <a:t>bereitstellen: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Handschuhe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, Brillen, Pipetten, Flaschen,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Abfallbehälter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lvl="0">
              <a:buClr>
                <a:srgbClr val="DF2046"/>
              </a:buClr>
            </a:pPr>
            <a:r>
              <a:rPr lang="de-CH" sz="1600" dirty="0">
                <a:latin typeface="Arial" pitchFamily="34" charset="0"/>
                <a:cs typeface="Arial" pitchFamily="34" charset="0"/>
              </a:rPr>
              <a:t>Plastiksäcke,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Messgeräte</a:t>
            </a:r>
          </a:p>
          <a:p>
            <a:pPr lvl="0">
              <a:buClr>
                <a:srgbClr val="DF2046"/>
              </a:buClr>
            </a:pP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DF2046"/>
              </a:buClr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Kennzeichnung radioaktiv-nichtradioaktiv mit Klebbänder</a:t>
            </a:r>
            <a:endParaRPr lang="de-CH" sz="1600" dirty="0">
              <a:latin typeface="Arial" pitchFamily="34" charset="0"/>
              <a:cs typeface="Arial" pitchFamily="34" charset="0"/>
            </a:endParaRPr>
          </a:p>
          <a:p>
            <a:r>
              <a:rPr lang="de-CH" sz="1600" dirty="0">
                <a:latin typeface="Arial" pitchFamily="34" charset="0"/>
                <a:cs typeface="Arial" pitchFamily="34" charset="0"/>
              </a:rPr>
              <a:t>Mit welchen Nukliden wird gearbeitet? Radiotoxizität, Art der Strahlung,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Risikoabschätzung</a:t>
            </a:r>
            <a:r>
              <a:rPr lang="de-CH" sz="14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de-CH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1600" dirty="0" smtClean="0">
                <a:latin typeface="Arial" pitchFamily="34" charset="0"/>
                <a:cs typeface="Arial" pitchFamily="34" charset="0"/>
              </a:rPr>
              <a:t>Protokoll schreiben</a:t>
            </a:r>
            <a:endParaRPr lang="de-CH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7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602674"/>
              </p:ext>
            </p:extLst>
          </p:nvPr>
        </p:nvGraphicFramePr>
        <p:xfrm>
          <a:off x="539552" y="1628800"/>
          <a:ext cx="5760640" cy="4680514"/>
        </p:xfrm>
        <a:graphic>
          <a:graphicData uri="http://schemas.openxmlformats.org/drawingml/2006/table">
            <a:tbl>
              <a:tblPr/>
              <a:tblGrid>
                <a:gridCol w="1056530"/>
                <a:gridCol w="1478363"/>
                <a:gridCol w="1697496"/>
                <a:gridCol w="1528251"/>
              </a:tblGrid>
              <a:tr h="213504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9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Abfälle und Abwässer</a:t>
                      </a:r>
                      <a:endParaRPr lang="de-CH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97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Labor: U-245, U-246, U-247</a:t>
                      </a:r>
                      <a:r>
                        <a:rPr lang="de-CH" sz="6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,, </a:t>
                      </a:r>
                      <a:endParaRPr lang="de-CH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97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Die Angaben pro Monat bezieht sich auf Abgaben an die Umwelt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Abfälle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Spezifische Aktivität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Absolute Aktivität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Kontamination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0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pro Bewilligung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Dosisleistung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Feste Abfälle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Freigrenze (LE) nach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100fache Freigrenze nach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Ortdosisleistung in 10cm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1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Anhang 3, Spalte 9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 Anhang 3 Spalte 9 pro Monat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von der Oberfläche nach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Abzug des Untergrunde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0,1</a:t>
                      </a:r>
                      <a:r>
                        <a:rPr lang="de-CH" sz="600">
                          <a:effectLst/>
                          <a:latin typeface="Symbol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Sv pro Stunde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Flüssige Abfälle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Freigrenze (LE) nach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100fache Freigrenze nach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1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Anhang 3, Spalte 9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 Anhang 3 Spalte 9 pro Monat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Abwässer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1% der Freigrenze nach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100fache Freigrenze nach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1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Ahnang 3, Spalte 9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 Anhang 3 Spalte 9 pro Monat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(im Wochenmittel im 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Abwasser des Arbeits-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bereichs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097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Anhang 3 von Strahlenschutzverordnung 22. Juni 1994 (Stand 1 1.2008)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Nuklide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Freigrenze LE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CS Kontaminationsfläche</a:t>
                      </a:r>
                      <a:endParaRPr lang="de-CH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Bq/Kg  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Bq/cm</a:t>
                      </a:r>
                      <a:r>
                        <a:rPr lang="de-CH" sz="600" b="1" baseline="30000">
                          <a:effectLst/>
                          <a:latin typeface="Arial"/>
                          <a:ea typeface="Times New Roman"/>
                          <a:cs typeface="Arial"/>
                        </a:rPr>
                        <a:t>2 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H-3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2 x 10</a:t>
                      </a:r>
                      <a:r>
                        <a:rPr lang="de-CH" sz="600" baseline="30000">
                          <a:effectLst/>
                          <a:latin typeface="Arial"/>
                          <a:ea typeface="Times New Roman"/>
                          <a:cs typeface="Arial"/>
                        </a:rPr>
                        <a:t>5 </a:t>
                      </a: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(5.4</a:t>
                      </a:r>
                      <a:r>
                        <a:rPr lang="de-CH" sz="600">
                          <a:effectLst/>
                          <a:latin typeface="Symbol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Ci)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1000 (27nCi)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C-14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2 x 10</a:t>
                      </a:r>
                      <a:r>
                        <a:rPr lang="de-CH" sz="600" baseline="30000">
                          <a:effectLst/>
                          <a:latin typeface="Arial"/>
                          <a:ea typeface="Times New Roman"/>
                          <a:cs typeface="Arial"/>
                        </a:rPr>
                        <a:t>4 </a:t>
                      </a: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(0.54mCi)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30 (0.81nCi)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P-32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4 x 10</a:t>
                      </a:r>
                      <a:r>
                        <a:rPr lang="de-CH" sz="600" baseline="30000">
                          <a:effectLst/>
                          <a:latin typeface="Arial"/>
                          <a:ea typeface="Times New Roman"/>
                          <a:cs typeface="Arial"/>
                        </a:rPr>
                        <a:t>3 </a:t>
                      </a: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(108nCi)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3 (0.08nCi)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S-35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4 x 10</a:t>
                      </a:r>
                      <a:r>
                        <a:rPr lang="de-CH" sz="600" baseline="30000">
                          <a:effectLst/>
                          <a:latin typeface="Arial"/>
                          <a:ea typeface="Times New Roman"/>
                          <a:cs typeface="Arial"/>
                        </a:rPr>
                        <a:t>3 </a:t>
                      </a: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(108nCi)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30 (0.81nCi)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Cr-51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3 x 10</a:t>
                      </a:r>
                      <a:r>
                        <a:rPr lang="de-CH" sz="600" baseline="30000">
                          <a:effectLst/>
                          <a:latin typeface="Arial"/>
                          <a:ea typeface="Times New Roman"/>
                          <a:cs typeface="Arial"/>
                        </a:rPr>
                        <a:t>5 </a:t>
                      </a: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(81</a:t>
                      </a:r>
                      <a:r>
                        <a:rPr lang="de-CH" sz="600">
                          <a:effectLst/>
                          <a:latin typeface="Symbol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Ci)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100 (2.7nCi)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I-125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7 x 10</a:t>
                      </a:r>
                      <a:r>
                        <a:rPr lang="de-CH" sz="600" baseline="30000">
                          <a:effectLst/>
                          <a:latin typeface="Arial"/>
                          <a:ea typeface="Times New Roman"/>
                          <a:cs typeface="Arial"/>
                        </a:rPr>
                        <a:t>2 </a:t>
                      </a: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(18.9nCi)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  <a:latin typeface="Arial"/>
                          <a:ea typeface="Times New Roman"/>
                          <a:cs typeface="Arial"/>
                        </a:rPr>
                        <a:t>10 (0.27nCi)</a:t>
                      </a:r>
                      <a:endParaRPr lang="de-CH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CH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000" marR="27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35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Strahlenschutz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Lagerraum: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22</a:t>
            </a:fld>
            <a:endParaRPr lang="de-CH"/>
          </a:p>
        </p:txBody>
      </p:sp>
      <p:pic>
        <p:nvPicPr>
          <p:cNvPr id="3074" name="Picture 2" descr="\\path-srvfs01.path.unibe.ch\users$\UserHomes\dmueller\Folder_Redirection\Documents\photo 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15121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path-srvfs01.path.unibe.ch\users$\UserHomes\dmueller\Folder_Redirection\Documents\photo 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76821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path-srvfs01.path.unibe.ch\users$\UserHomes\dmueller\Folder_Redirection\Documents\photo 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98515"/>
            <a:ext cx="2873111" cy="215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55576" y="4533054"/>
            <a:ext cx="7971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 smtClean="0"/>
              <a:t>Radionuklide, wie P-32, S-35, Cr-51 und I-125, die eine Halbwertszeit unter 60 Tage haben, müssen gelagert werden bis sie nicht mehr radioaktiv sind</a:t>
            </a:r>
          </a:p>
          <a:p>
            <a:r>
              <a:rPr lang="de-CH" sz="1800" dirty="0" smtClean="0"/>
              <a:t>(Lagern im Schränke).</a:t>
            </a:r>
          </a:p>
        </p:txBody>
      </p:sp>
    </p:spTree>
    <p:extLst>
      <p:ext uri="{BB962C8B-B14F-4D97-AF65-F5344CB8AC3E}">
        <p14:creationId xmlns:p14="http://schemas.microsoft.com/office/powerpoint/2010/main" val="7274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1" y="1654175"/>
            <a:ext cx="7848674" cy="4498975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600" b="1" kern="1200" dirty="0">
                <a:latin typeface="Arial" charset="0"/>
              </a:rPr>
              <a:t>Massnahmen zum Strahlenschutz für Arbeiten mit Tc-99m markiertem Gewebe.</a:t>
            </a:r>
          </a:p>
          <a:p>
            <a:pPr lvl="8"/>
            <a:endParaRPr lang="de-CH" sz="1400" dirty="0" smtClean="0">
              <a:latin typeface="Arial" pitchFamily="34" charset="0"/>
              <a:cs typeface="Arial" pitchFamily="34" charset="0"/>
            </a:endParaRPr>
          </a:p>
          <a:p>
            <a:pPr marL="3581400" lvl="8" indent="0">
              <a:buNone/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Gewebsproben mit radioaktivem Technetium (Tc-99m) müssen mit den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CoMo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170 Monitor gemessen werden. Die Aktivität muss dokumentiert werden.</a:t>
            </a:r>
          </a:p>
          <a:p>
            <a:pPr marL="3581400" lvl="8" indent="0">
              <a:buNone/>
            </a:pP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lvl="8"/>
            <a:endParaRPr lang="de-CH" sz="1400" dirty="0" smtClean="0">
              <a:latin typeface="Arial" pitchFamily="34" charset="0"/>
              <a:cs typeface="Arial" pitchFamily="34" charset="0"/>
            </a:endParaRPr>
          </a:p>
          <a:p>
            <a:pPr marL="3581400" lvl="8" indent="0">
              <a:buNone/>
            </a:pPr>
            <a:endParaRPr lang="de-CH" sz="1400" dirty="0" smtClean="0">
              <a:latin typeface="Arial" pitchFamily="34" charset="0"/>
              <a:cs typeface="Arial" pitchFamily="34" charset="0"/>
            </a:endParaRPr>
          </a:p>
          <a:p>
            <a:pPr lvl="8"/>
            <a:endParaRPr lang="de-CH" sz="1400" dirty="0">
              <a:latin typeface="Arial" pitchFamily="34" charset="0"/>
              <a:cs typeface="Arial" pitchFamily="34" charset="0"/>
            </a:endParaRPr>
          </a:p>
          <a:p>
            <a:pPr lvl="8"/>
            <a:endParaRPr lang="de-CH" sz="1400" dirty="0" smtClean="0">
              <a:latin typeface="Arial" pitchFamily="34" charset="0"/>
              <a:cs typeface="Arial" pitchFamily="34" charset="0"/>
            </a:endParaRPr>
          </a:p>
          <a:p>
            <a:pPr lvl="8"/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lvl="8"/>
            <a:endParaRPr lang="de-CH" sz="1600" dirty="0" smtClean="0">
              <a:latin typeface="Arial" pitchFamily="34" charset="0"/>
              <a:cs typeface="Arial" pitchFamily="34" charset="0"/>
            </a:endParaRPr>
          </a:p>
          <a:p>
            <a:pPr marL="3581400" lvl="8" indent="0">
              <a:buNone/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Wenn möglich, sind die Gewebsproben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erst am nächsten Tag zu Verarbeiten, weil die Aktivität des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Tc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um 2-3 Halbwertszeiten abgeklungen ist.</a:t>
            </a:r>
          </a:p>
          <a:p>
            <a:pPr marL="3581400" lvl="8" indent="0">
              <a:buNone/>
            </a:pPr>
            <a:endParaRPr lang="de-CH" sz="1400" dirty="0">
              <a:latin typeface="Arial" pitchFamily="34" charset="0"/>
              <a:cs typeface="Arial" pitchFamily="34" charset="0"/>
            </a:endParaRPr>
          </a:p>
          <a:p>
            <a:pPr marL="3581400" lvl="8" indent="0">
              <a:buNone/>
            </a:pPr>
            <a:r>
              <a:rPr lang="de-CH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581400" lvl="8" indent="0">
              <a:buNone/>
            </a:pPr>
            <a:endParaRPr lang="de-CH" sz="1400" dirty="0" smtClean="0">
              <a:latin typeface="Arial" pitchFamily="34" charset="0"/>
              <a:cs typeface="Arial" pitchFamily="34" charset="0"/>
            </a:endParaRPr>
          </a:p>
          <a:p>
            <a:pPr lvl="8"/>
            <a:endParaRPr lang="de-CH" sz="1400" dirty="0">
              <a:latin typeface="Arial" pitchFamily="34" charset="0"/>
              <a:cs typeface="Arial" pitchFamily="34" charset="0"/>
            </a:endParaRPr>
          </a:p>
          <a:p>
            <a:pPr lvl="8"/>
            <a:endParaRPr lang="de-CH" sz="1400" dirty="0" smtClean="0">
              <a:latin typeface="Arial" pitchFamily="34" charset="0"/>
              <a:cs typeface="Arial" pitchFamily="34" charset="0"/>
            </a:endParaRPr>
          </a:p>
          <a:p>
            <a:pPr lvl="8"/>
            <a:endParaRPr lang="de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23</a:t>
            </a:fld>
            <a:endParaRPr lang="de-CH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15" y="3306396"/>
            <a:ext cx="16271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644009" y="422108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err="1" smtClean="0"/>
              <a:t>CoMo</a:t>
            </a:r>
            <a:r>
              <a:rPr lang="de-CH" sz="1600" dirty="0" smtClean="0"/>
              <a:t> 170 Monitor</a:t>
            </a:r>
            <a:endParaRPr lang="de-CH" sz="1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04863"/>
            <a:ext cx="2952328" cy="417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350" y="1556792"/>
            <a:ext cx="8061325" cy="4498975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600" b="1" kern="1200" dirty="0" smtClean="0">
                <a:latin typeface="Arial" charset="0"/>
              </a:rPr>
              <a:t>Die Freigrenze von Tc-99m liegt bei  500kBq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6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600" kern="1200" dirty="0" smtClean="0">
                <a:latin typeface="Arial" charset="0"/>
              </a:rPr>
              <a:t>Tc-99m : </a:t>
            </a:r>
            <a:r>
              <a:rPr lang="de-CH" sz="1600" kern="1200" dirty="0" smtClean="0">
                <a:latin typeface="Symbol" pitchFamily="18" charset="2"/>
              </a:rPr>
              <a:t>g</a:t>
            </a:r>
            <a:r>
              <a:rPr lang="de-CH" sz="1600" kern="1200" dirty="0" smtClean="0"/>
              <a:t>-Strahlung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6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6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6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600" kern="1200" dirty="0">
                <a:latin typeface="Arial" charset="0"/>
              </a:rPr>
              <a:t>A</a:t>
            </a:r>
            <a:r>
              <a:rPr lang="de-CH" sz="1600" kern="1200" dirty="0" smtClean="0">
                <a:latin typeface="Arial" charset="0"/>
              </a:rPr>
              <a:t>rbeiten: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600" kern="1200" dirty="0" smtClean="0">
                <a:latin typeface="Arial" charset="0"/>
              </a:rPr>
              <a:t>Mit Bleischurz, Handschuhe und Brille und hinter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600" kern="1200" dirty="0" smtClean="0">
                <a:latin typeface="Arial" charset="0"/>
              </a:rPr>
              <a:t>einem transparenten Sicherheitsschirm.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6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600" kern="1200" dirty="0" smtClean="0">
                <a:latin typeface="Arial" charset="0"/>
              </a:rPr>
              <a:t>Alle Personen, die mit Tc-99m in Berührung kommen,  tragen  ein Dosimeter von Firma </a:t>
            </a:r>
            <a:r>
              <a:rPr lang="de-CH" sz="1600" kern="1200" dirty="0" err="1" smtClean="0">
                <a:latin typeface="Arial" charset="0"/>
              </a:rPr>
              <a:t>Dosilab</a:t>
            </a:r>
            <a:r>
              <a:rPr lang="de-CH" sz="1600" kern="1200" dirty="0" smtClean="0">
                <a:latin typeface="Arial" charset="0"/>
              </a:rPr>
              <a:t>. Das Dosimeter soll auf der Brust und unter dem Bleischurz </a:t>
            </a:r>
            <a:r>
              <a:rPr lang="de-CH" sz="1600" kern="1200" dirty="0">
                <a:latin typeface="Arial" charset="0"/>
              </a:rPr>
              <a:t>getragen </a:t>
            </a:r>
            <a:r>
              <a:rPr lang="de-CH" sz="1600" kern="1200" dirty="0" smtClean="0">
                <a:latin typeface="Arial" charset="0"/>
              </a:rPr>
              <a:t>werden.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6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600" kern="1200" dirty="0" smtClean="0">
                <a:latin typeface="Arial" charset="0"/>
              </a:rPr>
              <a:t>Nach Beenden der Arbeiten mit Tc-99m ist der Arbeitsplatz mit dem </a:t>
            </a:r>
            <a:r>
              <a:rPr lang="de-CH" sz="1600" kern="1200" dirty="0" err="1" smtClean="0">
                <a:latin typeface="Arial" charset="0"/>
              </a:rPr>
              <a:t>CoMo</a:t>
            </a:r>
            <a:r>
              <a:rPr lang="de-CH" sz="1600" kern="1200" dirty="0" smtClean="0">
                <a:latin typeface="Arial" charset="0"/>
              </a:rPr>
              <a:t> 170 auf radioaktive Kontamination zu überprüfen und wenn nötig zu reinigen.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600" kern="1200" dirty="0" smtClean="0">
              <a:latin typeface="Arial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600" kern="1200" dirty="0" smtClean="0">
                <a:latin typeface="Arial" charset="0"/>
              </a:rPr>
              <a:t>Während </a:t>
            </a:r>
            <a:r>
              <a:rPr lang="de-CH" sz="1600" kern="1200" dirty="0">
                <a:latin typeface="Arial" charset="0"/>
              </a:rPr>
              <a:t>der Schwangerschaft </a:t>
            </a:r>
            <a:r>
              <a:rPr lang="de-CH" sz="1600" kern="1200" dirty="0" smtClean="0">
                <a:latin typeface="Arial" charset="0"/>
              </a:rPr>
              <a:t>darf nicht mit </a:t>
            </a:r>
            <a:r>
              <a:rPr lang="de-CH" sz="1600" kern="1200" dirty="0">
                <a:latin typeface="Arial" charset="0"/>
              </a:rPr>
              <a:t>Tc-99m </a:t>
            </a:r>
            <a:r>
              <a:rPr lang="de-CH" sz="1600" kern="1200" dirty="0" smtClean="0">
                <a:latin typeface="Arial" charset="0"/>
              </a:rPr>
              <a:t>gearbeitet </a:t>
            </a:r>
            <a:r>
              <a:rPr lang="de-CH" sz="1600" kern="1200" dirty="0">
                <a:latin typeface="Arial" charset="0"/>
              </a:rPr>
              <a:t>werden.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600" kern="1200" dirty="0" smtClean="0">
              <a:latin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24</a:t>
            </a:fld>
            <a:endParaRPr lang="de-CH"/>
          </a:p>
        </p:txBody>
      </p:sp>
      <p:pic>
        <p:nvPicPr>
          <p:cNvPr id="3074" name="Picture 2" descr="\\path-srvfs01.path.unibe.ch\users$\UserHomes\dmueller\Folder_Redirection\Documents\photo 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04" y="1628800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3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044239"/>
            <a:ext cx="8061325" cy="4498975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2400" b="1" kern="1200" dirty="0" smtClean="0">
                <a:latin typeface="Arial" charset="0"/>
              </a:rPr>
              <a:t>Abfallentsorgung</a:t>
            </a:r>
            <a:endParaRPr lang="de-CH" sz="2400" b="1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Gewebsproben sowie </a:t>
            </a:r>
            <a:r>
              <a:rPr lang="de-CH" sz="1800" kern="1200" dirty="0">
                <a:latin typeface="Arial" charset="0"/>
              </a:rPr>
              <a:t>Lösungen </a:t>
            </a:r>
            <a:r>
              <a:rPr lang="de-CH" sz="1800" kern="1200" dirty="0" smtClean="0">
                <a:latin typeface="Arial" charset="0"/>
              </a:rPr>
              <a:t>sind zwei </a:t>
            </a:r>
            <a:r>
              <a:rPr lang="de-CH" sz="1800" kern="1200" dirty="0">
                <a:latin typeface="Arial" charset="0"/>
              </a:rPr>
              <a:t>Tage hinter </a:t>
            </a:r>
            <a:r>
              <a:rPr lang="de-CH" sz="1800" kern="1200" dirty="0" smtClean="0">
                <a:latin typeface="Arial" charset="0"/>
              </a:rPr>
              <a:t>Blei zu lagern</a:t>
            </a:r>
            <a:r>
              <a:rPr lang="de-CH" sz="1800" kern="1200" dirty="0">
                <a:latin typeface="Arial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>
                <a:latin typeface="Arial" charset="0"/>
              </a:rPr>
              <a:t>Danach können sie als nicht radioaktives Material entsorgt werden.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>
                <a:latin typeface="Arial" charset="0"/>
              </a:rPr>
              <a:t>Kleber „radioaktiv“ müssen zur Entsorgung</a:t>
            </a:r>
            <a:r>
              <a:rPr lang="de-CH" sz="1800" b="1" kern="1200" dirty="0">
                <a:latin typeface="Arial" charset="0"/>
              </a:rPr>
              <a:t> unbedingt entfernt</a:t>
            </a:r>
            <a:r>
              <a:rPr lang="de-CH" sz="1800" kern="1200" dirty="0">
                <a:latin typeface="Arial" charset="0"/>
              </a:rPr>
              <a:t> werden</a:t>
            </a:r>
            <a:endParaRPr lang="de-CH" sz="1800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Titel der Präsentation (ändern unter Ansicht&gt;Fusszeile)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25</a:t>
            </a:fld>
            <a:endParaRPr lang="de-CH"/>
          </a:p>
        </p:txBody>
      </p:sp>
      <p:pic>
        <p:nvPicPr>
          <p:cNvPr id="1026" name="Picture 2" descr="\\path-srvfs01.path.unibe.ch\users$\UserHomes\dmueller\Folder_Redirection\Documents\photo 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path-srvfs01.path.unibe.ch\users$\UserHomes\dmueller\Folder_Redirection\Documents\photo 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15471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38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         Elektromagnetisches Spektrum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142769" y="5373216"/>
            <a:ext cx="32803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327151" y="5818907"/>
            <a:ext cx="1804689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CH" sz="1200" dirty="0"/>
              <a:t>Nicht </a:t>
            </a:r>
            <a:r>
              <a:rPr lang="de-CH" sz="1200" dirty="0" smtClean="0"/>
              <a:t>ionisierend</a:t>
            </a:r>
            <a:endParaRPr lang="de-DE" sz="1200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1244694" y="5373216"/>
            <a:ext cx="2587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292080" y="5810969"/>
            <a:ext cx="201622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CH" sz="1200" dirty="0"/>
              <a:t>ionisierend</a:t>
            </a:r>
            <a:endParaRPr lang="de-DE" sz="1200" dirty="0"/>
          </a:p>
        </p:txBody>
      </p:sp>
      <p:pic>
        <p:nvPicPr>
          <p:cNvPr id="1026" name="Picture 2" descr="http://www.geolinde.musin.de/klima/elektrospektr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636912"/>
            <a:ext cx="60960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DE" sz="2000" kern="1200" dirty="0">
                <a:latin typeface="Arial" charset="0"/>
              </a:rPr>
              <a:t>Nur etwa 250 der heute bekannten 2000 Nuklide </a:t>
            </a:r>
            <a:r>
              <a:rPr lang="de-DE" sz="2000" kern="1200" dirty="0" smtClean="0">
                <a:latin typeface="Arial" charset="0"/>
              </a:rPr>
              <a:t>sind stabil</a:t>
            </a:r>
            <a:r>
              <a:rPr lang="de-DE" sz="2000" kern="1200" dirty="0">
                <a:latin typeface="Arial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DE" sz="20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DE" sz="2000" kern="1200" dirty="0" smtClean="0">
                <a:latin typeface="Arial" charset="0"/>
              </a:rPr>
              <a:t>Unstabile Nuklide zerfallen von selbst.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DE" sz="2000" kern="1200" dirty="0" smtClean="0">
                <a:latin typeface="Arial" charset="0"/>
              </a:rPr>
              <a:t>Man </a:t>
            </a:r>
            <a:r>
              <a:rPr lang="de-DE" sz="2000" kern="1200" dirty="0">
                <a:latin typeface="Arial" charset="0"/>
              </a:rPr>
              <a:t>nennt sie </a:t>
            </a:r>
            <a:r>
              <a:rPr lang="de-DE" sz="2000" b="1" kern="1200" dirty="0">
                <a:latin typeface="Arial" charset="0"/>
              </a:rPr>
              <a:t>Radionuklide</a:t>
            </a:r>
            <a:r>
              <a:rPr lang="de-DE" sz="2000" kern="1200" dirty="0" smtClean="0">
                <a:latin typeface="Arial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DE" sz="20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DE" sz="2000" kern="1200" dirty="0" smtClean="0">
                <a:latin typeface="Arial" charset="0"/>
              </a:rPr>
              <a:t>Den </a:t>
            </a:r>
            <a:r>
              <a:rPr lang="de-DE" sz="2000" kern="1200" dirty="0">
                <a:latin typeface="Arial" charset="0"/>
              </a:rPr>
              <a:t>Zerfall </a:t>
            </a:r>
            <a:r>
              <a:rPr lang="de-DE" sz="2000" kern="1200" dirty="0" smtClean="0">
                <a:latin typeface="Arial" charset="0"/>
              </a:rPr>
              <a:t>von Radionukliden </a:t>
            </a:r>
            <a:r>
              <a:rPr lang="de-DE" sz="2000" kern="1200" dirty="0">
                <a:latin typeface="Arial" charset="0"/>
              </a:rPr>
              <a:t>kann man nicht aufhalten oder beeinflussen.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DE" sz="2000" kern="1200" dirty="0">
                <a:latin typeface="Arial" charset="0"/>
              </a:rPr>
              <a:t>Beim Zerfall </a:t>
            </a:r>
            <a:r>
              <a:rPr lang="de-DE" sz="2000" kern="1200" dirty="0" smtClean="0">
                <a:latin typeface="Arial" charset="0"/>
              </a:rPr>
              <a:t>entstehen meist Atome </a:t>
            </a:r>
            <a:r>
              <a:rPr lang="de-DE" sz="2000" kern="1200" dirty="0">
                <a:latin typeface="Arial" charset="0"/>
              </a:rPr>
              <a:t>eines </a:t>
            </a:r>
            <a:r>
              <a:rPr lang="de-DE" sz="2000" kern="1200" dirty="0" smtClean="0">
                <a:latin typeface="Arial" charset="0"/>
              </a:rPr>
              <a:t>anderen Elements</a:t>
            </a:r>
            <a:r>
              <a:rPr lang="de-DE" sz="2000" kern="1200" dirty="0">
                <a:latin typeface="Arial" charset="0"/>
              </a:rPr>
              <a:t>, die stabil oder erneut radioaktiv </a:t>
            </a:r>
            <a:r>
              <a:rPr lang="de-DE" sz="2000" kern="1200" dirty="0" smtClean="0">
                <a:latin typeface="Arial" charset="0"/>
              </a:rPr>
              <a:t>sind.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DE" sz="20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DE" sz="2000" kern="1200" dirty="0">
                <a:latin typeface="Arial" charset="0"/>
              </a:rPr>
              <a:t>Radionuklide kommen in der </a:t>
            </a:r>
            <a:r>
              <a:rPr lang="de-DE" sz="2000" kern="1200" dirty="0" smtClean="0">
                <a:latin typeface="Arial" charset="0"/>
              </a:rPr>
              <a:t>Natur vor</a:t>
            </a:r>
            <a:r>
              <a:rPr lang="de-DE" sz="2000" kern="1200" dirty="0">
                <a:latin typeface="Arial" charset="0"/>
              </a:rPr>
              <a:t>, können aber auch künstlich erzeugt </a:t>
            </a:r>
            <a:r>
              <a:rPr lang="de-DE" sz="2000" kern="1200" dirty="0" smtClean="0">
                <a:latin typeface="Arial" charset="0"/>
              </a:rPr>
              <a:t>werden.</a:t>
            </a:r>
            <a:endParaRPr lang="de-DE" sz="2000" kern="1200" dirty="0">
              <a:latin typeface="Arial" charset="0"/>
            </a:endParaRPr>
          </a:p>
          <a:p>
            <a:endParaRPr lang="de-CH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71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DF2046"/>
              </a:buClr>
              <a:buNone/>
            </a:pPr>
            <a:endParaRPr lang="de-DE" sz="2000" dirty="0"/>
          </a:p>
          <a:p>
            <a:pPr marL="0" lvl="0" indent="0" algn="ctr">
              <a:buClr>
                <a:srgbClr val="DF2046"/>
              </a:buClr>
              <a:buNone/>
            </a:pPr>
            <a:endParaRPr lang="de-DE" sz="2000" dirty="0"/>
          </a:p>
          <a:p>
            <a:pPr marL="0" lvl="0" indent="0" algn="ctr">
              <a:buClr>
                <a:srgbClr val="DF2046"/>
              </a:buClr>
              <a:buNone/>
            </a:pPr>
            <a:r>
              <a:rPr lang="de-DE" sz="2000" dirty="0" smtClean="0"/>
              <a:t>   Strahlung </a:t>
            </a:r>
            <a:r>
              <a:rPr lang="de-DE" sz="2000" dirty="0"/>
              <a:t>: Transport von Energie in Form </a:t>
            </a:r>
            <a:r>
              <a:rPr lang="de-DE" sz="2000" dirty="0" smtClean="0"/>
              <a:t>von Teilchen  </a:t>
            </a:r>
            <a:r>
              <a:rPr lang="de-DE" sz="2000" dirty="0"/>
              <a:t>oder Wellen</a:t>
            </a:r>
            <a:endParaRPr lang="de-CH" sz="1800" kern="1200" dirty="0">
              <a:latin typeface="Arial" charset="0"/>
            </a:endParaRPr>
          </a:p>
          <a:p>
            <a:pPr marL="0" indent="0">
              <a:buNone/>
            </a:pPr>
            <a:r>
              <a:rPr lang="de-CH" sz="2000" dirty="0" smtClean="0"/>
              <a:t>   </a:t>
            </a:r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r>
              <a:rPr lang="de-CH" sz="2000" dirty="0" smtClean="0"/>
              <a:t>    Es </a:t>
            </a:r>
            <a:r>
              <a:rPr lang="de-CH" sz="2000" dirty="0"/>
              <a:t>gibt 3 verschiedene Strahlungsarten: </a:t>
            </a:r>
            <a:endParaRPr lang="de-CH" sz="2000" dirty="0" smtClean="0"/>
          </a:p>
          <a:p>
            <a:endParaRPr lang="de-CH" sz="2000" dirty="0" smtClean="0"/>
          </a:p>
          <a:p>
            <a:pPr marL="0" indent="0">
              <a:buNone/>
            </a:pPr>
            <a:r>
              <a:rPr lang="de-CH" sz="2000" dirty="0" smtClean="0"/>
              <a:t>  	</a:t>
            </a:r>
            <a:r>
              <a:rPr lang="de-CH" sz="2000" b="1" dirty="0" err="1" smtClean="0"/>
              <a:t>alpha</a:t>
            </a:r>
            <a:r>
              <a:rPr lang="de-CH" sz="2000" b="1" dirty="0" smtClean="0"/>
              <a:t> 	</a:t>
            </a:r>
            <a:r>
              <a:rPr lang="de-CH" sz="2000" b="1" dirty="0" smtClean="0">
                <a:latin typeface="Symbol" pitchFamily="18" charset="2"/>
              </a:rPr>
              <a:t>a: </a:t>
            </a:r>
            <a:r>
              <a:rPr lang="de-CH" sz="2000" b="1" dirty="0" smtClean="0"/>
              <a:t>positiv geladen, </a:t>
            </a:r>
          </a:p>
          <a:p>
            <a:pPr marL="0" indent="0">
              <a:buNone/>
            </a:pPr>
            <a:r>
              <a:rPr lang="de-CH" sz="2000" b="1" dirty="0" smtClean="0"/>
              <a:t>   	</a:t>
            </a:r>
            <a:r>
              <a:rPr lang="de-CH" sz="2000" b="1" dirty="0" err="1" smtClean="0"/>
              <a:t>beta</a:t>
            </a:r>
            <a:r>
              <a:rPr lang="de-CH" sz="2000" b="1" dirty="0" smtClean="0"/>
              <a:t> </a:t>
            </a:r>
            <a:r>
              <a:rPr lang="de-CH" sz="2000" b="1" dirty="0" smtClean="0">
                <a:latin typeface="Symbol" pitchFamily="18" charset="2"/>
              </a:rPr>
              <a:t> 	b: </a:t>
            </a:r>
            <a:r>
              <a:rPr lang="de-CH" sz="2000" b="1" dirty="0" smtClean="0"/>
              <a:t>negativ geladen,</a:t>
            </a:r>
            <a:endParaRPr lang="de-CH" sz="2000" b="1" dirty="0"/>
          </a:p>
          <a:p>
            <a:pPr marL="0" indent="0">
              <a:buNone/>
            </a:pPr>
            <a:r>
              <a:rPr lang="de-CH" sz="2000" b="1" dirty="0" smtClean="0"/>
              <a:t>   	</a:t>
            </a:r>
            <a:r>
              <a:rPr lang="de-CH" sz="2000" b="1" dirty="0" err="1" smtClean="0"/>
              <a:t>gamma</a:t>
            </a:r>
            <a:r>
              <a:rPr lang="de-CH" sz="2000" b="1" dirty="0" smtClean="0"/>
              <a:t> </a:t>
            </a:r>
            <a:r>
              <a:rPr lang="de-CH" sz="2000" b="1" dirty="0" smtClean="0">
                <a:latin typeface="Symbol" pitchFamily="18" charset="2"/>
              </a:rPr>
              <a:t>g: </a:t>
            </a:r>
            <a:r>
              <a:rPr lang="de-CH" sz="2000" b="1" dirty="0" smtClean="0"/>
              <a:t>nicht geladen</a:t>
            </a:r>
            <a:endParaRPr lang="de-CH" sz="20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40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05341" cy="4787007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Symbol" panose="05050102010706020507" pitchFamily="18" charset="2"/>
              </a:rPr>
              <a:t>a</a:t>
            </a:r>
            <a:r>
              <a:rPr lang="de-CH" sz="1800" kern="1200" dirty="0" smtClean="0">
                <a:latin typeface="+mj-lt"/>
              </a:rPr>
              <a:t>-Strahlung</a:t>
            </a:r>
            <a:r>
              <a:rPr lang="de-CH" sz="1800" kern="1200" dirty="0" smtClean="0">
                <a:latin typeface="Arial" charset="0"/>
              </a:rPr>
              <a:t> : 	tritt vor allem bei schwereren Kernen auf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>
                <a:latin typeface="Arial" charset="0"/>
              </a:rPr>
              <a:t> </a:t>
            </a:r>
            <a:r>
              <a:rPr lang="de-CH" sz="1800" kern="1200" dirty="0" smtClean="0">
                <a:latin typeface="Arial" charset="0"/>
              </a:rPr>
              <a:t>                          	entspricht </a:t>
            </a:r>
            <a:r>
              <a:rPr lang="de-CH" sz="1800" kern="1200" dirty="0">
                <a:latin typeface="Arial" charset="0"/>
              </a:rPr>
              <a:t>dem Kern eines </a:t>
            </a:r>
            <a:r>
              <a:rPr lang="de-CH" sz="1800" kern="1200" dirty="0" smtClean="0">
                <a:latin typeface="Arial" charset="0"/>
              </a:rPr>
              <a:t>Heliumatoms</a:t>
            </a:r>
            <a:r>
              <a:rPr lang="de-CH" sz="1800" kern="1200" dirty="0">
                <a:latin typeface="Arial" charset="0"/>
              </a:rPr>
              <a:t>,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                          	</a:t>
            </a:r>
            <a:r>
              <a:rPr lang="de-CH" sz="1800" kern="1200" dirty="0" smtClean="0">
                <a:latin typeface="Arial" charset="0"/>
              </a:rPr>
              <a:t>welcher </a:t>
            </a:r>
            <a:r>
              <a:rPr lang="de-CH" sz="1800" kern="1200" dirty="0" smtClean="0">
                <a:latin typeface="Arial" charset="0"/>
              </a:rPr>
              <a:t>aus 2 Protonen und 2 Neutronen </a:t>
            </a:r>
            <a:r>
              <a:rPr lang="de-CH" sz="1800" kern="1200" dirty="0" smtClean="0">
                <a:latin typeface="Arial" charset="0"/>
              </a:rPr>
              <a:t>besteht</a:t>
            </a:r>
            <a:endParaRPr lang="de-CH" sz="18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>
                <a:latin typeface="Arial" charset="0"/>
              </a:rPr>
              <a:t> </a:t>
            </a:r>
            <a:r>
              <a:rPr lang="de-CH" sz="1800" kern="1200" dirty="0" smtClean="0">
                <a:latin typeface="Arial" charset="0"/>
              </a:rPr>
              <a:t>                          	Reichweite in Luft : 1 – 10cm</a:t>
            </a:r>
            <a:endParaRPr lang="de-CH" sz="18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Symbol" panose="05050102010706020507" pitchFamily="18" charset="2"/>
              </a:rPr>
              <a:t>b</a:t>
            </a:r>
            <a:r>
              <a:rPr lang="de-CH" sz="1800" kern="1200" baseline="30000" dirty="0" smtClean="0">
                <a:latin typeface="+mj-lt"/>
              </a:rPr>
              <a:t>-</a:t>
            </a:r>
            <a:r>
              <a:rPr lang="de-CH" sz="1800" kern="1200" dirty="0" smtClean="0">
                <a:latin typeface="+mj-lt"/>
              </a:rPr>
              <a:t>-Strahlung</a:t>
            </a:r>
            <a:r>
              <a:rPr lang="de-CH" sz="1800" kern="1200" dirty="0">
                <a:latin typeface="Arial" charset="0"/>
              </a:rPr>
              <a:t>: </a:t>
            </a:r>
            <a:r>
              <a:rPr lang="de-CH" sz="1800" kern="1200" dirty="0" smtClean="0">
                <a:latin typeface="Arial" charset="0"/>
              </a:rPr>
              <a:t>    	wird aus dem Atomkern ein Elektron emittiert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>
                <a:latin typeface="Arial" charset="0"/>
              </a:rPr>
              <a:t> </a:t>
            </a:r>
            <a:r>
              <a:rPr lang="de-CH" sz="1800" kern="1200" dirty="0" smtClean="0">
                <a:latin typeface="Arial" charset="0"/>
              </a:rPr>
              <a:t>                          	entspricht einem </a:t>
            </a:r>
            <a:r>
              <a:rPr lang="de-CH" sz="1800" kern="1200" dirty="0" smtClean="0">
                <a:latin typeface="Arial" charset="0"/>
              </a:rPr>
              <a:t>Elektron</a:t>
            </a:r>
            <a:endParaRPr lang="de-CH" sz="18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                           	Reichweite in Luft: 0.1 – 10m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g"/>
            </a:pPr>
            <a:r>
              <a:rPr lang="de-CH" sz="1800" kern="1200" dirty="0">
                <a:latin typeface="+mj-lt"/>
              </a:rPr>
              <a:t>-</a:t>
            </a:r>
            <a:r>
              <a:rPr lang="de-CH" sz="1800" kern="1200" dirty="0" smtClean="0">
                <a:latin typeface="Arial" charset="0"/>
              </a:rPr>
              <a:t>Strahlung:       	tritt </a:t>
            </a:r>
            <a:r>
              <a:rPr lang="de-CH" sz="1800" kern="1200" dirty="0" smtClean="0">
                <a:latin typeface="Arial" charset="0"/>
              </a:rPr>
              <a:t>auf</a:t>
            </a:r>
            <a:r>
              <a:rPr lang="de-CH" sz="1800" kern="1200" dirty="0">
                <a:latin typeface="Arial" charset="0"/>
              </a:rPr>
              <a:t>, wenn ein Atomkern in einem angeregten Zustand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>
                <a:latin typeface="Arial" charset="0"/>
              </a:rPr>
              <a:t>                      </a:t>
            </a:r>
            <a:r>
              <a:rPr lang="de-CH" sz="1800" kern="1200" dirty="0" smtClean="0">
                <a:latin typeface="Arial" charset="0"/>
              </a:rPr>
              <a:t>     	ist</a:t>
            </a:r>
            <a:r>
              <a:rPr lang="de-CH" sz="1800" kern="1200" dirty="0">
                <a:latin typeface="Arial" charset="0"/>
              </a:rPr>
              <a:t>, </a:t>
            </a:r>
            <a:r>
              <a:rPr lang="de-CH" sz="1800" kern="1200" dirty="0" smtClean="0">
                <a:latin typeface="Arial" charset="0"/>
              </a:rPr>
              <a:t>und dann in </a:t>
            </a:r>
            <a:r>
              <a:rPr lang="de-CH" sz="1800" kern="1200" dirty="0">
                <a:latin typeface="Arial" charset="0"/>
              </a:rPr>
              <a:t>einen energieärmeren Grundzustand </a:t>
            </a:r>
            <a:r>
              <a:rPr lang="de-CH" sz="1800" kern="1200" dirty="0" smtClean="0">
                <a:latin typeface="Arial" charset="0"/>
              </a:rPr>
              <a:t>übergeht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                           	ist elektromagnetische Strahlung wie die Röntgenstrahlung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>
                <a:latin typeface="Arial" charset="0"/>
              </a:rPr>
              <a:t> </a:t>
            </a:r>
            <a:r>
              <a:rPr lang="de-CH" sz="1800" kern="1200" dirty="0" smtClean="0">
                <a:latin typeface="Arial" charset="0"/>
              </a:rPr>
              <a:t>                          	</a:t>
            </a:r>
            <a:r>
              <a:rPr lang="de-CH" sz="1800" kern="1200" dirty="0" smtClean="0">
                <a:latin typeface="Arial" charset="0"/>
              </a:rPr>
              <a:t>Reichweite </a:t>
            </a:r>
            <a:r>
              <a:rPr lang="de-CH" sz="1800" kern="1200" dirty="0" smtClean="0">
                <a:latin typeface="Arial" charset="0"/>
              </a:rPr>
              <a:t>in Luft: unendlich</a:t>
            </a:r>
            <a:endParaRPr lang="de-CH" sz="18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                                                                    </a:t>
            </a:r>
            <a:endParaRPr lang="de-CH" sz="16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                                                </a:t>
            </a:r>
            <a:endParaRPr lang="de-DE" sz="1600" kern="1200" dirty="0">
              <a:latin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75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7</a:t>
            </a:fld>
            <a:endParaRPr lang="de-CH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1713124" cy="226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3203848" y="2564903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de-CH" sz="1600" dirty="0" smtClean="0">
                <a:solidFill>
                  <a:srgbClr val="000000"/>
                </a:solidFill>
              </a:rPr>
              <a:t> mit </a:t>
            </a:r>
            <a:r>
              <a:rPr lang="de-CH" sz="1600" dirty="0">
                <a:solidFill>
                  <a:srgbClr val="000000"/>
                </a:solidFill>
              </a:rPr>
              <a:t>einem Blatt Papier</a:t>
            </a:r>
          </a:p>
          <a:p>
            <a:pPr lvl="0" eaLnBrk="1" hangingPunct="1"/>
            <a:endParaRPr lang="de-CH" sz="1600" dirty="0">
              <a:solidFill>
                <a:srgbClr val="000000"/>
              </a:solidFill>
            </a:endParaRPr>
          </a:p>
          <a:p>
            <a:pPr lvl="0" eaLnBrk="1" hangingPunct="1"/>
            <a:r>
              <a:rPr lang="de-CH" sz="1600" dirty="0">
                <a:solidFill>
                  <a:srgbClr val="000000"/>
                </a:solidFill>
              </a:rPr>
              <a:t>			     </a:t>
            </a:r>
            <a:endParaRPr lang="de-CH" sz="1600" dirty="0" smtClean="0">
              <a:solidFill>
                <a:srgbClr val="000000"/>
              </a:solidFill>
            </a:endParaRPr>
          </a:p>
          <a:p>
            <a:pPr lvl="0" eaLnBrk="1" hangingPunct="1"/>
            <a:r>
              <a:rPr lang="de-CH" sz="1600" dirty="0" smtClean="0">
                <a:solidFill>
                  <a:srgbClr val="000000"/>
                </a:solidFill>
              </a:rPr>
              <a:t> </a:t>
            </a:r>
            <a:r>
              <a:rPr lang="de-CH" sz="1600" dirty="0">
                <a:solidFill>
                  <a:srgbClr val="000000"/>
                </a:solidFill>
              </a:rPr>
              <a:t>m</a:t>
            </a:r>
            <a:r>
              <a:rPr lang="de-CH" sz="1600" dirty="0" smtClean="0">
                <a:solidFill>
                  <a:srgbClr val="000000"/>
                </a:solidFill>
              </a:rPr>
              <a:t>it 5mm Aluminium oder 10mm </a:t>
            </a:r>
            <a:r>
              <a:rPr lang="de-CH" sz="1600" dirty="0" err="1" smtClean="0">
                <a:solidFill>
                  <a:srgbClr val="000000"/>
                </a:solidFill>
              </a:rPr>
              <a:t>Plexiglass</a:t>
            </a:r>
            <a:endParaRPr lang="de-CH" sz="1600" dirty="0">
              <a:solidFill>
                <a:srgbClr val="000000"/>
              </a:solidFill>
            </a:endParaRPr>
          </a:p>
          <a:p>
            <a:pPr lvl="0" eaLnBrk="1" hangingPunct="1"/>
            <a:endParaRPr lang="de-CH" sz="1600" dirty="0">
              <a:solidFill>
                <a:srgbClr val="000000"/>
              </a:solidFill>
            </a:endParaRPr>
          </a:p>
          <a:p>
            <a:pPr lvl="0" eaLnBrk="1" hangingPunct="1"/>
            <a:endParaRPr lang="de-CH" sz="1600" dirty="0" smtClean="0">
              <a:solidFill>
                <a:srgbClr val="000000"/>
              </a:solidFill>
            </a:endParaRPr>
          </a:p>
          <a:p>
            <a:pPr lvl="0" eaLnBrk="1" hangingPunct="1"/>
            <a:r>
              <a:rPr lang="de-CH" sz="1600" dirty="0" smtClean="0">
                <a:solidFill>
                  <a:srgbClr val="000000"/>
                </a:solidFill>
              </a:rPr>
              <a:t> </a:t>
            </a:r>
            <a:r>
              <a:rPr lang="de-CH" sz="1600" dirty="0">
                <a:solidFill>
                  <a:srgbClr val="000000"/>
                </a:solidFill>
              </a:rPr>
              <a:t>m</a:t>
            </a:r>
            <a:r>
              <a:rPr lang="de-CH" sz="1600" dirty="0" smtClean="0">
                <a:solidFill>
                  <a:srgbClr val="000000"/>
                </a:solidFill>
              </a:rPr>
              <a:t>it </a:t>
            </a:r>
            <a:r>
              <a:rPr lang="de-CH" sz="1600" dirty="0">
                <a:solidFill>
                  <a:srgbClr val="000000"/>
                </a:solidFill>
              </a:rPr>
              <a:t>einer </a:t>
            </a:r>
            <a:r>
              <a:rPr lang="de-CH" sz="1600" dirty="0" smtClean="0">
                <a:solidFill>
                  <a:srgbClr val="000000"/>
                </a:solidFill>
              </a:rPr>
              <a:t>dicken </a:t>
            </a:r>
            <a:r>
              <a:rPr lang="de-CH" sz="1600" dirty="0">
                <a:solidFill>
                  <a:srgbClr val="000000"/>
                </a:solidFill>
              </a:rPr>
              <a:t>Schicht aus einem Material </a:t>
            </a:r>
            <a:r>
              <a:rPr lang="de-CH" sz="1600" dirty="0">
                <a:solidFill>
                  <a:srgbClr val="000000"/>
                </a:solidFill>
              </a:rPr>
              <a:t/>
            </a:r>
            <a:br>
              <a:rPr lang="de-CH" sz="1600" dirty="0">
                <a:solidFill>
                  <a:srgbClr val="000000"/>
                </a:solidFill>
              </a:rPr>
            </a:br>
            <a:r>
              <a:rPr lang="de-CH" sz="1600" dirty="0" smtClean="0">
                <a:solidFill>
                  <a:srgbClr val="000000"/>
                </a:solidFill>
              </a:rPr>
              <a:t> </a:t>
            </a:r>
            <a:r>
              <a:rPr lang="de-CH" sz="1600" dirty="0" smtClean="0">
                <a:solidFill>
                  <a:srgbClr val="000000"/>
                </a:solidFill>
              </a:rPr>
              <a:t>hoher </a:t>
            </a:r>
            <a:r>
              <a:rPr lang="de-CH" sz="1600" dirty="0">
                <a:solidFill>
                  <a:srgbClr val="000000"/>
                </a:solidFill>
              </a:rPr>
              <a:t>Dichte  </a:t>
            </a:r>
            <a:r>
              <a:rPr lang="de-CH" sz="1600" dirty="0" smtClean="0">
                <a:solidFill>
                  <a:srgbClr val="000000"/>
                </a:solidFill>
              </a:rPr>
              <a:t>(5cm Blei = ZWS)                </a:t>
            </a:r>
            <a:endParaRPr lang="de-DE" sz="1600" dirty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6" y="1700808"/>
            <a:ext cx="52498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79234" y="5085184"/>
            <a:ext cx="7221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Für die Abschirmung von </a:t>
            </a:r>
            <a:r>
              <a:rPr lang="de-CH" sz="1600" dirty="0" smtClean="0"/>
              <a:t>Alpha-Strahlung </a:t>
            </a:r>
            <a:r>
              <a:rPr lang="de-CH" sz="1600" dirty="0" smtClean="0"/>
              <a:t>sind Kleider </a:t>
            </a:r>
            <a:r>
              <a:rPr lang="de-CH" sz="1600" dirty="0" smtClean="0"/>
              <a:t>(bzw. Labormantel, Handschuhe) und </a:t>
            </a:r>
            <a:r>
              <a:rPr lang="de-CH" sz="1600" dirty="0" smtClean="0"/>
              <a:t>eine Brille ausreichend. </a:t>
            </a:r>
            <a:r>
              <a:rPr lang="de-CH" sz="1600" dirty="0" smtClean="0"/>
              <a:t>Die Beta-Strahlung wird mit Aluminium oder </a:t>
            </a:r>
            <a:r>
              <a:rPr lang="de-CH" sz="1600" dirty="0" err="1" smtClean="0"/>
              <a:t>Plexiglass</a:t>
            </a:r>
            <a:r>
              <a:rPr lang="de-CH" sz="1600" dirty="0" smtClean="0"/>
              <a:t> abgeschirmt. Die </a:t>
            </a:r>
            <a:r>
              <a:rPr lang="de-CH" sz="1600" dirty="0" smtClean="0"/>
              <a:t>Gamma-Strahlung benötigt zur Abschirmung </a:t>
            </a:r>
            <a:r>
              <a:rPr lang="de-CH" sz="1600" dirty="0" smtClean="0"/>
              <a:t>dichtes Material, </a:t>
            </a:r>
            <a:r>
              <a:rPr lang="de-CH" sz="1600" dirty="0" smtClean="0"/>
              <a:t>wie </a:t>
            </a:r>
            <a:r>
              <a:rPr lang="de-CH" sz="1600" dirty="0" smtClean="0"/>
              <a:t>z.B. </a:t>
            </a:r>
            <a:r>
              <a:rPr lang="de-CH" sz="1600" dirty="0" smtClean="0"/>
              <a:t>einen Bleischurz.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6189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Quadratisches Abstandsgesetz</a:t>
            </a:r>
          </a:p>
          <a:p>
            <a:pPr marL="0" indent="0">
              <a:buNone/>
            </a:pPr>
            <a:r>
              <a:rPr lang="de-CH" dirty="0" smtClean="0"/>
              <a:t>                  </a:t>
            </a:r>
            <a:r>
              <a:rPr lang="de-CH" dirty="0"/>
              <a:t>H</a:t>
            </a:r>
            <a:r>
              <a:rPr lang="de-CH" baseline="-25000" dirty="0"/>
              <a:t>2</a:t>
            </a:r>
            <a:r>
              <a:rPr lang="de-CH" dirty="0"/>
              <a:t> = </a:t>
            </a:r>
            <a:r>
              <a:rPr lang="de-CH" dirty="0" smtClean="0"/>
              <a:t>H</a:t>
            </a:r>
            <a:r>
              <a:rPr lang="de-CH" baseline="-25000" dirty="0" smtClean="0"/>
              <a:t>1</a:t>
            </a:r>
            <a:r>
              <a:rPr lang="de-CH" dirty="0" smtClean="0"/>
              <a:t>(r</a:t>
            </a:r>
            <a:r>
              <a:rPr lang="de-CH" baseline="-25000" dirty="0" smtClean="0"/>
              <a:t>1</a:t>
            </a:r>
            <a:r>
              <a:rPr lang="de-CH" dirty="0" smtClean="0"/>
              <a:t>/r</a:t>
            </a:r>
            <a:r>
              <a:rPr lang="de-CH" baseline="-25000" dirty="0" smtClean="0"/>
              <a:t>2</a:t>
            </a:r>
            <a:r>
              <a:rPr lang="de-CH" dirty="0" smtClean="0"/>
              <a:t>)</a:t>
            </a:r>
            <a:r>
              <a:rPr lang="de-CH" baseline="30000" dirty="0" smtClean="0"/>
              <a:t>2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smtClean="0"/>
              <a:t>Dosisleistung </a:t>
            </a:r>
            <a:r>
              <a:rPr lang="de-CH" dirty="0"/>
              <a:t>einer </a:t>
            </a:r>
            <a:r>
              <a:rPr lang="de-CH" dirty="0">
                <a:latin typeface="Symbol" pitchFamily="18" charset="2"/>
              </a:rPr>
              <a:t>g</a:t>
            </a:r>
            <a:r>
              <a:rPr lang="de-CH" dirty="0"/>
              <a:t>-Quelle nimmt mit</a:t>
            </a:r>
          </a:p>
          <a:p>
            <a:pPr marL="0" indent="0">
              <a:buNone/>
            </a:pPr>
            <a:r>
              <a:rPr lang="de-CH" dirty="0"/>
              <a:t>dem Quadrat der Entfernung </a:t>
            </a:r>
            <a:r>
              <a:rPr lang="de-CH" dirty="0" smtClean="0"/>
              <a:t>ab</a:t>
            </a:r>
            <a:endParaRPr lang="de-CH" dirty="0"/>
          </a:p>
          <a:p>
            <a:endParaRPr lang="de-CH" dirty="0"/>
          </a:p>
          <a:p>
            <a:pPr marL="0" indent="0">
              <a:buNone/>
            </a:pPr>
            <a:r>
              <a:rPr lang="de-CH" dirty="0" smtClean="0"/>
              <a:t>2 fache </a:t>
            </a:r>
            <a:r>
              <a:rPr lang="de-CH" dirty="0"/>
              <a:t>E</a:t>
            </a:r>
            <a:r>
              <a:rPr lang="de-CH" dirty="0" smtClean="0"/>
              <a:t>ntfernung</a:t>
            </a:r>
            <a:r>
              <a:rPr lang="de-CH" dirty="0" smtClean="0">
                <a:sym typeface="Wingdings" pitchFamily="2" charset="2"/>
              </a:rPr>
              <a:t> 1/4</a:t>
            </a:r>
          </a:p>
          <a:p>
            <a:pPr marL="0" indent="0">
              <a:buNone/>
            </a:pPr>
            <a:r>
              <a:rPr lang="de-CH" dirty="0" smtClean="0">
                <a:sym typeface="Wingdings" pitchFamily="2" charset="2"/>
              </a:rPr>
              <a:t>4 fache </a:t>
            </a:r>
            <a:r>
              <a:rPr lang="de-CH" dirty="0">
                <a:sym typeface="Wingdings" pitchFamily="2" charset="2"/>
              </a:rPr>
              <a:t>E</a:t>
            </a:r>
            <a:r>
              <a:rPr lang="de-CH" dirty="0" smtClean="0">
                <a:sym typeface="Wingdings" pitchFamily="2" charset="2"/>
              </a:rPr>
              <a:t>ntfernung 1/16</a:t>
            </a:r>
          </a:p>
          <a:p>
            <a:pPr marL="0" indent="0">
              <a:buNone/>
            </a:pPr>
            <a:r>
              <a:rPr lang="de-CH" dirty="0" smtClean="0"/>
              <a:t>10 fache Entfernung </a:t>
            </a:r>
            <a:r>
              <a:rPr lang="de-CH" dirty="0" smtClean="0">
                <a:sym typeface="Wingdings" pitchFamily="2" charset="2"/>
              </a:rPr>
              <a:t>1/100 </a:t>
            </a:r>
          </a:p>
          <a:p>
            <a:pPr marL="0" indent="0">
              <a:buNone/>
            </a:pPr>
            <a:r>
              <a:rPr lang="de-CH" dirty="0">
                <a:sym typeface="Wingdings" pitchFamily="2" charset="2"/>
              </a:rPr>
              <a:t>d</a:t>
            </a:r>
            <a:r>
              <a:rPr lang="de-CH" dirty="0" smtClean="0">
                <a:sym typeface="Wingdings" pitchFamily="2" charset="2"/>
              </a:rPr>
              <a:t>er ursprüngliche Dosisleistung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7" name="Picture 12" descr="Strahlend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89363"/>
            <a:ext cx="24288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3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954361"/>
            <a:ext cx="4032250" cy="3994919"/>
          </a:xfrm>
        </p:spPr>
        <p:txBody>
          <a:bodyPr/>
          <a:lstStyle/>
          <a:p>
            <a:pPr marL="0" lvl="0" indent="0">
              <a:buClr>
                <a:srgbClr val="DF2046"/>
              </a:buClr>
              <a:buNone/>
            </a:pPr>
            <a:r>
              <a:rPr lang="de-CH" sz="1600" dirty="0" smtClean="0"/>
              <a:t>Die </a:t>
            </a:r>
            <a:r>
              <a:rPr lang="de-CH" sz="1600" dirty="0"/>
              <a:t>Halbwertszeit ist die Zeit, nach der die Hälfte der Atome </a:t>
            </a:r>
            <a:r>
              <a:rPr lang="de-CH" sz="1600" dirty="0" smtClean="0"/>
              <a:t>zerfallen </a:t>
            </a:r>
            <a:r>
              <a:rPr lang="de-CH" sz="1600" dirty="0"/>
              <a:t>ist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600" kern="1200" dirty="0">
                <a:latin typeface="Arial" charset="0"/>
              </a:rPr>
              <a:t>In der Praxis bestimmt man die Aktivität </a:t>
            </a:r>
            <a:r>
              <a:rPr lang="de-CH" sz="1600" b="1" kern="1200" dirty="0">
                <a:latin typeface="Arial" charset="0"/>
              </a:rPr>
              <a:t>A</a:t>
            </a:r>
            <a:r>
              <a:rPr lang="de-CH" sz="1600" kern="1200" dirty="0">
                <a:latin typeface="Arial" charset="0"/>
              </a:rPr>
              <a:t>. Das sind die Anzahl Zerfälle pro Zeiteinheit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600" b="1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b="1" kern="1200" dirty="0" smtClean="0">
                <a:latin typeface="Arial" charset="0"/>
              </a:rPr>
              <a:t>              A(t</a:t>
            </a:r>
            <a:r>
              <a:rPr lang="de-CH" sz="1800" b="1" kern="1200" dirty="0">
                <a:latin typeface="Arial" charset="0"/>
              </a:rPr>
              <a:t>) = </a:t>
            </a:r>
            <a:r>
              <a:rPr lang="de-CH" sz="1800" b="1" kern="1200" dirty="0" err="1">
                <a:latin typeface="Arial" charset="0"/>
              </a:rPr>
              <a:t>Ao</a:t>
            </a:r>
            <a:r>
              <a:rPr lang="de-CH" sz="1800" b="1" kern="1200" dirty="0">
                <a:latin typeface="Arial" charset="0"/>
              </a:rPr>
              <a:t> . e</a:t>
            </a:r>
            <a:r>
              <a:rPr lang="de-CH" sz="1800" b="1" kern="1200" baseline="60000" dirty="0">
                <a:latin typeface="Arial" charset="0"/>
              </a:rPr>
              <a:t>-</a:t>
            </a:r>
            <a:r>
              <a:rPr lang="de-CH" sz="1800" b="1" kern="1200" baseline="60000" dirty="0" err="1">
                <a:latin typeface="Symbol" pitchFamily="18" charset="2"/>
              </a:rPr>
              <a:t>l</a:t>
            </a:r>
            <a:r>
              <a:rPr lang="de-CH" sz="1800" b="1" kern="1200" baseline="60000" dirty="0" err="1">
                <a:latin typeface="Arial" charset="0"/>
              </a:rPr>
              <a:t>t</a:t>
            </a:r>
            <a:endParaRPr lang="de-CH" sz="1800" b="1" kern="1200" dirty="0">
              <a:latin typeface="Arial" charset="0"/>
            </a:endParaRPr>
          </a:p>
          <a:p>
            <a:endParaRPr lang="de-CH" sz="1600" dirty="0" smtClean="0"/>
          </a:p>
          <a:p>
            <a:pPr marL="0" indent="0">
              <a:buNone/>
            </a:pPr>
            <a:r>
              <a:rPr lang="de-CH" sz="1600" dirty="0" smtClean="0"/>
              <a:t>Die Halbwertszeit ist </a:t>
            </a:r>
            <a:r>
              <a:rPr lang="de-CH" sz="1600" dirty="0"/>
              <a:t>konstant und charakteristisch für jedes </a:t>
            </a:r>
            <a:r>
              <a:rPr lang="de-CH" sz="1600" dirty="0" smtClean="0"/>
              <a:t>Radionuklid. </a:t>
            </a:r>
          </a:p>
          <a:p>
            <a:pPr marL="0" indent="0">
              <a:buNone/>
            </a:pPr>
            <a:endParaRPr lang="de-CH" sz="1600" dirty="0" smtClean="0"/>
          </a:p>
          <a:p>
            <a:pPr marL="0" indent="0">
              <a:buNone/>
            </a:pPr>
            <a:r>
              <a:rPr lang="de-CH" sz="1600" dirty="0" smtClean="0"/>
              <a:t>Tc-99m 	</a:t>
            </a:r>
            <a:r>
              <a:rPr lang="de-CH" sz="1600" dirty="0" smtClean="0"/>
              <a:t>6 Stunden</a:t>
            </a:r>
            <a:endParaRPr lang="de-CH" sz="1600" dirty="0" smtClean="0"/>
          </a:p>
          <a:p>
            <a:pPr marL="0" indent="0">
              <a:buNone/>
            </a:pPr>
            <a:r>
              <a:rPr lang="de-CH" sz="1600" dirty="0" smtClean="0"/>
              <a:t>H-3      	12.35 </a:t>
            </a:r>
            <a:r>
              <a:rPr lang="de-CH" sz="1600" dirty="0" smtClean="0"/>
              <a:t>Jahre</a:t>
            </a:r>
            <a:endParaRPr lang="de-CH" sz="1600" dirty="0" smtClean="0"/>
          </a:p>
          <a:p>
            <a:pPr marL="0" indent="0">
              <a:buNone/>
            </a:pPr>
            <a:r>
              <a:rPr lang="de-CH" sz="1600" dirty="0" smtClean="0"/>
              <a:t>C-14	5730 </a:t>
            </a:r>
            <a:r>
              <a:rPr lang="de-CH" sz="1600" dirty="0" smtClean="0"/>
              <a:t>Jahre</a:t>
            </a:r>
            <a:endParaRPr lang="de-CH" sz="1600" dirty="0" smtClean="0"/>
          </a:p>
          <a:p>
            <a:pPr marL="0" indent="0">
              <a:buNone/>
            </a:pPr>
            <a:r>
              <a:rPr lang="de-CH" sz="1600" dirty="0" smtClean="0"/>
              <a:t>P-32     	14.29 Tage</a:t>
            </a:r>
          </a:p>
          <a:p>
            <a:pPr marL="0" indent="0">
              <a:buNone/>
            </a:pPr>
            <a:r>
              <a:rPr lang="de-CH" sz="1600" dirty="0" smtClean="0"/>
              <a:t>S-35     	87.44 Tage</a:t>
            </a:r>
          </a:p>
          <a:p>
            <a:pPr marL="0" indent="0">
              <a:buNone/>
            </a:pPr>
            <a:r>
              <a:rPr lang="de-CH" sz="1600" dirty="0" smtClean="0"/>
              <a:t>I-125    	60.14 Tage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11. November 2014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9</a:t>
            </a:fld>
            <a:endParaRPr lang="de-CH"/>
          </a:p>
        </p:txBody>
      </p:sp>
      <p:pic>
        <p:nvPicPr>
          <p:cNvPr id="7" name="Picture 8" descr="300px-Exponential_Decay_of_Nuclei_with_Halflife-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65" y="2492896"/>
            <a:ext cx="423187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899592" y="1484784"/>
            <a:ext cx="3650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Zerfallsgesetz:  N(t) = N</a:t>
            </a:r>
            <a:r>
              <a:rPr kumimoji="0" lang="de-CH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CH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  <a:r>
              <a:rPr kumimoji="0" lang="de-CH" sz="2000" b="1" i="0" u="none" strike="noStrike" kern="0" cap="none" spc="0" normalizeH="0" baseline="5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</a:t>
            </a:r>
            <a:r>
              <a:rPr kumimoji="0" lang="de-CH" sz="2000" b="1" i="0" u="none" strike="noStrike" kern="0" cap="none" spc="0" normalizeH="0" baseline="5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l</a:t>
            </a:r>
            <a:r>
              <a:rPr kumimoji="0" lang="de-CH" sz="2000" b="1" i="0" u="none" strike="noStrike" kern="0" cap="none" spc="0" normalizeH="0" baseline="5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</a:t>
            </a:r>
            <a:endParaRPr kumimoji="0" lang="de-CH" sz="2000" b="1" i="0" u="none" strike="noStrike" kern="0" cap="none" spc="0" normalizeH="0" baseline="5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179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_powerpoint_folie">
  <a:themeElements>
    <a:clrScheme name="">
      <a:dk1>
        <a:srgbClr val="000000"/>
      </a:dk1>
      <a:lt1>
        <a:srgbClr val="FFFFFF"/>
      </a:lt1>
      <a:dk2>
        <a:srgbClr val="000000"/>
      </a:dk2>
      <a:lt2>
        <a:srgbClr val="F6F6F6"/>
      </a:lt2>
      <a:accent1>
        <a:srgbClr val="E1EBF5"/>
      </a:accent1>
      <a:accent2>
        <a:srgbClr val="9CBDDE"/>
      </a:accent2>
      <a:accent3>
        <a:srgbClr val="FFFFFF"/>
      </a:accent3>
      <a:accent4>
        <a:srgbClr val="000000"/>
      </a:accent4>
      <a:accent5>
        <a:srgbClr val="EEF3F9"/>
      </a:accent5>
      <a:accent6>
        <a:srgbClr val="8DABC9"/>
      </a:accent6>
      <a:hlink>
        <a:srgbClr val="DF2046"/>
      </a:hlink>
      <a:folHlink>
        <a:srgbClr val="996670"/>
      </a:folHlink>
    </a:clrScheme>
    <a:fontScheme name="Lari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ub_powerpoint_folie</Template>
  <TotalTime>0</TotalTime>
  <Words>1182</Words>
  <Application>Microsoft Office PowerPoint</Application>
  <PresentationFormat>Bildschirmpräsentation (4:3)</PresentationFormat>
  <Paragraphs>448</Paragraphs>
  <Slides>25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ub_powerpoint_folie</vt:lpstr>
      <vt:lpstr>Sicherheit und Umwelt Strahlenschutz</vt:lpstr>
      <vt:lpstr>Strahlenschutz</vt:lpstr>
      <vt:lpstr>Strahlenschutz</vt:lpstr>
      <vt:lpstr>Strahlenschutz</vt:lpstr>
      <vt:lpstr>Strahlenschutz</vt:lpstr>
      <vt:lpstr>Strahlenschutz</vt:lpstr>
      <vt:lpstr>Strahlenschutz</vt:lpstr>
      <vt:lpstr>Strahlenschutz</vt:lpstr>
      <vt:lpstr>Strahlenschutz</vt:lpstr>
      <vt:lpstr>Strahlenschutz</vt:lpstr>
      <vt:lpstr>Strahlenschutz</vt:lpstr>
      <vt:lpstr>Strahlenschutz</vt:lpstr>
      <vt:lpstr>Strahlenschutz</vt:lpstr>
      <vt:lpstr>Strahlenschutz</vt:lpstr>
      <vt:lpstr>Strahlenschutz</vt:lpstr>
      <vt:lpstr>Strahlenschutz</vt:lpstr>
      <vt:lpstr>Strahlenschutz</vt:lpstr>
      <vt:lpstr>Strahlenschutz</vt:lpstr>
      <vt:lpstr>Strahlenschutz</vt:lpstr>
      <vt:lpstr>Strahlenschutz</vt:lpstr>
      <vt:lpstr>Strahlenschutz</vt:lpstr>
      <vt:lpstr>Strahlenschutz</vt:lpstr>
      <vt:lpstr>Strahlenschutz</vt:lpstr>
      <vt:lpstr>Strahlenschutz</vt:lpstr>
      <vt:lpstr>Strahlenschutz</vt:lpstr>
    </vt:vector>
  </TitlesOfParts>
  <Company>Pathology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VERANSTALTUNG TITEL DER PRÄSENTATION</dc:title>
  <dc:creator>Suter, Guido (PATHOLOGY)</dc:creator>
  <cp:lastModifiedBy>Freigang, Stefan</cp:lastModifiedBy>
  <cp:revision>149</cp:revision>
  <cp:lastPrinted>2014-11-11T08:34:54Z</cp:lastPrinted>
  <dcterms:created xsi:type="dcterms:W3CDTF">2012-05-24T13:21:12Z</dcterms:created>
  <dcterms:modified xsi:type="dcterms:W3CDTF">2014-11-11T10:05:18Z</dcterms:modified>
</cp:coreProperties>
</file>