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9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57" r:id="rId3"/>
    <p:sldId id="269" r:id="rId4"/>
    <p:sldId id="267" r:id="rId5"/>
    <p:sldId id="284" r:id="rId6"/>
    <p:sldId id="268" r:id="rId7"/>
    <p:sldId id="264" r:id="rId8"/>
    <p:sldId id="276" r:id="rId9"/>
    <p:sldId id="270" r:id="rId10"/>
    <p:sldId id="271" r:id="rId11"/>
    <p:sldId id="285" r:id="rId12"/>
    <p:sldId id="265" r:id="rId13"/>
    <p:sldId id="288" r:id="rId14"/>
    <p:sldId id="272" r:id="rId15"/>
    <p:sldId id="262" r:id="rId16"/>
    <p:sldId id="283" r:id="rId17"/>
    <p:sldId id="273" r:id="rId18"/>
    <p:sldId id="286" r:id="rId19"/>
    <p:sldId id="289" r:id="rId20"/>
    <p:sldId id="290" r:id="rId21"/>
    <p:sldId id="282" r:id="rId22"/>
    <p:sldId id="261" r:id="rId23"/>
    <p:sldId id="292" r:id="rId24"/>
    <p:sldId id="291" r:id="rId25"/>
    <p:sldId id="298" r:id="rId26"/>
    <p:sldId id="293" r:id="rId27"/>
    <p:sldId id="294" r:id="rId28"/>
    <p:sldId id="295" r:id="rId29"/>
    <p:sldId id="287" r:id="rId30"/>
  </p:sldIdLst>
  <p:sldSz cx="9144000" cy="6858000" type="screen4x3"/>
  <p:notesSz cx="9928225" cy="679767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C7E6"/>
    <a:srgbClr val="E1E6F5"/>
    <a:srgbClr val="9CB3DE"/>
    <a:srgbClr val="BACCEE"/>
    <a:srgbClr val="BACFEE"/>
    <a:srgbClr val="B8CCEB"/>
    <a:srgbClr val="E6EBFA"/>
    <a:srgbClr val="A3B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6229" autoAdjust="0"/>
  </p:normalViewPr>
  <p:slideViewPr>
    <p:cSldViewPr>
      <p:cViewPr>
        <p:scale>
          <a:sx n="100" d="100"/>
          <a:sy n="100" d="100"/>
        </p:scale>
        <p:origin x="-103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996" y="0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791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996" y="6457791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110CB4-791D-4D73-82DE-F3300A775DA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438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996" y="0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4" y="3228896"/>
            <a:ext cx="7280699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791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996" y="6457791"/>
            <a:ext cx="4302230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A51B89-CABC-45B5-B711-980681E2ED7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4172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B89-CABC-45B5-B711-980681E2ED72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166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B89-CABC-45B5-B711-980681E2ED72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642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1B89-CABC-45B5-B711-980681E2ED72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242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05675" y="1438275"/>
            <a:ext cx="1835150" cy="5073650"/>
          </a:xfrm>
          <a:prstGeom prst="rect">
            <a:avLst/>
          </a:prstGeom>
          <a:solidFill>
            <a:srgbClr val="BAC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6E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438275"/>
            <a:ext cx="7305675" cy="5073650"/>
          </a:xfrm>
          <a:prstGeom prst="rect">
            <a:avLst/>
          </a:prstGeom>
          <a:solidFill>
            <a:srgbClr val="A3BD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654175"/>
            <a:ext cx="662146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CH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22600"/>
            <a:ext cx="6621463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9750" y="6548438"/>
            <a:ext cx="2889250" cy="252412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C82DAF-DEAF-4EA7-BE55-7E6CDD26CF99}" type="datetime4">
              <a:rPr lang="de-CH"/>
              <a:pPr/>
              <a:t>8. September 2015</a:t>
            </a:fld>
            <a:endParaRPr lang="de-CH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07950" y="179388"/>
            <a:ext cx="4464050" cy="2524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43950" y="6548438"/>
            <a:ext cx="360363" cy="215900"/>
          </a:xfrm>
        </p:spPr>
        <p:txBody>
          <a:bodyPr/>
          <a:lstStyle>
            <a:lvl1pPr>
              <a:defRPr/>
            </a:lvl1pPr>
          </a:lstStyle>
          <a:p>
            <a:fld id="{0FA23137-8AB5-492B-A26F-2C7E38032BB6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1" name="Picture 2" descr="C:\Users\gsuter\AppData\Local\Temp\SNAGHTML97861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7950"/>
            <a:ext cx="1202624" cy="129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14782-A64D-405C-BA5A-445680FA327E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979AF-FB10-41AA-A0F7-7145D14321F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008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647700"/>
            <a:ext cx="2014537" cy="5505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647700"/>
            <a:ext cx="5894388" cy="5505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C2B19-3086-4B40-BD00-D6229B6DD532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11057-1CF0-4B56-8E39-F4D8C0B74A6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781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5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1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6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9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3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7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E0199-44D3-47D6-B4EF-C96D573ED5FB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D8A1-37C3-4579-98E8-A9E8D86396A5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2882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31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4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FA47B-E7C1-497B-8FFE-788BFF4EFC11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C61A4-63F0-4A9B-BC7E-5956E1A009F3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250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54175"/>
            <a:ext cx="395446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3954462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001ED-48E2-473D-9391-0CC2286E4E04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385C3-62BC-4687-8A3A-C6CD0FEED2F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93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2EBEC-D335-4891-8EE2-E5F19A2114DA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8724-4A6D-4D4F-8086-F1584E08094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536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75444-A4CE-4AEE-A7EE-DA682EFEECCF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91074-D27D-4C96-A136-2196CA043B1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815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E424D-A955-4F62-8B7E-6EF8C8430D57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C23FD-0CFB-49B2-87B0-BE605FE963F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B0FEC-82BA-44DB-802E-8D67E43E9D46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201E4-85BB-4B0E-BEB7-39EEB1DD783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074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C4310E-AA52-45A7-B65B-092449D821B1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519C1-6294-4B3A-9F72-D91BCFBC54C5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121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07950"/>
            <a:ext cx="7305675" cy="6640513"/>
          </a:xfrm>
          <a:prstGeom prst="rect">
            <a:avLst/>
          </a:prstGeom>
          <a:solidFill>
            <a:srgbClr val="E6E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438275"/>
            <a:ext cx="9140825" cy="5073650"/>
          </a:xfrm>
          <a:prstGeom prst="rect">
            <a:avLst/>
          </a:prstGeom>
          <a:solidFill>
            <a:srgbClr val="A3BD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47700"/>
            <a:ext cx="66214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54175"/>
            <a:ext cx="80613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48438"/>
            <a:ext cx="38115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982E0833-EC79-451B-98E6-FF7F74C6A782}" type="datetime4">
              <a:rPr lang="de-CH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0813" y="152400"/>
            <a:ext cx="539908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48438"/>
            <a:ext cx="360363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266581-0159-4A87-A1D2-ABFAB9B353D3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0" name="Picture 2" descr="C:\Users\gsuter\AppData\Local\Temp\SNAGHTML978613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35" y="6006"/>
            <a:ext cx="1237965" cy="13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&gt;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—"/>
        <a:defRPr sz="2000">
          <a:solidFill>
            <a:srgbClr val="000000"/>
          </a:solidFill>
          <a:latin typeface="+mn-lt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8B3E6F3-1DFA-8245-A95B-9694C4CC14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9/8/2015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542B42DB-731A-394D-B6E9-5B047023A8A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5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Sicherheit und Umwelt</a:t>
            </a:r>
            <a:br>
              <a:rPr lang="de-DE" dirty="0" smtClean="0"/>
            </a:br>
            <a:r>
              <a:rPr lang="de-DE" dirty="0" smtClean="0"/>
              <a:t>Strahlenschutz</a:t>
            </a:r>
            <a:endParaRPr lang="de-DE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653136"/>
            <a:ext cx="6621463" cy="1752600"/>
          </a:xfrm>
        </p:spPr>
        <p:txBody>
          <a:bodyPr/>
          <a:lstStyle/>
          <a:p>
            <a:r>
              <a:rPr lang="de-DE" sz="2000" dirty="0" smtClean="0"/>
              <a:t>PD Dr. Stefan Freigang</a:t>
            </a:r>
            <a:endParaRPr lang="de-DE" sz="1800" dirty="0" smtClean="0"/>
          </a:p>
          <a:p>
            <a:r>
              <a:rPr lang="de-DE" sz="1800" dirty="0" smtClean="0"/>
              <a:t>Institut </a:t>
            </a:r>
            <a:r>
              <a:rPr lang="de-DE" sz="1800" dirty="0"/>
              <a:t>für </a:t>
            </a:r>
            <a:r>
              <a:rPr lang="de-DE" sz="1800" dirty="0" smtClean="0"/>
              <a:t>Pathologie</a:t>
            </a:r>
          </a:p>
          <a:p>
            <a:r>
              <a:rPr lang="de-DE" sz="1800" dirty="0" smtClean="0"/>
              <a:t>(L521 / Tel.: 23205)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4175"/>
            <a:ext cx="8352729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kern="1200" dirty="0">
                <a:latin typeface="Arial" charset="0"/>
              </a:rPr>
              <a:t>Wichtige </a:t>
            </a:r>
            <a:r>
              <a:rPr lang="de-CH" sz="2000" kern="1200" dirty="0" smtClean="0">
                <a:latin typeface="Arial" charset="0"/>
              </a:rPr>
              <a:t>Punkte: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kern="1200" dirty="0" smtClean="0">
                <a:latin typeface="Arial" charset="0"/>
              </a:rPr>
              <a:t>welches Nuklid, Menge </a:t>
            </a:r>
            <a:r>
              <a:rPr lang="de-CH" sz="2000" kern="1200" dirty="0">
                <a:latin typeface="Arial" charset="0"/>
              </a:rPr>
              <a:t>Aktivität, </a:t>
            </a:r>
            <a:r>
              <a:rPr lang="de-CH" sz="2000" kern="1200" dirty="0" smtClean="0">
                <a:latin typeface="Arial" charset="0"/>
              </a:rPr>
              <a:t>Art der Strahlenexposition</a:t>
            </a: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u="sng" kern="1200" dirty="0">
                <a:latin typeface="Arial" charset="0"/>
              </a:rPr>
              <a:t>D</a:t>
            </a:r>
            <a:r>
              <a:rPr lang="de-CH" sz="2000" u="sng" kern="1200" dirty="0" smtClean="0">
                <a:latin typeface="Arial" charset="0"/>
              </a:rPr>
              <a:t>rei </a:t>
            </a:r>
            <a:r>
              <a:rPr lang="de-CH" sz="2000" u="sng" kern="1200" dirty="0">
                <a:latin typeface="Arial" charset="0"/>
              </a:rPr>
              <a:t>Arten von Strahlenexposition: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Extern, nicht </a:t>
            </a:r>
            <a:r>
              <a:rPr lang="de-CH" sz="1800" kern="1200" dirty="0">
                <a:latin typeface="Arial" charset="0"/>
              </a:rPr>
              <a:t>abgeschirmte Strahlenquellen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Kontamination mit offenen, flüssigen </a:t>
            </a:r>
            <a:r>
              <a:rPr lang="de-CH" sz="1800" kern="1200" dirty="0">
                <a:latin typeface="Arial" charset="0"/>
              </a:rPr>
              <a:t>oder </a:t>
            </a: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staubförmigen </a:t>
            </a:r>
            <a:r>
              <a:rPr lang="de-CH" sz="1800" kern="1200" dirty="0">
                <a:latin typeface="Arial" charset="0"/>
              </a:rPr>
              <a:t>Quellen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Intern, in Form fest, flüssig, gasförmig</a:t>
            </a:r>
            <a:endParaRPr lang="de-CH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5981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Messgrössen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dirty="0" smtClean="0"/>
              <a:t>Definition:</a:t>
            </a:r>
          </a:p>
          <a:p>
            <a:pPr marL="0" indent="0">
              <a:buNone/>
            </a:pPr>
            <a:r>
              <a:rPr lang="de-CH" sz="1800" dirty="0" smtClean="0"/>
              <a:t>1 </a:t>
            </a:r>
            <a:r>
              <a:rPr lang="de-DE" sz="1800" b="1" dirty="0"/>
              <a:t>Becquerel</a:t>
            </a:r>
            <a:r>
              <a:rPr lang="de-DE" sz="1800" dirty="0"/>
              <a:t> </a:t>
            </a:r>
            <a:r>
              <a:rPr lang="de-DE" sz="1800" dirty="0" smtClean="0"/>
              <a:t>(1Bq).</a:t>
            </a:r>
            <a:r>
              <a:rPr lang="de-DE" sz="1800" dirty="0"/>
              <a:t> </a:t>
            </a:r>
            <a:r>
              <a:rPr lang="de-DE" sz="1800" dirty="0" smtClean="0"/>
              <a:t>Einheit für die Aktivität eines Radionuklids.</a:t>
            </a:r>
          </a:p>
          <a:p>
            <a:pPr marL="0" indent="0">
              <a:buNone/>
            </a:pPr>
            <a:r>
              <a:rPr lang="de-DE" sz="1800" dirty="0" smtClean="0"/>
              <a:t> 				1 </a:t>
            </a:r>
            <a:r>
              <a:rPr lang="de-DE" sz="1800" dirty="0" err="1" smtClean="0"/>
              <a:t>Bq</a:t>
            </a:r>
            <a:r>
              <a:rPr lang="de-DE" sz="1800" dirty="0" smtClean="0"/>
              <a:t> = 1/s (1 Zerfall/s)</a:t>
            </a:r>
          </a:p>
          <a:p>
            <a:pPr marL="0" indent="0">
              <a:buNone/>
            </a:pPr>
            <a:r>
              <a:rPr lang="de-CH" sz="1800" dirty="0" smtClean="0"/>
              <a:t>      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 Zum Beispiel: Granit		100Bq/kg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                        Salzwasser	10Bq/kg</a:t>
            </a:r>
          </a:p>
          <a:p>
            <a:pPr marL="0" indent="0">
              <a:buNone/>
            </a:pPr>
            <a:r>
              <a:rPr lang="de-CH" sz="1800" dirty="0" smtClean="0"/>
              <a:t>                              Kartoffel	150Bq/Kg</a:t>
            </a:r>
          </a:p>
          <a:p>
            <a:pPr marL="0" indent="0">
              <a:buNone/>
            </a:pPr>
            <a:r>
              <a:rPr lang="de-CH" sz="1800" dirty="0" smtClean="0"/>
              <a:t>                              Milch		80Bq/Kg</a:t>
            </a:r>
          </a:p>
          <a:p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1 </a:t>
            </a:r>
            <a:r>
              <a:rPr lang="de-CH" sz="1800" b="1" dirty="0" smtClean="0"/>
              <a:t>Sievert</a:t>
            </a:r>
            <a:r>
              <a:rPr lang="de-CH" sz="1800" dirty="0" smtClean="0"/>
              <a:t> (</a:t>
            </a:r>
            <a:r>
              <a:rPr lang="de-CH" sz="1800" dirty="0" err="1" smtClean="0"/>
              <a:t>Sv</a:t>
            </a:r>
            <a:r>
              <a:rPr lang="de-CH" sz="1800" dirty="0" smtClean="0"/>
              <a:t>) ist eine Einheit, die eine Beurteilung der Auswirkungen von Strahlung auf dem Menschen gibt. Es ist die effektive Dosis.</a:t>
            </a:r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r>
              <a:rPr lang="de-CH" sz="1800" dirty="0" smtClean="0"/>
              <a:t>				1 </a:t>
            </a:r>
            <a:r>
              <a:rPr lang="de-CH" sz="1800" dirty="0" err="1" smtClean="0"/>
              <a:t>Sv</a:t>
            </a:r>
            <a:r>
              <a:rPr lang="de-CH" sz="1800" dirty="0" smtClean="0"/>
              <a:t> = 1J/Kg</a:t>
            </a:r>
          </a:p>
          <a:p>
            <a:endParaRPr lang="de-CH" sz="160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8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Messgrössen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55966" cy="387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832" y="332656"/>
            <a:ext cx="6621463" cy="817563"/>
          </a:xfrm>
        </p:spPr>
        <p:txBody>
          <a:bodyPr/>
          <a:lstStyle/>
          <a:p>
            <a:r>
              <a:rPr lang="de-CH" sz="2800" dirty="0"/>
              <a:t>Natürliche und künstliche Strahlenquellen in der Schweiz</a:t>
            </a:r>
            <a:br>
              <a:rPr lang="de-CH" sz="2800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1026" name="Picture 2" descr="\\path-srvfs01.path.unibe.ch\users$\UserHomes\dmueller\Folder_Redirection\Desktop\aktivité norma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6061"/>
          <a:stretch/>
        </p:blipFill>
        <p:spPr bwMode="auto">
          <a:xfrm rot="16200000">
            <a:off x="2985995" y="910549"/>
            <a:ext cx="2281545" cy="34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447056" y="3861048"/>
            <a:ext cx="7157392" cy="244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 smtClean="0">
                <a:solidFill>
                  <a:srgbClr val="000000"/>
                </a:solidFill>
                <a:latin typeface="Arial"/>
              </a:rPr>
              <a:t>Tödliche Dosis 7000mSv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>
                <a:solidFill>
                  <a:srgbClr val="000000"/>
                </a:solidFill>
                <a:latin typeface="Arial"/>
              </a:rPr>
              <a:t>Akute Hautrötung  2000mSv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kern="0" dirty="0" smtClean="0">
                <a:solidFill>
                  <a:srgbClr val="000000"/>
                </a:solidFill>
                <a:latin typeface="Arial"/>
              </a:rPr>
              <a:t>Schwellendosis für nachweisbare Strahlenschäden 200mSv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endParaRPr lang="de-CH" sz="1600" kern="0" dirty="0" smtClean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600" b="1" kern="0" dirty="0" smtClean="0">
                <a:solidFill>
                  <a:srgbClr val="000000"/>
                </a:solidFill>
                <a:latin typeface="Arial"/>
              </a:rPr>
              <a:t>Grenzwerte für  </a:t>
            </a:r>
            <a:r>
              <a:rPr lang="de-CH" sz="1600" b="1" i="1" kern="0" dirty="0" smtClean="0">
                <a:solidFill>
                  <a:srgbClr val="000000"/>
                </a:solidFill>
                <a:latin typeface="Arial"/>
              </a:rPr>
              <a:t>beruflich</a:t>
            </a:r>
            <a:r>
              <a:rPr lang="de-CH" sz="16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sz="1600" b="1" i="1" kern="0" dirty="0" smtClean="0">
                <a:solidFill>
                  <a:srgbClr val="000000"/>
                </a:solidFill>
                <a:latin typeface="Arial"/>
              </a:rPr>
              <a:t>exponierte</a:t>
            </a:r>
            <a:r>
              <a:rPr lang="de-CH" sz="1600" b="1" kern="0" dirty="0" smtClean="0">
                <a:solidFill>
                  <a:srgbClr val="000000"/>
                </a:solidFill>
                <a:latin typeface="Arial"/>
              </a:rPr>
              <a:t>   Personen</a:t>
            </a:r>
            <a:r>
              <a:rPr lang="de-CH" sz="1600" b="1" kern="0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:</a:t>
            </a:r>
            <a:endParaRPr lang="de-CH" sz="1600" b="1" kern="0" dirty="0">
              <a:solidFill>
                <a:srgbClr val="000000"/>
              </a:solidFill>
              <a:latin typeface="Arial"/>
            </a:endParaRP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</a:rPr>
              <a:t>   20mSv/Jahr </a:t>
            </a:r>
            <a:r>
              <a:rPr lang="de-CH" sz="1400" kern="0" dirty="0">
                <a:solidFill>
                  <a:srgbClr val="000000"/>
                </a:solidFill>
                <a:latin typeface="Arial"/>
              </a:rPr>
              <a:t>für erwachsene Personen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</a:rPr>
              <a:t>   5mSv </a:t>
            </a:r>
            <a:r>
              <a:rPr lang="de-CH" sz="1400" kern="0" dirty="0">
                <a:solidFill>
                  <a:srgbClr val="000000"/>
                </a:solidFill>
                <a:latin typeface="Arial"/>
              </a:rPr>
              <a:t>/Jahr für Personen im Alter von 16-18Jahre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</a:rPr>
              <a:t>   2mSv</a:t>
            </a:r>
            <a:r>
              <a:rPr lang="de-CH" sz="1400" kern="0" dirty="0">
                <a:solidFill>
                  <a:srgbClr val="000000"/>
                </a:solidFill>
                <a:latin typeface="Arial"/>
              </a:rPr>
              <a:t>/ Jahr für </a:t>
            </a:r>
            <a:r>
              <a:rPr lang="de-CH" sz="1400" kern="0" dirty="0" smtClean="0">
                <a:solidFill>
                  <a:srgbClr val="000000"/>
                </a:solidFill>
                <a:latin typeface="Arial"/>
              </a:rPr>
              <a:t>schwangere Frauen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DF2046"/>
              </a:buClr>
              <a:buSzPct val="85000"/>
            </a:pPr>
            <a:r>
              <a:rPr lang="de-CH" sz="1400" kern="0" dirty="0" smtClean="0">
                <a:solidFill>
                  <a:srgbClr val="000000"/>
                </a:solidFill>
                <a:latin typeface="Arial"/>
              </a:rPr>
              <a:t>   Stillende Frauen dürfen nicht mit radioaktiven Material arbeiten</a:t>
            </a:r>
            <a:endParaRPr lang="de-CH" sz="1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12160" y="2946847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5mSv/Jahr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81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sz="2800" kern="1200" dirty="0">
                <a:latin typeface="Arial" charset="0"/>
              </a:rPr>
              <a:t>AAA-Regel</a:t>
            </a:r>
            <a:r>
              <a:rPr lang="de-CH" sz="2000" kern="1200" dirty="0">
                <a:latin typeface="Arial" charset="0"/>
              </a:rPr>
              <a:t>:</a:t>
            </a:r>
            <a:br>
              <a:rPr lang="de-CH" sz="2000" kern="1200" dirty="0">
                <a:latin typeface="Arial" charset="0"/>
              </a:rPr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700808"/>
            <a:ext cx="8061325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kern="1200" dirty="0" smtClean="0">
                <a:latin typeface="Arial" charset="0"/>
              </a:rPr>
              <a:t>Geringe </a:t>
            </a:r>
            <a:r>
              <a:rPr lang="de-CH" sz="2000" b="1" kern="1200" dirty="0" smtClean="0">
                <a:latin typeface="Arial" charset="0"/>
              </a:rPr>
              <a:t>A</a:t>
            </a:r>
            <a:r>
              <a:rPr lang="de-CH" sz="2000" kern="1200" dirty="0" smtClean="0">
                <a:latin typeface="Arial" charset="0"/>
              </a:rPr>
              <a:t>ktivität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kern="1200" dirty="0" smtClean="0">
                <a:latin typeface="Arial" charset="0"/>
              </a:rPr>
              <a:t>Grosser </a:t>
            </a:r>
            <a:r>
              <a:rPr lang="de-CH" sz="2000" b="1" kern="1200" dirty="0" smtClean="0">
                <a:latin typeface="Arial" charset="0"/>
              </a:rPr>
              <a:t>A</a:t>
            </a:r>
            <a:r>
              <a:rPr lang="de-CH" sz="2000" kern="1200" dirty="0" smtClean="0">
                <a:latin typeface="Arial" charset="0"/>
              </a:rPr>
              <a:t>bstand zu den Quellen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kern="1200" dirty="0" smtClean="0">
                <a:latin typeface="Arial" charset="0"/>
              </a:rPr>
              <a:t>Richtige </a:t>
            </a:r>
            <a:r>
              <a:rPr lang="de-CH" sz="2000" b="1" kern="1200" dirty="0" smtClean="0">
                <a:latin typeface="Arial" charset="0"/>
              </a:rPr>
              <a:t>A</a:t>
            </a:r>
            <a:r>
              <a:rPr lang="de-CH" sz="2000" kern="1200" dirty="0" smtClean="0">
                <a:latin typeface="Arial" charset="0"/>
              </a:rPr>
              <a:t>bschirmung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kern="1200" dirty="0" smtClean="0">
                <a:latin typeface="Arial" charset="0"/>
              </a:rPr>
              <a:t>Verhinderung der </a:t>
            </a:r>
            <a:r>
              <a:rPr lang="de-CH" sz="2000" b="1" kern="1200" dirty="0" smtClean="0">
                <a:latin typeface="Arial" charset="0"/>
              </a:rPr>
              <a:t>A</a:t>
            </a:r>
            <a:r>
              <a:rPr lang="de-CH" sz="2000" kern="1200" dirty="0" smtClean="0">
                <a:latin typeface="Arial" charset="0"/>
              </a:rPr>
              <a:t>ufnahme in den Körper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2000" b="1" kern="1200" dirty="0" smtClean="0">
                <a:latin typeface="Arial" charset="0"/>
              </a:rPr>
              <a:t>A</a:t>
            </a:r>
            <a:r>
              <a:rPr lang="de-CH" sz="2000" kern="1200" dirty="0" smtClean="0">
                <a:latin typeface="Arial" charset="0"/>
              </a:rPr>
              <a:t>usbreitung (Kontamination) verhindern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de-CH" sz="1800" b="1" kern="1200" dirty="0" smtClean="0">
                <a:latin typeface="Arial" charset="0"/>
              </a:rPr>
              <a:t>A</a:t>
            </a:r>
            <a:r>
              <a:rPr lang="de-CH" sz="1800" kern="1200" dirty="0" smtClean="0">
                <a:latin typeface="Arial" charset="0"/>
              </a:rPr>
              <a:t>uffangschalen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de-CH" sz="1800" b="1" kern="1200" dirty="0" smtClean="0">
                <a:latin typeface="Arial" charset="0"/>
              </a:rPr>
              <a:t>A</a:t>
            </a:r>
            <a:r>
              <a:rPr lang="de-CH" sz="1800" kern="1200" dirty="0" smtClean="0">
                <a:latin typeface="Arial" charset="0"/>
              </a:rPr>
              <a:t>rbeitskleidung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de-CH" sz="1800" b="1" kern="1200" dirty="0" smtClean="0">
                <a:latin typeface="Arial" charset="0"/>
              </a:rPr>
              <a:t>A</a:t>
            </a:r>
            <a:r>
              <a:rPr lang="de-CH" sz="1800" kern="1200" dirty="0" smtClean="0">
                <a:latin typeface="Arial" charset="0"/>
              </a:rPr>
              <a:t>usgangsmonitor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000" kern="1200" dirty="0" smtClean="0">
              <a:latin typeface="Arial" charset="0"/>
            </a:endParaRPr>
          </a:p>
          <a:p>
            <a:endParaRPr lang="de-CH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45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CH" sz="2800" dirty="0" smtClean="0">
                <a:latin typeface="Arial" pitchFamily="34" charset="0"/>
                <a:cs typeface="Arial" pitchFamily="34" charset="0"/>
              </a:rPr>
              <a:t>Abschirmungsmaterial</a:t>
            </a:r>
            <a:endParaRPr lang="de-CH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CH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CH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Laborschürze</a:t>
            </a: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Bleimantel</a:t>
            </a: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Bleihalsschürze</a:t>
            </a: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Handschuhe</a:t>
            </a: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Brille</a:t>
            </a: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Plexiglaswand</a:t>
            </a: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Bleiblöcke</a:t>
            </a:r>
            <a:endParaRPr lang="de-CH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Bleibehälter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1026" name="Picture 2" descr="\\path-srvfs01.path.unibe.ch\users$\UserHomes\dmueller\Folder_Redirection\Documents\photo 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5165" r="11198" b="7959"/>
          <a:stretch/>
        </p:blipFill>
        <p:spPr bwMode="auto">
          <a:xfrm>
            <a:off x="2843807" y="4367535"/>
            <a:ext cx="1413715" cy="20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ath-srvfs01.path.unibe.ch\users$\UserHomes\dmueller\Folder_Redirection\Documents\photo 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7" b="16337"/>
          <a:stretch/>
        </p:blipFill>
        <p:spPr bwMode="auto">
          <a:xfrm>
            <a:off x="4499992" y="4656412"/>
            <a:ext cx="2205394" cy="16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ath-srvfs01.path.unibe.ch\users$\UserHomes\dmueller\Folder_Redirection\Documents\photo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t="15303" r="9430" b="13227"/>
          <a:stretch/>
        </p:blipFill>
        <p:spPr bwMode="auto">
          <a:xfrm>
            <a:off x="7137870" y="4341445"/>
            <a:ext cx="1440160" cy="18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path-srvfs01.path.unibe.ch\users$\UserHomes\dmueller\Folder_Redirection\Documents\photo 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8756" r="19926" b="11126"/>
          <a:stretch/>
        </p:blipFill>
        <p:spPr bwMode="auto">
          <a:xfrm>
            <a:off x="4355976" y="1945664"/>
            <a:ext cx="1341526" cy="21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path-srvfs01.path.unibe.ch\users$\UserHomes\dmueller\Folder_Redirection\Documents\photo 3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0" t="28469" r="26251" b="31295"/>
          <a:stretch/>
        </p:blipFill>
        <p:spPr bwMode="auto">
          <a:xfrm>
            <a:off x="6040304" y="1945665"/>
            <a:ext cx="1051976" cy="11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path-srvfs01.path.unibe.ch\users$\UserHomes\dmueller\Folder_Redirection\Documents\photo 3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20805" r="17414" b="2113"/>
          <a:stretch/>
        </p:blipFill>
        <p:spPr bwMode="auto">
          <a:xfrm rot="16200000">
            <a:off x="2395929" y="2375136"/>
            <a:ext cx="2132890" cy="12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path-srvfs01.path.unibe.ch\users$\UserHomes\dmueller\Folder_Redirection\Documents\photo 3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12392" b="12839"/>
          <a:stretch/>
        </p:blipFill>
        <p:spPr bwMode="auto">
          <a:xfrm>
            <a:off x="6566292" y="3183568"/>
            <a:ext cx="1464892" cy="9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path-srvfs01.path.unibe.ch\users$\UserHomes\dmueller\Folder_Redirection\Documents\photo 3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0" t="8023" r="14976" b="8808"/>
          <a:stretch/>
        </p:blipFill>
        <p:spPr bwMode="auto">
          <a:xfrm>
            <a:off x="7388453" y="1981757"/>
            <a:ext cx="991829" cy="10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Dosimetrie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Anmeldung &amp; Abmeldung</a:t>
            </a:r>
            <a:endParaRPr lang="de-CH" dirty="0"/>
          </a:p>
          <a:p>
            <a:pPr marL="0" indent="0">
              <a:buNone/>
            </a:pPr>
            <a:r>
              <a:rPr lang="de-CH" dirty="0" smtClean="0"/>
              <a:t>bei </a:t>
            </a:r>
            <a:r>
              <a:rPr lang="de-CH" dirty="0" err="1" smtClean="0"/>
              <a:t>Dosilab</a:t>
            </a:r>
            <a:r>
              <a:rPr lang="de-CH" dirty="0" smtClean="0"/>
              <a:t>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Dosimeter tragen!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7" name="Picture 2" descr="\\path-srvfs01.path.unibe.ch\users$\UserHomes\dmueller\Folder_Redirection\Desktop\Dosimete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068" y="3018825"/>
            <a:ext cx="1903176" cy="14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3275856" y="2466547"/>
            <a:ext cx="1248742" cy="3289369"/>
            <a:chOff x="2926110" y="2391100"/>
            <a:chExt cx="1248742" cy="3289369"/>
          </a:xfrm>
        </p:grpSpPr>
        <p:pic>
          <p:nvPicPr>
            <p:cNvPr id="1026" name="Picture 2" descr="\\path-srvfs01.path.unibe.ch\users$\UserHomes\dmueller\Folder_Redirection\Desktop\laborman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110" y="2391100"/>
              <a:ext cx="1248742" cy="3289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4013683"/>
              <a:ext cx="260226" cy="34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556792"/>
            <a:ext cx="3313022" cy="4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Dosimeter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Die </a:t>
            </a:r>
            <a:r>
              <a:rPr lang="de-DE" sz="1800" b="1" dirty="0" smtClean="0"/>
              <a:t>Dosimeter</a:t>
            </a:r>
            <a:r>
              <a:rPr lang="de-DE" sz="1800" dirty="0" smtClean="0"/>
              <a:t> </a:t>
            </a:r>
            <a:r>
              <a:rPr lang="de-DE" sz="1800" dirty="0"/>
              <a:t>sind Messgeräte zur Messung </a:t>
            </a:r>
            <a:r>
              <a:rPr lang="de-DE" sz="1800" dirty="0">
                <a:solidFill>
                  <a:schemeClr val="tx1"/>
                </a:solidFill>
              </a:rPr>
              <a:t>der </a:t>
            </a:r>
            <a:r>
              <a:rPr lang="de-DE" sz="1800" dirty="0" smtClean="0">
                <a:solidFill>
                  <a:schemeClr val="tx1"/>
                </a:solidFill>
              </a:rPr>
              <a:t>Strahlendosis</a:t>
            </a:r>
            <a:r>
              <a:rPr lang="de-DE" sz="1800" dirty="0" smtClean="0"/>
              <a:t> im </a:t>
            </a:r>
            <a:r>
              <a:rPr lang="de-DE" sz="1800" dirty="0"/>
              <a:t>Rahmen des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Strahlenschutzes</a:t>
            </a:r>
            <a:r>
              <a:rPr lang="de-DE" sz="1800" dirty="0" smtClean="0"/>
              <a:t>. Dosimeter </a:t>
            </a:r>
            <a:r>
              <a:rPr lang="de-DE" sz="1800" dirty="0"/>
              <a:t>sind </a:t>
            </a:r>
            <a:r>
              <a:rPr lang="de-DE" sz="1800" dirty="0" smtClean="0"/>
              <a:t>am Körper zu tragen. </a:t>
            </a:r>
            <a:endParaRPr lang="de-CH" sz="1800" b="1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b="1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b="1" kern="1200" dirty="0" smtClean="0">
                <a:latin typeface="Arial" charset="0"/>
              </a:rPr>
              <a:t>Es misst die Haut- </a:t>
            </a:r>
            <a:r>
              <a:rPr lang="de-CH" sz="1800" b="1" kern="1200" dirty="0">
                <a:latin typeface="Arial" charset="0"/>
              </a:rPr>
              <a:t>und </a:t>
            </a:r>
            <a:r>
              <a:rPr lang="de-CH" sz="1800" b="1" kern="1200" dirty="0" smtClean="0">
                <a:latin typeface="Arial" charset="0"/>
              </a:rPr>
              <a:t>Tiefendosis</a:t>
            </a: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Da Gewebe Strahlung absorbiert, erhalten </a:t>
            </a:r>
            <a:r>
              <a:rPr lang="de-CH" sz="1800" kern="1200" dirty="0" smtClean="0">
                <a:latin typeface="Arial" charset="0"/>
              </a:rPr>
              <a:t>Organe im </a:t>
            </a:r>
            <a:r>
              <a:rPr lang="de-CH" sz="1800" kern="1200" dirty="0">
                <a:latin typeface="Arial" charset="0"/>
              </a:rPr>
              <a:t>Körper </a:t>
            </a:r>
            <a:r>
              <a:rPr lang="de-CH" sz="1800" kern="1200" dirty="0" smtClean="0">
                <a:latin typeface="Arial" charset="0"/>
              </a:rPr>
              <a:t>eine </a:t>
            </a:r>
            <a:r>
              <a:rPr lang="de-CH" sz="1800" kern="1200" dirty="0">
                <a:latin typeface="Arial" charset="0"/>
              </a:rPr>
              <a:t>geringere Dosis als oberflächliche Schichten</a:t>
            </a:r>
            <a:r>
              <a:rPr lang="de-CH" sz="1800" kern="1200" dirty="0" smtClean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Zum Beispiel </a:t>
            </a:r>
            <a:r>
              <a:rPr lang="de-CH" sz="1800" kern="1200" dirty="0" smtClean="0">
                <a:latin typeface="Arial" charset="0"/>
              </a:rPr>
              <a:t>bekommt die Haut eine höhere </a:t>
            </a:r>
            <a:r>
              <a:rPr lang="de-CH" sz="1800" kern="1200" dirty="0">
                <a:latin typeface="Arial" charset="0"/>
              </a:rPr>
              <a:t>Dosis als die </a:t>
            </a:r>
            <a:r>
              <a:rPr lang="de-CH" sz="1800" kern="1200" dirty="0" smtClean="0">
                <a:latin typeface="Arial" charset="0"/>
              </a:rPr>
              <a:t>Lunge.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Man unterscheidet zwei </a:t>
            </a:r>
            <a:r>
              <a:rPr lang="de-CH" sz="1800" kern="1200" dirty="0" smtClean="0">
                <a:latin typeface="Arial" charset="0"/>
              </a:rPr>
              <a:t>Messungen: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Hautdosis  </a:t>
            </a:r>
            <a:r>
              <a:rPr lang="de-CH" sz="1800" kern="1200" dirty="0" err="1" smtClean="0">
                <a:latin typeface="Arial" charset="0"/>
              </a:rPr>
              <a:t>Hs</a:t>
            </a:r>
            <a:r>
              <a:rPr lang="de-CH" sz="1800" kern="1200" dirty="0" smtClean="0">
                <a:latin typeface="Arial" charset="0"/>
              </a:rPr>
              <a:t>(0.07) 0.07mm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Personen-Tiefendosis  </a:t>
            </a:r>
            <a:r>
              <a:rPr lang="de-CH" sz="1800" kern="1200" dirty="0" err="1" smtClean="0">
                <a:latin typeface="Arial" charset="0"/>
              </a:rPr>
              <a:t>Hp</a:t>
            </a:r>
            <a:r>
              <a:rPr lang="de-CH" sz="1800" kern="1200" dirty="0" smtClean="0">
                <a:latin typeface="Arial" charset="0"/>
              </a:rPr>
              <a:t>(10) 10mm</a:t>
            </a:r>
            <a:endParaRPr lang="de-CH" sz="1800" kern="1200" dirty="0">
              <a:latin typeface="Arial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5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15662"/>
              </p:ext>
            </p:extLst>
          </p:nvPr>
        </p:nvGraphicFramePr>
        <p:xfrm>
          <a:off x="14680" y="1080981"/>
          <a:ext cx="9131786" cy="3259297"/>
        </p:xfrm>
        <a:graphic>
          <a:graphicData uri="http://schemas.openxmlformats.org/drawingml/2006/table">
            <a:tbl>
              <a:tblPr/>
              <a:tblGrid>
                <a:gridCol w="1458043"/>
                <a:gridCol w="1524910"/>
                <a:gridCol w="897730"/>
                <a:gridCol w="946921"/>
                <a:gridCol w="799348"/>
                <a:gridCol w="1131385"/>
                <a:gridCol w="1303553"/>
                <a:gridCol w="1069896"/>
              </a:tblGrid>
              <a:tr h="503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Klinische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Anwendung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Radionuklid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Halbwerts- zeit t½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Strahlungs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art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Freigrenze (Bq)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Bewilligungs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grenze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Bq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Kontaminations- richtwert CS (Bq/cm</a:t>
                      </a:r>
                      <a:r>
                        <a:rPr lang="en-US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Tiefendosis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h10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Sv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/h/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GBq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138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58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Lymphknoten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markierung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Technetium (Tc-99m)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6h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5.00E+05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2.00E+08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0.022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9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Prostata-Ca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Jod (I-125)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60d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7.00E+02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7.00E+05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0.033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413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Radio-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Iod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Therapie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Jod (I-131)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8d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5.00E+02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5.00E+05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0.062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5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Schmerz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behandlung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Tumor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therapie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Strontium (Sr-90)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29a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4.00E+02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6.00E+04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0.001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242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Yttrium (Y-90)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64h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(g)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4.00E+03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3.00E+06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0.007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Rhenium (Re-186)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90h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7.00E+03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4.00E+06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0.004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269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Sanarium (Sm-153)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47h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1.00E+04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7.00E+06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0.016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84" marR="8984" marT="89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836" y="4713444"/>
            <a:ext cx="82295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err="1" smtClean="0">
                <a:solidFill>
                  <a:prstClr val="black"/>
                </a:solidFill>
                <a:latin typeface="Arial"/>
                <a:cs typeface="Arial"/>
              </a:rPr>
              <a:t>Beispiel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err="1" smtClean="0">
                <a:solidFill>
                  <a:prstClr val="black"/>
                </a:solidFill>
                <a:latin typeface="Arial"/>
                <a:cs typeface="Arial"/>
              </a:rPr>
              <a:t>zur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err="1" smtClean="0">
                <a:solidFill>
                  <a:prstClr val="black"/>
                </a:solidFill>
                <a:latin typeface="Arial"/>
                <a:cs typeface="Arial"/>
              </a:rPr>
              <a:t>Berechnung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 der </a:t>
            </a:r>
            <a:r>
              <a:rPr lang="en-US" sz="1400" i="1" dirty="0" err="1" smtClean="0">
                <a:solidFill>
                  <a:prstClr val="black"/>
                </a:solidFill>
                <a:latin typeface="Arial"/>
                <a:cs typeface="Arial"/>
              </a:rPr>
              <a:t>Dosisleistung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Vorhandene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Aktivität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= 200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MBq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Tc-99m (= max.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möglicher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Wert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ohne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Bewilligung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	0.2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GBq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* 0.022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mSv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/h/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GBq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= </a:t>
            </a:r>
            <a:r>
              <a:rPr lang="en-US" sz="1200" u="dbl" dirty="0" smtClean="0">
                <a:solidFill>
                  <a:prstClr val="black"/>
                </a:solidFill>
                <a:latin typeface="Arial"/>
                <a:cs typeface="Arial"/>
              </a:rPr>
              <a:t>4.4 </a:t>
            </a:r>
            <a:r>
              <a:rPr lang="en-US" sz="1200" u="dbl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1200" u="dbl" dirty="0" err="1" smtClean="0">
                <a:solidFill>
                  <a:prstClr val="black"/>
                </a:solidFill>
                <a:latin typeface="Arial"/>
                <a:cs typeface="Arial"/>
              </a:rPr>
              <a:t>Sv</a:t>
            </a:r>
            <a:r>
              <a:rPr lang="en-US" sz="1200" u="dbl" dirty="0" smtClean="0">
                <a:solidFill>
                  <a:prstClr val="black"/>
                </a:solidFill>
                <a:latin typeface="Arial"/>
                <a:cs typeface="Arial"/>
              </a:rPr>
              <a:t>/h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cs typeface="Arial"/>
              </a:rPr>
              <a:t>(non-stop Exposition </a:t>
            </a:r>
            <a:r>
              <a:rPr lang="en-US" sz="1200" i="1" dirty="0" err="1" smtClean="0">
                <a:solidFill>
                  <a:prstClr val="black"/>
                </a:solidFill>
                <a:latin typeface="Arial"/>
                <a:cs typeface="Arial"/>
              </a:rPr>
              <a:t>während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cs typeface="Arial"/>
              </a:rPr>
              <a:t> der </a:t>
            </a:r>
            <a:r>
              <a:rPr lang="en-US" sz="1200" i="1" dirty="0" err="1" smtClean="0">
                <a:solidFill>
                  <a:prstClr val="black"/>
                </a:solidFill>
                <a:latin typeface="Arial"/>
                <a:cs typeface="Arial"/>
              </a:rPr>
              <a:t>Arbeitszeit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cs typeface="Arial"/>
              </a:rPr>
              <a:t> = 8.8 </a:t>
            </a:r>
            <a:r>
              <a:rPr lang="en-US" sz="1200" i="1" dirty="0" err="1" smtClean="0">
                <a:solidFill>
                  <a:prstClr val="black"/>
                </a:solidFill>
                <a:latin typeface="Arial"/>
                <a:cs typeface="Arial"/>
              </a:rPr>
              <a:t>mSv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cs typeface="Arial"/>
              </a:rPr>
              <a:t> / </a:t>
            </a:r>
            <a:r>
              <a:rPr lang="en-US" sz="1200" i="1" dirty="0" err="1" smtClean="0">
                <a:solidFill>
                  <a:prstClr val="black"/>
                </a:solidFill>
                <a:latin typeface="Arial"/>
                <a:cs typeface="Arial"/>
              </a:rPr>
              <a:t>Jahr</a:t>
            </a:r>
            <a:r>
              <a:rPr lang="en-US" sz="1200" i="1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57200" y="157356"/>
            <a:ext cx="10058398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prstClr val="white"/>
                </a:solidFill>
                <a:latin typeface="Tahoma"/>
                <a:cs typeface="Tahoma"/>
              </a:rPr>
              <a:t>Radionuklide</a:t>
            </a:r>
            <a:r>
              <a:rPr lang="en-US" sz="2000" dirty="0" smtClean="0">
                <a:solidFill>
                  <a:prstClr val="white"/>
                </a:solidFill>
                <a:latin typeface="Tahoma"/>
                <a:cs typeface="Tahoma"/>
              </a:rPr>
              <a:t>, die in </a:t>
            </a:r>
            <a:r>
              <a:rPr lang="en-US" sz="2000" dirty="0" err="1" smtClean="0">
                <a:solidFill>
                  <a:prstClr val="white"/>
                </a:solidFill>
                <a:latin typeface="Tahoma"/>
                <a:cs typeface="Tahoma"/>
              </a:rPr>
              <a:t>Proben</a:t>
            </a:r>
            <a:r>
              <a:rPr lang="en-US" sz="2000" dirty="0" smtClean="0">
                <a:solidFill>
                  <a:prstClr val="white"/>
                </a:solidFill>
                <a:latin typeface="Tahoma"/>
                <a:cs typeface="Tahoma"/>
              </a:rPr>
              <a:t> in der </a:t>
            </a:r>
            <a:r>
              <a:rPr lang="en-US" sz="2000" dirty="0" err="1" smtClean="0">
                <a:solidFill>
                  <a:prstClr val="white"/>
                </a:solidFill>
                <a:latin typeface="Tahoma"/>
                <a:cs typeface="Tahoma"/>
              </a:rPr>
              <a:t>Pathologie</a:t>
            </a:r>
            <a:r>
              <a:rPr lang="en-US" sz="2000" dirty="0" smtClean="0">
                <a:solidFill>
                  <a:prstClr val="white"/>
                </a:solidFill>
                <a:latin typeface="Tahoma"/>
                <a:cs typeface="Tahoma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ahoma"/>
                <a:cs typeface="Tahoma"/>
              </a:rPr>
              <a:t>vorhanden</a:t>
            </a:r>
            <a:r>
              <a:rPr lang="en-US" sz="2000" dirty="0" smtClean="0">
                <a:solidFill>
                  <a:prstClr val="white"/>
                </a:solidFill>
                <a:latin typeface="Tahoma"/>
                <a:cs typeface="Tahoma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ahoma"/>
                <a:cs typeface="Tahoma"/>
              </a:rPr>
              <a:t>sein</a:t>
            </a:r>
            <a:r>
              <a:rPr lang="en-US" sz="2000" dirty="0" smtClean="0">
                <a:solidFill>
                  <a:prstClr val="white"/>
                </a:solidFill>
                <a:latin typeface="Tahoma"/>
                <a:cs typeface="Tahoma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Tahoma"/>
                <a:cs typeface="Tahoma"/>
              </a:rPr>
              <a:t>können</a:t>
            </a:r>
            <a:endParaRPr lang="en-US" sz="2000" dirty="0">
              <a:solidFill>
                <a:prstClr val="white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150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617" y="4176160"/>
            <a:ext cx="78036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1F497D"/>
                </a:solidFill>
                <a:latin typeface="Arial"/>
                <a:cs typeface="Arial"/>
              </a:rPr>
              <a:t>Mögliche</a:t>
            </a:r>
            <a:r>
              <a:rPr lang="en-US" sz="1600" b="1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1F497D"/>
                </a:solidFill>
                <a:latin typeface="Arial"/>
                <a:cs typeface="Arial"/>
              </a:rPr>
              <a:t>Dosisleistung</a:t>
            </a:r>
            <a:r>
              <a:rPr lang="en-US" sz="160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							</a:t>
            </a:r>
            <a:r>
              <a:rPr lang="en-US" sz="1600" b="1" dirty="0" err="1" smtClean="0">
                <a:solidFill>
                  <a:srgbClr val="1F497D"/>
                </a:solidFill>
                <a:latin typeface="Arial"/>
                <a:cs typeface="Arial"/>
              </a:rPr>
              <a:t>Dosis</a:t>
            </a:r>
            <a:r>
              <a:rPr lang="en-US" sz="1600" b="1" dirty="0" smtClean="0">
                <a:solidFill>
                  <a:srgbClr val="1F497D"/>
                </a:solidFill>
                <a:latin typeface="Arial"/>
                <a:cs typeface="Arial"/>
              </a:rPr>
              <a:t> / </a:t>
            </a:r>
            <a:r>
              <a:rPr lang="en-US" sz="1600" b="1" dirty="0" err="1" smtClean="0">
                <a:solidFill>
                  <a:srgbClr val="1F497D"/>
                </a:solidFill>
                <a:latin typeface="Arial"/>
                <a:cs typeface="Arial"/>
              </a:rPr>
              <a:t>Jahr</a:t>
            </a:r>
            <a:endParaRPr lang="en-US" sz="16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1F497D"/>
                </a:solidFill>
                <a:latin typeface="Arial"/>
                <a:cs typeface="Arial"/>
              </a:rPr>
              <a:t>												</a:t>
            </a:r>
            <a:r>
              <a:rPr lang="en-US" sz="1400" b="1" dirty="0" err="1" smtClean="0">
                <a:solidFill>
                  <a:srgbClr val="1F497D"/>
                </a:solidFill>
                <a:latin typeface="Arial"/>
                <a:cs typeface="Arial"/>
              </a:rPr>
              <a:t>wenn</a:t>
            </a:r>
            <a:r>
              <a:rPr lang="en-US" sz="1400" b="1" dirty="0" smtClean="0">
                <a:solidFill>
                  <a:srgbClr val="1F497D"/>
                </a:solidFill>
                <a:latin typeface="Arial"/>
                <a:cs typeface="Arial"/>
              </a:rPr>
              <a:t> non-stop </a:t>
            </a:r>
            <a:r>
              <a:rPr lang="en-US" sz="1400" b="1" dirty="0" err="1" smtClean="0">
                <a:solidFill>
                  <a:srgbClr val="1F497D"/>
                </a:solidFill>
                <a:latin typeface="Arial"/>
                <a:cs typeface="Arial"/>
              </a:rPr>
              <a:t>exponiert</a:t>
            </a:r>
            <a:endParaRPr lang="en-US" sz="14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   </a:t>
            </a:r>
            <a:r>
              <a:rPr lang="en-US" sz="1400" b="1" dirty="0" err="1" smtClean="0">
                <a:solidFill>
                  <a:prstClr val="black"/>
                </a:solidFill>
                <a:latin typeface="Arial"/>
                <a:cs typeface="Arial"/>
              </a:rPr>
              <a:t>für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 Tc-99m 										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H10 = 0.022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mSv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/h/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GBq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					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	502kBq * 0.022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mSv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/h/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GBq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   = 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0.011 </a:t>
            </a:r>
            <a:r>
              <a:rPr lang="en-US" sz="1400" b="1" dirty="0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Sv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		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		0.022 </a:t>
            </a:r>
            <a:r>
              <a:rPr lang="en-US" sz="1400" b="1" dirty="0" err="1" smtClean="0">
                <a:solidFill>
                  <a:prstClr val="black"/>
                </a:solidFill>
                <a:latin typeface="Arial"/>
                <a:cs typeface="Arial"/>
              </a:rPr>
              <a:t>mSv</a:t>
            </a:r>
            <a:endParaRPr lang="en-US" sz="1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   </a:t>
            </a:r>
            <a:r>
              <a:rPr lang="en-US" sz="1400" b="1" dirty="0" err="1" smtClean="0">
                <a:solidFill>
                  <a:prstClr val="black"/>
                </a:solidFill>
                <a:latin typeface="Arial"/>
                <a:cs typeface="Arial"/>
              </a:rPr>
              <a:t>für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 I-131		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H10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=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0.062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mSv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/h/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GBq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					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		</a:t>
            </a:r>
            <a:endParaRPr lang="en-US" sz="1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	502kBq * 0.022 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mSv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/h/</a:t>
            </a:r>
            <a:r>
              <a:rPr lang="en-US" sz="1400" dirty="0" err="1">
                <a:solidFill>
                  <a:prstClr val="black"/>
                </a:solidFill>
                <a:latin typeface="Arial"/>
                <a:cs typeface="Arial"/>
              </a:rPr>
              <a:t>GBq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  = 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0.0311 </a:t>
            </a:r>
            <a:r>
              <a:rPr lang="en-US" sz="1400" b="1" dirty="0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Sv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		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		0.062 </a:t>
            </a:r>
            <a:r>
              <a:rPr lang="en-US" sz="1400" b="1" dirty="0" err="1" smtClean="0">
                <a:solidFill>
                  <a:prstClr val="black"/>
                </a:solidFill>
                <a:latin typeface="Arial"/>
                <a:cs typeface="Arial"/>
              </a:rPr>
              <a:t>mSv</a:t>
            </a:r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4138" y="1599640"/>
            <a:ext cx="13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/>
                </a:solidFill>
                <a:latin typeface="Arial"/>
                <a:cs typeface="Arial"/>
              </a:rPr>
              <a:t>502 </a:t>
            </a:r>
            <a:r>
              <a:rPr lang="en-US" sz="1200" dirty="0" err="1" smtClean="0">
                <a:solidFill>
                  <a:srgbClr val="1F497D"/>
                </a:solidFill>
                <a:latin typeface="Arial"/>
                <a:cs typeface="Arial"/>
              </a:rPr>
              <a:t>kBq</a:t>
            </a:r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77" y="305834"/>
            <a:ext cx="4724400" cy="365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435911" y="1599640"/>
            <a:ext cx="818227" cy="13850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621463" cy="817563"/>
          </a:xfrm>
        </p:spPr>
        <p:txBody>
          <a:bodyPr/>
          <a:lstStyle/>
          <a:p>
            <a:r>
              <a:rPr lang="de-CH" dirty="0"/>
              <a:t>Was ist Radioaktivität?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CH" dirty="0" smtClean="0"/>
          </a:p>
          <a:p>
            <a:pPr marL="0" indent="0">
              <a:buNone/>
            </a:pPr>
            <a:r>
              <a:rPr lang="de-DE" sz="2000" b="1" dirty="0" smtClean="0"/>
              <a:t>Radioaktivität</a:t>
            </a:r>
            <a:r>
              <a:rPr lang="de-DE" sz="2000" dirty="0" smtClean="0"/>
              <a:t> ist die </a:t>
            </a:r>
            <a:r>
              <a:rPr lang="de-DE" sz="2000" dirty="0"/>
              <a:t>Eigenschaft </a:t>
            </a:r>
            <a:r>
              <a:rPr lang="de-DE" sz="2000" dirty="0" smtClean="0"/>
              <a:t>instabiler</a:t>
            </a:r>
            <a:r>
              <a:rPr lang="de-DE" sz="2000" dirty="0" smtClean="0">
                <a:solidFill>
                  <a:schemeClr val="tx1"/>
                </a:solidFill>
              </a:rPr>
              <a:t> Atomkerne </a:t>
            </a:r>
            <a:r>
              <a:rPr lang="de-DE" sz="2000" dirty="0" smtClean="0"/>
              <a:t>sich </a:t>
            </a:r>
            <a:r>
              <a:rPr lang="de-DE" sz="2000" dirty="0"/>
              <a:t>spontan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in andere </a:t>
            </a:r>
            <a:r>
              <a:rPr lang="de-DE" sz="2000" dirty="0"/>
              <a:t>Atomkerne umzuwandeln und dabei </a:t>
            </a:r>
            <a:r>
              <a:rPr lang="de-DE" sz="2000" dirty="0" smtClean="0">
                <a:solidFill>
                  <a:schemeClr val="tx1"/>
                </a:solidFill>
              </a:rPr>
              <a:t>ionisierende Strahlung </a:t>
            </a:r>
            <a:r>
              <a:rPr lang="de-DE" sz="2000" dirty="0" smtClean="0"/>
              <a:t>auszusenden.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Umwandlungsprozess wird auch als </a:t>
            </a:r>
            <a:r>
              <a:rPr lang="de-DE" sz="2000" b="1" dirty="0" smtClean="0"/>
              <a:t>radioaktiver </a:t>
            </a:r>
            <a:r>
              <a:rPr lang="de-DE" sz="2000" b="1" dirty="0"/>
              <a:t>Zerfall</a:t>
            </a:r>
            <a:r>
              <a:rPr lang="de-DE" sz="2000" dirty="0"/>
              <a:t> </a:t>
            </a:r>
            <a:r>
              <a:rPr lang="de-DE" sz="2000" dirty="0" smtClean="0"/>
              <a:t>bezeichnet.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Je </a:t>
            </a:r>
            <a:r>
              <a:rPr lang="de-DE" sz="2000" dirty="0"/>
              <a:t>nach Energie der </a:t>
            </a:r>
            <a:r>
              <a:rPr lang="de-DE" sz="2000" dirty="0" smtClean="0"/>
              <a:t>Strahlung: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 Nichtionisierende Strahlung</a:t>
            </a:r>
          </a:p>
          <a:p>
            <a:pPr marL="0" indent="0">
              <a:buNone/>
            </a:pPr>
            <a:r>
              <a:rPr lang="de-DE" sz="2000" dirty="0" smtClean="0"/>
              <a:t>      Ionisierende Strahlung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66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654175"/>
            <a:ext cx="7848674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b="1" kern="1200" dirty="0">
                <a:latin typeface="Arial" charset="0"/>
              </a:rPr>
              <a:t>Massnahmen zum Strahlenschutz für Arbeiten mit Tc-99m markiertem Gewebe.</a:t>
            </a:r>
          </a:p>
          <a:p>
            <a:pPr lvl="8"/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marL="3581400" lvl="8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Gewebsproben mit radioaktivem Technetium (Tc-99m) müssen mit den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170 Monitor gemessen werden. Die Aktivität muss dokumentiert werden.</a:t>
            </a:r>
          </a:p>
          <a:p>
            <a:pPr marL="3581400" lvl="8" indent="0">
              <a:buNone/>
            </a:pPr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marL="3581400" lvl="8" indent="0">
              <a:buNone/>
            </a:pPr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de-CH" sz="1600" dirty="0">
              <a:latin typeface="Arial" pitchFamily="34" charset="0"/>
              <a:cs typeface="Arial" pitchFamily="34" charset="0"/>
            </a:endParaRPr>
          </a:p>
          <a:p>
            <a:pPr lvl="8"/>
            <a:endParaRPr lang="de-CH" sz="1600" dirty="0" smtClean="0">
              <a:latin typeface="Arial" pitchFamily="34" charset="0"/>
              <a:cs typeface="Arial" pitchFamily="34" charset="0"/>
            </a:endParaRPr>
          </a:p>
          <a:p>
            <a:pPr marL="3581400" lvl="8" indent="0">
              <a:buNone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Wenn möglich, sind die Gewebsproben</a:t>
            </a:r>
            <a:r>
              <a:rPr lang="de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erst am nächsten Tag zu Verarbeiten, weil die Aktivität des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Tc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um 2-3 Halbwertszeiten abgeklungen ist.</a:t>
            </a:r>
          </a:p>
          <a:p>
            <a:pPr marL="3581400" lvl="8" indent="0">
              <a:buNone/>
            </a:pPr>
            <a:endParaRPr lang="de-CH" sz="1400" dirty="0">
              <a:latin typeface="Arial" pitchFamily="34" charset="0"/>
              <a:cs typeface="Arial" pitchFamily="34" charset="0"/>
            </a:endParaRPr>
          </a:p>
          <a:p>
            <a:pPr marL="3581400" lvl="8" indent="0">
              <a:buNone/>
            </a:pP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81400" lvl="8" indent="0">
              <a:buNone/>
            </a:pPr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 smtClean="0">
              <a:latin typeface="Arial" pitchFamily="34" charset="0"/>
              <a:cs typeface="Arial" pitchFamily="34" charset="0"/>
            </a:endParaRPr>
          </a:p>
          <a:p>
            <a:pPr lvl="8"/>
            <a:endParaRPr lang="de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4644009" y="42210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CoMo</a:t>
            </a:r>
            <a:r>
              <a:rPr lang="de-CH" sz="1600" dirty="0" smtClean="0"/>
              <a:t> 170 Monitor</a:t>
            </a:r>
            <a:endParaRPr lang="de-CH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3"/>
            <a:ext cx="2952328" cy="41779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38" y="2681391"/>
            <a:ext cx="2804302" cy="21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350" y="1556792"/>
            <a:ext cx="8061325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b="1" kern="1200" dirty="0" smtClean="0">
                <a:latin typeface="Arial" charset="0"/>
              </a:rPr>
              <a:t>Die Freigrenze von Tc-99m liegt bei  500kBq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Tc-99m : </a:t>
            </a:r>
            <a:r>
              <a:rPr lang="de-CH" sz="1600" kern="1200" dirty="0" smtClean="0">
                <a:latin typeface="Symbol" pitchFamily="18" charset="2"/>
              </a:rPr>
              <a:t>g</a:t>
            </a:r>
            <a:r>
              <a:rPr lang="de-CH" sz="1600" kern="1200" dirty="0" smtClean="0"/>
              <a:t>-Strahlung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>
                <a:latin typeface="Arial" charset="0"/>
              </a:rPr>
              <a:t>A</a:t>
            </a:r>
            <a:r>
              <a:rPr lang="de-CH" sz="1600" kern="1200" dirty="0" smtClean="0">
                <a:latin typeface="Arial" charset="0"/>
              </a:rPr>
              <a:t>rbeiten: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Mit Bleischurz, Handschuhe und Brille und hinter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einem transparenten Sicherheitsschirm.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Alle Personen, die mit Tc-99m in Berührung kommen,  tragen  ein Dosimeter von Firma </a:t>
            </a:r>
            <a:r>
              <a:rPr lang="de-CH" sz="1600" kern="1200" dirty="0" err="1" smtClean="0">
                <a:latin typeface="Arial" charset="0"/>
              </a:rPr>
              <a:t>Dosilab</a:t>
            </a:r>
            <a:r>
              <a:rPr lang="de-CH" sz="1600" kern="1200" dirty="0" smtClean="0">
                <a:latin typeface="Arial" charset="0"/>
              </a:rPr>
              <a:t>. Das Dosimeter soll auf der Brust und unter dem Bleischurz </a:t>
            </a:r>
            <a:r>
              <a:rPr lang="de-CH" sz="1600" kern="1200" dirty="0">
                <a:latin typeface="Arial" charset="0"/>
              </a:rPr>
              <a:t>getragen </a:t>
            </a:r>
            <a:r>
              <a:rPr lang="de-CH" sz="1600" kern="1200" dirty="0" smtClean="0">
                <a:latin typeface="Arial" charset="0"/>
              </a:rPr>
              <a:t>werden.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Nach Beenden der Arbeiten mit Tc-99m ist der Arbeitsplatz mit dem </a:t>
            </a:r>
            <a:r>
              <a:rPr lang="de-CH" sz="1600" kern="1200" dirty="0" err="1" smtClean="0">
                <a:latin typeface="Arial" charset="0"/>
              </a:rPr>
              <a:t>CoMo</a:t>
            </a:r>
            <a:r>
              <a:rPr lang="de-CH" sz="1600" kern="1200" dirty="0" smtClean="0">
                <a:latin typeface="Arial" charset="0"/>
              </a:rPr>
              <a:t> 170 auf radioaktive Kontamination zu überprüfen und wenn nötig zu reinigen.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 smtClean="0">
                <a:latin typeface="Arial" charset="0"/>
              </a:rPr>
              <a:t>Während </a:t>
            </a:r>
            <a:r>
              <a:rPr lang="de-CH" sz="1600" kern="1200" dirty="0">
                <a:latin typeface="Arial" charset="0"/>
              </a:rPr>
              <a:t>der Schwangerschaft </a:t>
            </a:r>
            <a:r>
              <a:rPr lang="de-CH" sz="1600" kern="1200" dirty="0" smtClean="0">
                <a:latin typeface="Arial" charset="0"/>
              </a:rPr>
              <a:t>darf nicht mit </a:t>
            </a:r>
            <a:r>
              <a:rPr lang="de-CH" sz="1600" kern="1200" dirty="0">
                <a:latin typeface="Arial" charset="0"/>
              </a:rPr>
              <a:t>Tc-99m </a:t>
            </a:r>
            <a:r>
              <a:rPr lang="de-CH" sz="1600" kern="1200" dirty="0" smtClean="0">
                <a:latin typeface="Arial" charset="0"/>
              </a:rPr>
              <a:t>gearbeitet </a:t>
            </a:r>
            <a:r>
              <a:rPr lang="de-CH" sz="1600" kern="1200" dirty="0">
                <a:latin typeface="Arial" charset="0"/>
              </a:rPr>
              <a:t>werden.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kern="1200" dirty="0" smtClean="0"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21</a:t>
            </a:fld>
            <a:endParaRPr lang="de-CH"/>
          </a:p>
        </p:txBody>
      </p:sp>
      <p:pic>
        <p:nvPicPr>
          <p:cNvPr id="3074" name="Picture 2" descr="\\path-srvfs01.path.unibe.ch\users$\UserHomes\dmueller\Folder_Redirection\Documents\photo 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04" y="1628800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8" y="1736206"/>
            <a:ext cx="8312728" cy="39737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81" y="260648"/>
            <a:ext cx="1734855" cy="17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31" y="1294365"/>
            <a:ext cx="82280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Myriad Pro"/>
                <a:cs typeface="Myriad Pro"/>
              </a:rPr>
              <a:t>Expositionsgrenzwert</a:t>
            </a:r>
            <a:endParaRPr lang="en-US" sz="1800" b="1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Myriad Pro"/>
                <a:cs typeface="Myriad Pro"/>
              </a:rPr>
              <a:t>  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beruflich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strahlenexponierte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Personen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: 			20mSv/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Jahr</a:t>
            </a:r>
            <a:endParaRPr lang="en-US" sz="1600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 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beruflich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nicht-strahlenexponierte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Personen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: 	  	  5mSv/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Jahr</a:t>
            </a:r>
            <a:endParaRPr lang="en-US" sz="1600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Myriad Pro"/>
                <a:cs typeface="Myriad Pro"/>
              </a:rPr>
              <a:t>  1 </a:t>
            </a:r>
            <a:r>
              <a:rPr lang="en-US" sz="1400" dirty="0" err="1" smtClean="0">
                <a:solidFill>
                  <a:prstClr val="black"/>
                </a:solidFill>
                <a:latin typeface="Myriad Pro"/>
                <a:cs typeface="Myriad Pro"/>
              </a:rPr>
              <a:t>Jahr</a:t>
            </a:r>
            <a:r>
              <a:rPr lang="en-US" sz="1400" dirty="0" smtClean="0">
                <a:solidFill>
                  <a:prstClr val="black"/>
                </a:solidFill>
                <a:latin typeface="Myriad Pro"/>
                <a:cs typeface="Myriad Pro"/>
              </a:rPr>
              <a:t> = ca. 50 </a:t>
            </a:r>
            <a:r>
              <a:rPr lang="en-US" sz="1400" dirty="0" err="1" smtClean="0">
                <a:solidFill>
                  <a:prstClr val="black"/>
                </a:solidFill>
                <a:latin typeface="Myriad Pro"/>
                <a:cs typeface="Myriad Pro"/>
              </a:rPr>
              <a:t>Wochen</a:t>
            </a:r>
            <a:r>
              <a:rPr lang="en-US" sz="1400" dirty="0" smtClean="0">
                <a:solidFill>
                  <a:prstClr val="black"/>
                </a:solidFill>
                <a:latin typeface="Myriad Pro"/>
                <a:cs typeface="Myriad Pro"/>
              </a:rPr>
              <a:t> x 40 </a:t>
            </a:r>
            <a:r>
              <a:rPr lang="en-US" sz="1400" dirty="0" err="1" smtClean="0">
                <a:solidFill>
                  <a:prstClr val="black"/>
                </a:solidFill>
                <a:latin typeface="Myriad Pro"/>
                <a:cs typeface="Myriad Pro"/>
              </a:rPr>
              <a:t>Stunden</a:t>
            </a:r>
            <a:r>
              <a:rPr lang="en-US" sz="1400" dirty="0" smtClean="0">
                <a:solidFill>
                  <a:prstClr val="black"/>
                </a:solidFill>
                <a:latin typeface="Myriad Pro"/>
                <a:cs typeface="Myriad Pro"/>
              </a:rPr>
              <a:t>/</a:t>
            </a:r>
            <a:r>
              <a:rPr lang="en-US" sz="1400" dirty="0" err="1" smtClean="0">
                <a:solidFill>
                  <a:prstClr val="black"/>
                </a:solidFill>
                <a:latin typeface="Myriad Pro"/>
                <a:cs typeface="Myriad Pro"/>
              </a:rPr>
              <a:t>Woche</a:t>
            </a:r>
            <a:r>
              <a:rPr lang="en-US" sz="1400" dirty="0" smtClean="0">
                <a:solidFill>
                  <a:prstClr val="black"/>
                </a:solidFill>
                <a:latin typeface="Myriad Pro"/>
                <a:cs typeface="Myriad Pro"/>
              </a:rPr>
              <a:t> = 2000 </a:t>
            </a:r>
            <a:r>
              <a:rPr lang="en-US" sz="1400" dirty="0" err="1" smtClean="0">
                <a:solidFill>
                  <a:prstClr val="black"/>
                </a:solidFill>
                <a:latin typeface="Myriad Pro"/>
                <a:cs typeface="Myriad Pro"/>
              </a:rPr>
              <a:t>Arbeitsstunden</a:t>
            </a:r>
            <a:r>
              <a:rPr lang="en-US" sz="1400" dirty="0" smtClean="0">
                <a:solidFill>
                  <a:prstClr val="black"/>
                </a:solidFill>
                <a:latin typeface="Myriad Pro"/>
                <a:cs typeface="Myriad Pro"/>
              </a:rPr>
              <a:t>/</a:t>
            </a:r>
            <a:r>
              <a:rPr lang="en-US" sz="1400" dirty="0" err="1" smtClean="0">
                <a:solidFill>
                  <a:prstClr val="black"/>
                </a:solidFill>
                <a:latin typeface="Myriad Pro"/>
                <a:cs typeface="Myriad Pro"/>
              </a:rPr>
              <a:t>Jahr</a:t>
            </a:r>
            <a:endParaRPr lang="en-US" sz="1400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black"/>
                </a:solidFill>
                <a:latin typeface="Myriad Pro"/>
                <a:cs typeface="Myriad Pro"/>
              </a:rPr>
              <a:t>Dosisleistungsgrenzwert</a:t>
            </a:r>
            <a:endParaRPr lang="en-US" sz="1800" b="1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Myriad Pro"/>
                <a:cs typeface="Myriad Pro"/>
              </a:rPr>
              <a:t>  </a:t>
            </a:r>
            <a:r>
              <a:rPr lang="en-US" sz="1600" dirty="0" err="1">
                <a:solidFill>
                  <a:prstClr val="black"/>
                </a:solidFill>
                <a:latin typeface="Myriad Pro"/>
                <a:cs typeface="Myriad Pro"/>
              </a:rPr>
              <a:t>beruflich</a:t>
            </a:r>
            <a:r>
              <a:rPr lang="en-US" sz="1600" dirty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Myriad Pro"/>
                <a:cs typeface="Myriad Pro"/>
              </a:rPr>
              <a:t>strahlenexponierte</a:t>
            </a:r>
            <a:r>
              <a:rPr lang="en-US" sz="1600" dirty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Myriad Pro"/>
                <a:cs typeface="Myriad Pro"/>
              </a:rPr>
              <a:t>Personen</a:t>
            </a:r>
            <a:r>
              <a:rPr lang="en-US" sz="1600" dirty="0">
                <a:solidFill>
                  <a:prstClr val="black"/>
                </a:solidFill>
                <a:latin typeface="Myriad Pro"/>
                <a:cs typeface="Myriad Pro"/>
              </a:rPr>
              <a:t>: 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	        </a:t>
            </a:r>
            <a:r>
              <a:rPr lang="en-US" sz="1600" b="1" dirty="0" smtClean="0">
                <a:solidFill>
                  <a:prstClr val="black"/>
                </a:solidFill>
                <a:latin typeface="Myriad Pro"/>
                <a:cs typeface="Myriad Pro"/>
              </a:rPr>
              <a:t>10</a:t>
            </a:r>
            <a:r>
              <a:rPr lang="en-US" sz="1600" b="1" dirty="0" smtClean="0">
                <a:solidFill>
                  <a:prstClr val="black"/>
                </a:solidFill>
                <a:latin typeface="Symbol" panose="05050102010706020507" pitchFamily="18" charset="2"/>
                <a:cs typeface="Myriad Pro"/>
              </a:rPr>
              <a:t>m</a:t>
            </a:r>
            <a:r>
              <a:rPr lang="en-US" sz="1600" b="1" dirty="0" smtClean="0">
                <a:solidFill>
                  <a:prstClr val="black"/>
                </a:solidFill>
                <a:latin typeface="Myriad Pro"/>
                <a:cs typeface="Myriad Pro"/>
              </a:rPr>
              <a:t>Sv/h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*2000 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Stunden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= 20mSv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 </a:t>
            </a:r>
            <a:r>
              <a:rPr lang="en-US" sz="1600" dirty="0" err="1">
                <a:solidFill>
                  <a:prstClr val="black"/>
                </a:solidFill>
                <a:latin typeface="Myriad Pro"/>
                <a:cs typeface="Myriad Pro"/>
              </a:rPr>
              <a:t>beruflich</a:t>
            </a:r>
            <a:r>
              <a:rPr lang="en-US" sz="1600" dirty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Myriad Pro"/>
                <a:cs typeface="Myriad Pro"/>
              </a:rPr>
              <a:t>nicht-strahlenexponierte</a:t>
            </a:r>
            <a:r>
              <a:rPr lang="en-US" sz="1600" dirty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Myriad Pro"/>
                <a:cs typeface="Myriad Pro"/>
              </a:rPr>
              <a:t>Personen</a:t>
            </a:r>
            <a:r>
              <a:rPr lang="en-US" sz="1600" dirty="0">
                <a:solidFill>
                  <a:prstClr val="black"/>
                </a:solidFill>
                <a:latin typeface="Myriad Pro"/>
                <a:cs typeface="Myriad Pro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	2.5</a:t>
            </a:r>
            <a:r>
              <a:rPr lang="en-US" sz="1600" dirty="0" smtClean="0">
                <a:solidFill>
                  <a:prstClr val="black"/>
                </a:solidFill>
                <a:latin typeface="Symbol" panose="05050102010706020507" pitchFamily="18" charset="2"/>
                <a:cs typeface="Myriad Pro"/>
              </a:rPr>
              <a:t>m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Sv/h *2000 </a:t>
            </a:r>
            <a:r>
              <a:rPr lang="en-US" sz="1600" dirty="0" err="1" smtClean="0">
                <a:solidFill>
                  <a:prstClr val="black"/>
                </a:solidFill>
                <a:latin typeface="Myriad Pro"/>
                <a:cs typeface="Myriad Pro"/>
              </a:rPr>
              <a:t>Stunden</a:t>
            </a:r>
            <a:r>
              <a:rPr lang="en-US" sz="1600" dirty="0" smtClean="0">
                <a:solidFill>
                  <a:prstClr val="black"/>
                </a:solidFill>
                <a:latin typeface="Myriad Pro"/>
                <a:cs typeface="Myriad Pro"/>
              </a:rPr>
              <a:t> =  5mSv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Myriad Pro"/>
              <a:cs typeface="Myriad Pro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Myriad Pro"/>
                <a:cs typeface="Myriad Pr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3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8" y="1736206"/>
            <a:ext cx="8312728" cy="39737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81" y="260648"/>
            <a:ext cx="1734855" cy="17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ction Tc99m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237448"/>
            <a:ext cx="9142704" cy="37634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54" y="4509120"/>
            <a:ext cx="2106914" cy="15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ction Tc99m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74" y="260648"/>
            <a:ext cx="9326786" cy="57678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35" y="4941168"/>
            <a:ext cx="2106914" cy="159614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64" y="4673185"/>
            <a:ext cx="1577141" cy="15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8 at 07.22.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4" y="1629615"/>
            <a:ext cx="8312728" cy="28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kern="1200" dirty="0">
                <a:latin typeface="Arial" charset="0"/>
              </a:rPr>
              <a:t>Abfallentsorgung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44824"/>
            <a:ext cx="8061325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2400" b="1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Gewebsproben sowie </a:t>
            </a:r>
            <a:r>
              <a:rPr lang="de-CH" sz="1800" kern="1200" dirty="0">
                <a:latin typeface="Arial" charset="0"/>
              </a:rPr>
              <a:t>Lösungen </a:t>
            </a:r>
            <a:r>
              <a:rPr lang="de-CH" sz="1800" kern="1200" dirty="0" smtClean="0">
                <a:latin typeface="Arial" charset="0"/>
              </a:rPr>
              <a:t>sind zwei </a:t>
            </a:r>
            <a:r>
              <a:rPr lang="de-CH" sz="1800" kern="1200" dirty="0">
                <a:latin typeface="Arial" charset="0"/>
              </a:rPr>
              <a:t>Tage hinter </a:t>
            </a:r>
            <a:r>
              <a:rPr lang="de-CH" sz="1800" kern="1200" dirty="0" smtClean="0">
                <a:latin typeface="Arial" charset="0"/>
              </a:rPr>
              <a:t>Blei zu lagern</a:t>
            </a:r>
            <a:r>
              <a:rPr lang="de-CH" sz="1800" kern="1200" dirty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Danach können sie als nicht radioaktives Material entsorgt werden.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Kleber „radioaktiv“ müssen zur Entsorgung</a:t>
            </a:r>
            <a:r>
              <a:rPr lang="de-CH" sz="1800" b="1" kern="1200" dirty="0">
                <a:latin typeface="Arial" charset="0"/>
              </a:rPr>
              <a:t> unbedingt entfernt</a:t>
            </a:r>
            <a:r>
              <a:rPr lang="de-CH" sz="1800" kern="1200" dirty="0">
                <a:latin typeface="Arial" charset="0"/>
              </a:rPr>
              <a:t> werden</a:t>
            </a:r>
            <a:endParaRPr lang="de-CH" sz="1800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28</a:t>
            </a:fld>
            <a:endParaRPr lang="de-CH"/>
          </a:p>
        </p:txBody>
      </p:sp>
      <p:pic>
        <p:nvPicPr>
          <p:cNvPr id="1026" name="Picture 2" descr="\\path-srvfs01.path.unibe.ch\users$\UserHomes\dmueller\Folder_Redirection\Documents\photo 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ath-srvfs01.path.unibe.ch\users$\UserHomes\dmueller\Folder_Redirection\Documents\photo 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5471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Elektromagnetisches Spektrum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3</a:t>
            </a:fld>
            <a:endParaRPr lang="de-CH"/>
          </a:p>
        </p:txBody>
      </p:sp>
      <p:grpSp>
        <p:nvGrpSpPr>
          <p:cNvPr id="5" name="Gruppieren 4"/>
          <p:cNvGrpSpPr/>
          <p:nvPr/>
        </p:nvGrpSpPr>
        <p:grpSpPr>
          <a:xfrm>
            <a:off x="1390006" y="2189709"/>
            <a:ext cx="6178457" cy="3456632"/>
            <a:chOff x="1244694" y="2636912"/>
            <a:chExt cx="6178457" cy="3456632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142769" y="5373216"/>
              <a:ext cx="3280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327151" y="5818907"/>
              <a:ext cx="1804689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CH" sz="1200" dirty="0"/>
                <a:t>Nicht </a:t>
              </a:r>
              <a:r>
                <a:rPr lang="de-CH" sz="1200" dirty="0" smtClean="0"/>
                <a:t>ionisierend</a:t>
              </a:r>
              <a:endParaRPr lang="de-DE" sz="1200" dirty="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1244694" y="5373216"/>
              <a:ext cx="2587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292080" y="5810969"/>
              <a:ext cx="2016224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CH" sz="1200" dirty="0"/>
                <a:t>ionisierend</a:t>
              </a:r>
              <a:endParaRPr lang="de-DE" sz="1200" dirty="0"/>
            </a:p>
          </p:txBody>
        </p:sp>
        <p:pic>
          <p:nvPicPr>
            <p:cNvPr id="1026" name="Picture 2" descr="http://www.geolinde.musin.de/klima/elektrospektrum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150" y="2636912"/>
              <a:ext cx="6096000" cy="256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23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Radionuklide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132856"/>
            <a:ext cx="8061325" cy="449897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>
                <a:latin typeface="Arial" charset="0"/>
              </a:rPr>
              <a:t>Nur etwa 250 der heute bekannten 2000 Nuklide </a:t>
            </a:r>
            <a:r>
              <a:rPr lang="de-DE" sz="2000" kern="1200" dirty="0" smtClean="0">
                <a:latin typeface="Arial" charset="0"/>
              </a:rPr>
              <a:t>sind stabil</a:t>
            </a:r>
            <a:r>
              <a:rPr lang="de-DE" sz="2000" kern="1200" dirty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DE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 smtClean="0">
                <a:latin typeface="Arial" charset="0"/>
              </a:rPr>
              <a:t>Unstabile Nuklide zerfallen von selbst.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2000" kern="1200" dirty="0" smtClean="0">
                <a:latin typeface="Arial" charset="0"/>
              </a:rPr>
              <a:t>Man </a:t>
            </a:r>
            <a:r>
              <a:rPr lang="de-DE" sz="2000" kern="1200" dirty="0">
                <a:latin typeface="Arial" charset="0"/>
              </a:rPr>
              <a:t>nennt sie </a:t>
            </a:r>
            <a:r>
              <a:rPr lang="de-DE" sz="2000" b="1" kern="1200" dirty="0">
                <a:latin typeface="Arial" charset="0"/>
              </a:rPr>
              <a:t>Radionuklide</a:t>
            </a:r>
            <a:r>
              <a:rPr lang="de-DE" sz="2000" kern="1200" dirty="0" smtClean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DE" sz="20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1800" kern="1200" dirty="0" smtClean="0">
                <a:latin typeface="Arial" charset="0"/>
              </a:rPr>
              <a:t>Den </a:t>
            </a:r>
            <a:r>
              <a:rPr lang="de-DE" sz="1800" kern="1200" dirty="0">
                <a:latin typeface="Arial" charset="0"/>
              </a:rPr>
              <a:t>Zerfall </a:t>
            </a:r>
            <a:r>
              <a:rPr lang="de-DE" sz="1800" kern="1200" dirty="0" smtClean="0">
                <a:latin typeface="Arial" charset="0"/>
              </a:rPr>
              <a:t>von Radionukliden </a:t>
            </a:r>
            <a:r>
              <a:rPr lang="de-DE" sz="1800" kern="1200" dirty="0">
                <a:latin typeface="Arial" charset="0"/>
              </a:rPr>
              <a:t>kann man nicht aufhalten oder beeinflussen.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1800" kern="1200" dirty="0">
                <a:latin typeface="Arial" charset="0"/>
              </a:rPr>
              <a:t>Beim Zerfall </a:t>
            </a:r>
            <a:r>
              <a:rPr lang="de-DE" sz="1800" kern="1200" dirty="0" smtClean="0">
                <a:latin typeface="Arial" charset="0"/>
              </a:rPr>
              <a:t>entstehen meist Atome </a:t>
            </a:r>
            <a:r>
              <a:rPr lang="de-DE" sz="1800" kern="1200" dirty="0">
                <a:latin typeface="Arial" charset="0"/>
              </a:rPr>
              <a:t>eines </a:t>
            </a:r>
            <a:r>
              <a:rPr lang="de-DE" sz="1800" kern="1200" dirty="0" smtClean="0">
                <a:latin typeface="Arial" charset="0"/>
              </a:rPr>
              <a:t>anderen Elements</a:t>
            </a:r>
            <a:r>
              <a:rPr lang="de-DE" sz="1800" kern="1200" dirty="0">
                <a:latin typeface="Arial" charset="0"/>
              </a:rPr>
              <a:t>, die stabil oder erneut radioaktiv </a:t>
            </a:r>
            <a:r>
              <a:rPr lang="de-DE" sz="1800" kern="1200" dirty="0" smtClean="0">
                <a:latin typeface="Arial" charset="0"/>
              </a:rPr>
              <a:t>sind.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DE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DE" sz="1800" kern="1200" dirty="0">
                <a:latin typeface="Arial" charset="0"/>
              </a:rPr>
              <a:t>Radionuklide kommen in der </a:t>
            </a:r>
            <a:r>
              <a:rPr lang="de-DE" sz="1800" kern="1200" dirty="0" smtClean="0">
                <a:latin typeface="Arial" charset="0"/>
              </a:rPr>
              <a:t>Natur vor</a:t>
            </a:r>
            <a:r>
              <a:rPr lang="de-DE" sz="1800" kern="1200" dirty="0">
                <a:latin typeface="Arial" charset="0"/>
              </a:rPr>
              <a:t>, können aber auch künstlich erzeugt </a:t>
            </a:r>
            <a:r>
              <a:rPr lang="de-DE" sz="1800" kern="1200" dirty="0" smtClean="0">
                <a:latin typeface="Arial" charset="0"/>
              </a:rPr>
              <a:t>werden.</a:t>
            </a:r>
            <a:endParaRPr lang="de-DE" sz="1800" kern="1200" dirty="0">
              <a:latin typeface="Arial" charset="0"/>
            </a:endParaRPr>
          </a:p>
          <a:p>
            <a:endParaRPr lang="de-CH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71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Radioaktive Strahlung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DF2046"/>
              </a:buClr>
              <a:buNone/>
            </a:pPr>
            <a:r>
              <a:rPr lang="de-CH" sz="2000" dirty="0" smtClean="0"/>
              <a:t> </a:t>
            </a:r>
            <a:endParaRPr lang="de-CH" sz="1800" kern="1200" dirty="0">
              <a:latin typeface="Arial" charset="0"/>
            </a:endParaRPr>
          </a:p>
          <a:p>
            <a:pPr marL="0" lvl="0" indent="0">
              <a:buNone/>
            </a:pPr>
            <a:r>
              <a:rPr lang="de-DE" sz="2000" dirty="0" smtClean="0"/>
              <a:t>Transport </a:t>
            </a:r>
            <a:r>
              <a:rPr lang="de-DE" sz="2000" dirty="0"/>
              <a:t>von Energie in Form von Teilchen  oder Wellen</a:t>
            </a:r>
            <a:endParaRPr lang="de-CH" sz="1800" kern="1200" dirty="0">
              <a:latin typeface="Arial" charset="0"/>
            </a:endParaRPr>
          </a:p>
          <a:p>
            <a:pPr marL="0" indent="0">
              <a:buNone/>
            </a:pPr>
            <a:r>
              <a:rPr lang="de-CH" sz="2000" dirty="0" smtClean="0"/>
              <a:t> 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r>
              <a:rPr lang="de-CH" sz="2000" dirty="0" smtClean="0"/>
              <a:t>Es </a:t>
            </a:r>
            <a:r>
              <a:rPr lang="de-CH" sz="2000" dirty="0"/>
              <a:t>gibt 3 verschiedene Strahlungsarten: </a:t>
            </a:r>
            <a:endParaRPr lang="de-CH" sz="2000" dirty="0" smtClean="0"/>
          </a:p>
          <a:p>
            <a:endParaRPr lang="de-CH" sz="2000" dirty="0" smtClean="0"/>
          </a:p>
          <a:p>
            <a:pPr marL="0" indent="0">
              <a:buNone/>
            </a:pPr>
            <a:r>
              <a:rPr lang="de-CH" sz="2000" dirty="0" smtClean="0"/>
              <a:t>  	</a:t>
            </a:r>
            <a:r>
              <a:rPr lang="de-CH" sz="2000" b="1" dirty="0" err="1" smtClean="0">
                <a:latin typeface="+mj-lt"/>
              </a:rPr>
              <a:t>alpha</a:t>
            </a:r>
            <a:r>
              <a:rPr lang="de-CH" sz="2000" b="1" dirty="0" smtClean="0">
                <a:latin typeface="+mj-lt"/>
              </a:rPr>
              <a:t>  (</a:t>
            </a:r>
            <a:r>
              <a:rPr lang="de-CH" sz="2000" b="1" dirty="0" smtClean="0">
                <a:latin typeface="Symbol" panose="05050102010706020507" pitchFamily="18" charset="2"/>
              </a:rPr>
              <a:t>a</a:t>
            </a:r>
            <a:r>
              <a:rPr lang="de-CH" sz="2000" b="1" dirty="0" smtClean="0">
                <a:latin typeface="+mj-lt"/>
              </a:rPr>
              <a:t>): 	positiv geladen, </a:t>
            </a:r>
          </a:p>
          <a:p>
            <a:pPr marL="0" indent="0">
              <a:buNone/>
            </a:pPr>
            <a:r>
              <a:rPr lang="de-CH" sz="2000" b="1" dirty="0" smtClean="0">
                <a:latin typeface="+mj-lt"/>
              </a:rPr>
              <a:t>   	</a:t>
            </a:r>
            <a:r>
              <a:rPr lang="de-CH" sz="2000" b="1" dirty="0" err="1" smtClean="0">
                <a:latin typeface="+mj-lt"/>
              </a:rPr>
              <a:t>beta</a:t>
            </a:r>
            <a:r>
              <a:rPr lang="de-CH" sz="2000" b="1" dirty="0" smtClean="0">
                <a:latin typeface="+mj-lt"/>
              </a:rPr>
              <a:t>  (</a:t>
            </a:r>
            <a:r>
              <a:rPr lang="de-CH" sz="2000" b="1" dirty="0" smtClean="0">
                <a:latin typeface="Symbol" panose="05050102010706020507" pitchFamily="18" charset="2"/>
              </a:rPr>
              <a:t>b</a:t>
            </a:r>
            <a:r>
              <a:rPr lang="de-CH" sz="2000" b="1" dirty="0" smtClean="0">
                <a:latin typeface="+mj-lt"/>
              </a:rPr>
              <a:t>): 	negativ geladen,</a:t>
            </a:r>
            <a:endParaRPr lang="de-CH" sz="2000" b="1" dirty="0">
              <a:latin typeface="+mj-lt"/>
            </a:endParaRPr>
          </a:p>
          <a:p>
            <a:pPr marL="0" indent="0">
              <a:buNone/>
            </a:pPr>
            <a:r>
              <a:rPr lang="de-CH" sz="2000" b="1" dirty="0" smtClean="0">
                <a:latin typeface="+mj-lt"/>
              </a:rPr>
              <a:t>   	</a:t>
            </a:r>
            <a:r>
              <a:rPr lang="de-CH" sz="2000" b="1" dirty="0" err="1" smtClean="0">
                <a:latin typeface="+mj-lt"/>
              </a:rPr>
              <a:t>gamma</a:t>
            </a:r>
            <a:r>
              <a:rPr lang="de-CH" sz="2000" b="1" dirty="0" smtClean="0">
                <a:latin typeface="+mj-lt"/>
              </a:rPr>
              <a:t>  (</a:t>
            </a:r>
            <a:r>
              <a:rPr lang="de-CH" sz="2000" b="1" dirty="0" smtClean="0">
                <a:latin typeface="Symbol" panose="05050102010706020507" pitchFamily="18" charset="2"/>
              </a:rPr>
              <a:t>g</a:t>
            </a:r>
            <a:r>
              <a:rPr lang="de-CH" sz="2000" b="1" dirty="0" smtClean="0">
                <a:latin typeface="+mj-lt"/>
              </a:rPr>
              <a:t>): 	nicht geladen</a:t>
            </a:r>
            <a:endParaRPr lang="de-CH" sz="2000" b="1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40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Strahlungsarten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05341" cy="478700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Symbol" panose="05050102010706020507" pitchFamily="18" charset="2"/>
              </a:rPr>
              <a:t>a</a:t>
            </a:r>
            <a:r>
              <a:rPr lang="de-CH" sz="1800" kern="1200" dirty="0" smtClean="0">
                <a:latin typeface="+mj-lt"/>
              </a:rPr>
              <a:t>-Strahlung</a:t>
            </a:r>
            <a:r>
              <a:rPr lang="de-CH" sz="1800" kern="1200" dirty="0" smtClean="0">
                <a:latin typeface="Arial" charset="0"/>
              </a:rPr>
              <a:t> : 	tritt vor allem bei schwereren Kernen auf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</a:t>
            </a:r>
            <a:r>
              <a:rPr lang="de-CH" sz="1800" kern="1200" dirty="0" smtClean="0">
                <a:latin typeface="Arial" charset="0"/>
              </a:rPr>
              <a:t>                          	entspricht </a:t>
            </a:r>
            <a:r>
              <a:rPr lang="de-CH" sz="1800" kern="1200" dirty="0">
                <a:latin typeface="Arial" charset="0"/>
              </a:rPr>
              <a:t>dem Kern eines </a:t>
            </a:r>
            <a:r>
              <a:rPr lang="de-CH" sz="1800" kern="1200" dirty="0" smtClean="0">
                <a:latin typeface="Arial" charset="0"/>
              </a:rPr>
              <a:t>Heliumatoms</a:t>
            </a:r>
            <a:r>
              <a:rPr lang="de-CH" sz="1800" kern="1200" dirty="0">
                <a:latin typeface="Arial" charset="0"/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	welcher aus 2 Protonen und 2 Neutronen besteht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</a:t>
            </a:r>
            <a:r>
              <a:rPr lang="de-CH" sz="1800" kern="1200" dirty="0" smtClean="0">
                <a:latin typeface="Arial" charset="0"/>
              </a:rPr>
              <a:t>                          	Reichweite 	in Luft :  1 – 10cm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	</a:t>
            </a:r>
            <a:r>
              <a:rPr lang="de-CH" sz="1800" kern="1200" dirty="0" smtClean="0">
                <a:latin typeface="Arial" charset="0"/>
              </a:rPr>
              <a:t>			in Gewebe:  0.05mm</a:t>
            </a: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Symbol" panose="05050102010706020507" pitchFamily="18" charset="2"/>
              </a:rPr>
              <a:t>b</a:t>
            </a:r>
            <a:r>
              <a:rPr lang="de-CH" sz="1800" kern="1200" baseline="30000" dirty="0" smtClean="0">
                <a:latin typeface="+mj-lt"/>
              </a:rPr>
              <a:t>-</a:t>
            </a:r>
            <a:r>
              <a:rPr lang="de-CH" sz="1800" kern="1200" dirty="0" smtClean="0">
                <a:latin typeface="+mj-lt"/>
              </a:rPr>
              <a:t>-Strahlung</a:t>
            </a:r>
            <a:r>
              <a:rPr lang="de-CH" sz="1800" kern="1200" dirty="0">
                <a:latin typeface="Arial" charset="0"/>
              </a:rPr>
              <a:t>: </a:t>
            </a:r>
            <a:r>
              <a:rPr lang="de-CH" sz="1800" kern="1200" dirty="0" smtClean="0">
                <a:latin typeface="Arial" charset="0"/>
              </a:rPr>
              <a:t>    	wird aus dem Atomkern ein Elektron emittiert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</a:t>
            </a:r>
            <a:r>
              <a:rPr lang="de-CH" sz="1800" kern="1200" dirty="0" smtClean="0">
                <a:latin typeface="Arial" charset="0"/>
              </a:rPr>
              <a:t>                          	entspricht einem Elektron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 	Reichweite 	in Luft:  0.1 – 10m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				in Gewebe: </a:t>
            </a:r>
            <a:r>
              <a:rPr lang="de-CH" sz="1800" kern="1200" dirty="0" smtClean="0">
                <a:latin typeface="Arial" charset="0"/>
              </a:rPr>
              <a:t> 5mm</a:t>
            </a: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g"/>
            </a:pPr>
            <a:r>
              <a:rPr lang="de-CH" sz="1800" kern="1200" dirty="0">
                <a:latin typeface="+mj-lt"/>
              </a:rPr>
              <a:t>-</a:t>
            </a:r>
            <a:r>
              <a:rPr lang="de-CH" sz="1800" kern="1200" dirty="0" smtClean="0">
                <a:latin typeface="Arial" charset="0"/>
              </a:rPr>
              <a:t>Strahlung:       	tritt auf</a:t>
            </a:r>
            <a:r>
              <a:rPr lang="de-CH" sz="1800" kern="1200" dirty="0">
                <a:latin typeface="Arial" charset="0"/>
              </a:rPr>
              <a:t>, wenn ein Atomkern in einem angeregten Zustand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                     </a:t>
            </a:r>
            <a:r>
              <a:rPr lang="de-CH" sz="1800" kern="1200" dirty="0" smtClean="0">
                <a:latin typeface="Arial" charset="0"/>
              </a:rPr>
              <a:t>     	ist</a:t>
            </a:r>
            <a:r>
              <a:rPr lang="de-CH" sz="1800" kern="1200" dirty="0">
                <a:latin typeface="Arial" charset="0"/>
              </a:rPr>
              <a:t>, </a:t>
            </a:r>
            <a:r>
              <a:rPr lang="de-CH" sz="1800" kern="1200" dirty="0" smtClean="0">
                <a:latin typeface="Arial" charset="0"/>
              </a:rPr>
              <a:t>und dann in </a:t>
            </a:r>
            <a:r>
              <a:rPr lang="de-CH" sz="1800" kern="1200" dirty="0">
                <a:latin typeface="Arial" charset="0"/>
              </a:rPr>
              <a:t>einen energieärmeren Grundzustand </a:t>
            </a:r>
            <a:r>
              <a:rPr lang="de-CH" sz="1800" kern="1200" dirty="0" smtClean="0">
                <a:latin typeface="Arial" charset="0"/>
              </a:rPr>
              <a:t>übergeht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 	ist elektromagnetische Strahlung wie die Röntgenstrahlung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>
                <a:latin typeface="Arial" charset="0"/>
              </a:rPr>
              <a:t> </a:t>
            </a:r>
            <a:r>
              <a:rPr lang="de-CH" sz="1800" kern="1200" dirty="0" smtClean="0">
                <a:latin typeface="Arial" charset="0"/>
              </a:rPr>
              <a:t>                          	Reichweite in Luft: unendlich</a:t>
            </a:r>
            <a:endParaRPr lang="de-CH" sz="1800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                                          </a:t>
            </a:r>
            <a:endParaRPr lang="de-CH" sz="16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800" kern="1200" dirty="0" smtClean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kern="1200" dirty="0" smtClean="0">
                <a:latin typeface="Arial" charset="0"/>
              </a:rPr>
              <a:t>                                                </a:t>
            </a:r>
            <a:endParaRPr lang="de-DE" sz="1600" kern="1200" dirty="0">
              <a:latin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5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Abschirmung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713124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3203848" y="256490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de-CH" sz="1600" dirty="0" smtClean="0">
                <a:solidFill>
                  <a:srgbClr val="000000"/>
                </a:solidFill>
              </a:rPr>
              <a:t> mit </a:t>
            </a:r>
            <a:r>
              <a:rPr lang="de-CH" sz="1600" dirty="0">
                <a:solidFill>
                  <a:srgbClr val="000000"/>
                </a:solidFill>
              </a:rPr>
              <a:t>einem Blatt Papier</a:t>
            </a:r>
          </a:p>
          <a:p>
            <a:pPr lvl="0" eaLnBrk="1" hangingPunct="1"/>
            <a:endParaRPr lang="de-CH" sz="1600" dirty="0">
              <a:solidFill>
                <a:srgbClr val="000000"/>
              </a:solidFill>
            </a:endParaRPr>
          </a:p>
          <a:p>
            <a:pPr lvl="0" eaLnBrk="1" hangingPunct="1"/>
            <a:r>
              <a:rPr lang="de-CH" sz="1600" dirty="0">
                <a:solidFill>
                  <a:srgbClr val="000000"/>
                </a:solidFill>
              </a:rPr>
              <a:t>			     </a:t>
            </a:r>
            <a:endParaRPr lang="de-CH" sz="1600" dirty="0" smtClean="0">
              <a:solidFill>
                <a:srgbClr val="000000"/>
              </a:solidFill>
            </a:endParaRPr>
          </a:p>
          <a:p>
            <a:pPr lvl="0" eaLnBrk="1" hangingPunct="1"/>
            <a:r>
              <a:rPr lang="de-CH" sz="1600" dirty="0" smtClean="0">
                <a:solidFill>
                  <a:srgbClr val="000000"/>
                </a:solidFill>
              </a:rPr>
              <a:t> </a:t>
            </a:r>
            <a:r>
              <a:rPr lang="de-CH" sz="1600" dirty="0">
                <a:solidFill>
                  <a:srgbClr val="000000"/>
                </a:solidFill>
              </a:rPr>
              <a:t>m</a:t>
            </a:r>
            <a:r>
              <a:rPr lang="de-CH" sz="1600" dirty="0" smtClean="0">
                <a:solidFill>
                  <a:srgbClr val="000000"/>
                </a:solidFill>
              </a:rPr>
              <a:t>it 5mm Aluminium oder 10mm </a:t>
            </a:r>
            <a:r>
              <a:rPr lang="de-CH" sz="1600" dirty="0" err="1" smtClean="0">
                <a:solidFill>
                  <a:srgbClr val="000000"/>
                </a:solidFill>
              </a:rPr>
              <a:t>Plexiglass</a:t>
            </a:r>
            <a:endParaRPr lang="de-CH" sz="1600" dirty="0">
              <a:solidFill>
                <a:srgbClr val="000000"/>
              </a:solidFill>
            </a:endParaRPr>
          </a:p>
          <a:p>
            <a:pPr lvl="0" eaLnBrk="1" hangingPunct="1"/>
            <a:endParaRPr lang="de-CH" sz="1600" dirty="0">
              <a:solidFill>
                <a:srgbClr val="000000"/>
              </a:solidFill>
            </a:endParaRPr>
          </a:p>
          <a:p>
            <a:pPr lvl="0" eaLnBrk="1" hangingPunct="1"/>
            <a:endParaRPr lang="de-CH" sz="1600" dirty="0" smtClean="0">
              <a:solidFill>
                <a:srgbClr val="000000"/>
              </a:solidFill>
            </a:endParaRPr>
          </a:p>
          <a:p>
            <a:pPr lvl="0" eaLnBrk="1" hangingPunct="1"/>
            <a:r>
              <a:rPr lang="de-CH" sz="1600" dirty="0" smtClean="0">
                <a:solidFill>
                  <a:srgbClr val="000000"/>
                </a:solidFill>
              </a:rPr>
              <a:t> </a:t>
            </a:r>
            <a:r>
              <a:rPr lang="de-CH" sz="1600" dirty="0">
                <a:solidFill>
                  <a:srgbClr val="000000"/>
                </a:solidFill>
              </a:rPr>
              <a:t>m</a:t>
            </a:r>
            <a:r>
              <a:rPr lang="de-CH" sz="1600" dirty="0" smtClean="0">
                <a:solidFill>
                  <a:srgbClr val="000000"/>
                </a:solidFill>
              </a:rPr>
              <a:t>it </a:t>
            </a:r>
            <a:r>
              <a:rPr lang="de-CH" sz="1600" dirty="0">
                <a:solidFill>
                  <a:srgbClr val="000000"/>
                </a:solidFill>
              </a:rPr>
              <a:t>einer </a:t>
            </a:r>
            <a:r>
              <a:rPr lang="de-CH" sz="1600" dirty="0" smtClean="0">
                <a:solidFill>
                  <a:srgbClr val="000000"/>
                </a:solidFill>
              </a:rPr>
              <a:t>dicken </a:t>
            </a:r>
            <a:r>
              <a:rPr lang="de-CH" sz="1600" dirty="0">
                <a:solidFill>
                  <a:srgbClr val="000000"/>
                </a:solidFill>
              </a:rPr>
              <a:t>Schicht aus einem Material </a:t>
            </a:r>
            <a:br>
              <a:rPr lang="de-CH" sz="1600" dirty="0">
                <a:solidFill>
                  <a:srgbClr val="000000"/>
                </a:solidFill>
              </a:rPr>
            </a:br>
            <a:r>
              <a:rPr lang="de-CH" sz="1600" dirty="0" smtClean="0">
                <a:solidFill>
                  <a:srgbClr val="000000"/>
                </a:solidFill>
              </a:rPr>
              <a:t> hoher </a:t>
            </a:r>
            <a:r>
              <a:rPr lang="de-CH" sz="1600" dirty="0">
                <a:solidFill>
                  <a:srgbClr val="000000"/>
                </a:solidFill>
              </a:rPr>
              <a:t>Dichte  </a:t>
            </a:r>
            <a:r>
              <a:rPr lang="de-CH" sz="1600" dirty="0" smtClean="0">
                <a:solidFill>
                  <a:srgbClr val="000000"/>
                </a:solidFill>
              </a:rPr>
              <a:t>(5cm Blei = ZWS)                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6" y="1700808"/>
            <a:ext cx="52498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79234" y="5085184"/>
            <a:ext cx="7221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Für die Abschirmung von Alpha-Strahlung sind Kleider (bzw. Labormantel, Handschuhe) und eine Brille ausreichend. Die Beta-Strahlung wird mit Aluminium oder </a:t>
            </a:r>
            <a:r>
              <a:rPr lang="de-CH" sz="1600" dirty="0" err="1" smtClean="0"/>
              <a:t>Plexiglass</a:t>
            </a:r>
            <a:r>
              <a:rPr lang="de-CH" sz="1600" dirty="0" smtClean="0"/>
              <a:t> abgeschirmt. Die Gamma-Strahlung benötigt zur Abschirmung dichtes Material, wie z.B. einen Bleischurz.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618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Quadratisches Abstandsgesetz</a:t>
            </a:r>
          </a:p>
          <a:p>
            <a:pPr marL="0" indent="0">
              <a:buNone/>
            </a:pPr>
            <a:r>
              <a:rPr lang="de-CH" dirty="0" smtClean="0"/>
              <a:t>                  </a:t>
            </a:r>
            <a:r>
              <a:rPr lang="de-CH" dirty="0"/>
              <a:t>H</a:t>
            </a:r>
            <a:r>
              <a:rPr lang="de-CH" baseline="-25000" dirty="0"/>
              <a:t>2</a:t>
            </a:r>
            <a:r>
              <a:rPr lang="de-CH" dirty="0"/>
              <a:t> = </a:t>
            </a:r>
            <a:r>
              <a:rPr lang="de-CH" dirty="0" smtClean="0"/>
              <a:t>H</a:t>
            </a:r>
            <a:r>
              <a:rPr lang="de-CH" baseline="-25000" dirty="0" smtClean="0"/>
              <a:t>1</a:t>
            </a:r>
            <a:r>
              <a:rPr lang="de-CH" dirty="0" smtClean="0"/>
              <a:t>(r</a:t>
            </a:r>
            <a:r>
              <a:rPr lang="de-CH" baseline="-25000" dirty="0" smtClean="0"/>
              <a:t>1</a:t>
            </a:r>
            <a:r>
              <a:rPr lang="de-CH" dirty="0" smtClean="0"/>
              <a:t>/r</a:t>
            </a:r>
            <a:r>
              <a:rPr lang="de-CH" baseline="-25000" dirty="0" smtClean="0"/>
              <a:t>2</a:t>
            </a:r>
            <a:r>
              <a:rPr lang="de-CH" dirty="0" smtClean="0"/>
              <a:t>)</a:t>
            </a:r>
            <a:r>
              <a:rPr lang="de-CH" baseline="30000" dirty="0" smtClean="0"/>
              <a:t>2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Dosisleistung </a:t>
            </a:r>
            <a:r>
              <a:rPr lang="de-CH" dirty="0"/>
              <a:t>einer </a:t>
            </a:r>
            <a:r>
              <a:rPr lang="de-CH" dirty="0">
                <a:latin typeface="Symbol" pitchFamily="18" charset="2"/>
              </a:rPr>
              <a:t>g</a:t>
            </a:r>
            <a:r>
              <a:rPr lang="de-CH" dirty="0"/>
              <a:t>-Quelle nimmt mit</a:t>
            </a:r>
          </a:p>
          <a:p>
            <a:pPr marL="0" indent="0">
              <a:buNone/>
            </a:pPr>
            <a:r>
              <a:rPr lang="de-CH" dirty="0"/>
              <a:t>dem Quadrat der Entfernung </a:t>
            </a:r>
            <a:r>
              <a:rPr lang="de-CH" dirty="0" smtClean="0"/>
              <a:t>ab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2 fache </a:t>
            </a:r>
            <a:r>
              <a:rPr lang="de-CH" dirty="0"/>
              <a:t>E</a:t>
            </a:r>
            <a:r>
              <a:rPr lang="de-CH" dirty="0" smtClean="0"/>
              <a:t>ntfernung</a:t>
            </a:r>
            <a:r>
              <a:rPr lang="de-CH" dirty="0" smtClean="0">
                <a:sym typeface="Wingdings" pitchFamily="2" charset="2"/>
              </a:rPr>
              <a:t> 1/4</a:t>
            </a:r>
          </a:p>
          <a:p>
            <a:pPr marL="0" indent="0">
              <a:buNone/>
            </a:pPr>
            <a:r>
              <a:rPr lang="de-CH" dirty="0" smtClean="0">
                <a:sym typeface="Wingdings" pitchFamily="2" charset="2"/>
              </a:rPr>
              <a:t>4 fache </a:t>
            </a:r>
            <a:r>
              <a:rPr lang="de-CH" dirty="0">
                <a:sym typeface="Wingdings" pitchFamily="2" charset="2"/>
              </a:rPr>
              <a:t>E</a:t>
            </a:r>
            <a:r>
              <a:rPr lang="de-CH" dirty="0" smtClean="0">
                <a:sym typeface="Wingdings" pitchFamily="2" charset="2"/>
              </a:rPr>
              <a:t>ntfernung 1/16</a:t>
            </a:r>
          </a:p>
          <a:p>
            <a:pPr marL="0" indent="0">
              <a:buNone/>
            </a:pPr>
            <a:r>
              <a:rPr lang="de-CH" dirty="0" smtClean="0"/>
              <a:t>10 fache Entfernung </a:t>
            </a:r>
            <a:r>
              <a:rPr lang="de-CH" dirty="0" smtClean="0">
                <a:sym typeface="Wingdings" pitchFamily="2" charset="2"/>
              </a:rPr>
              <a:t>1/100 </a:t>
            </a:r>
          </a:p>
          <a:p>
            <a:pPr marL="0" indent="0">
              <a:buNone/>
            </a:pPr>
            <a:r>
              <a:rPr lang="de-CH" dirty="0">
                <a:sym typeface="Wingdings" pitchFamily="2" charset="2"/>
              </a:rPr>
              <a:t>d</a:t>
            </a:r>
            <a:r>
              <a:rPr lang="de-CH" dirty="0" smtClean="0">
                <a:sym typeface="Wingdings" pitchFamily="2" charset="2"/>
              </a:rPr>
              <a:t>er ursprüngliche Dosisleistung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7" name="Picture 12" descr="Strahlend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9363"/>
            <a:ext cx="24288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Strahlenschutz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954361"/>
            <a:ext cx="4032250" cy="3994919"/>
          </a:xfrm>
        </p:spPr>
        <p:txBody>
          <a:bodyPr/>
          <a:lstStyle/>
          <a:p>
            <a:pPr marL="0" lvl="0" indent="0">
              <a:buClr>
                <a:srgbClr val="DF2046"/>
              </a:buClr>
              <a:buNone/>
            </a:pPr>
            <a:r>
              <a:rPr lang="de-CH" sz="1600" dirty="0" smtClean="0"/>
              <a:t>Die </a:t>
            </a:r>
            <a:r>
              <a:rPr lang="de-CH" sz="1600" dirty="0"/>
              <a:t>Halbwertszeit ist die Zeit, nach der die Hälfte der Atome </a:t>
            </a:r>
            <a:r>
              <a:rPr lang="de-CH" sz="1600" dirty="0" smtClean="0"/>
              <a:t>zerfallen </a:t>
            </a:r>
            <a:r>
              <a:rPr lang="de-CH" sz="1600" dirty="0"/>
              <a:t>ist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600" kern="1200" dirty="0">
                <a:latin typeface="Arial" charset="0"/>
              </a:rPr>
              <a:t>In der Praxis bestimmt man die Aktivität </a:t>
            </a:r>
            <a:r>
              <a:rPr lang="de-CH" sz="1600" b="1" kern="1200" dirty="0">
                <a:latin typeface="Arial" charset="0"/>
              </a:rPr>
              <a:t>A</a:t>
            </a:r>
            <a:r>
              <a:rPr lang="de-CH" sz="1600" kern="1200" dirty="0">
                <a:latin typeface="Arial" charset="0"/>
              </a:rPr>
              <a:t>. Das sind die Anzahl Zerfälle pro Zeiteinheit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de-CH" sz="1600" b="1" kern="1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de-CH" sz="1800" b="1" kern="1200" dirty="0" smtClean="0">
                <a:latin typeface="Arial" charset="0"/>
              </a:rPr>
              <a:t>              A(t</a:t>
            </a:r>
            <a:r>
              <a:rPr lang="de-CH" sz="1800" b="1" kern="1200" dirty="0">
                <a:latin typeface="Arial" charset="0"/>
              </a:rPr>
              <a:t>) = </a:t>
            </a:r>
            <a:r>
              <a:rPr lang="de-CH" sz="1800" b="1" kern="1200" dirty="0" err="1">
                <a:latin typeface="Arial" charset="0"/>
              </a:rPr>
              <a:t>Ao</a:t>
            </a:r>
            <a:r>
              <a:rPr lang="de-CH" sz="1800" b="1" kern="1200" dirty="0">
                <a:latin typeface="Arial" charset="0"/>
              </a:rPr>
              <a:t> . e</a:t>
            </a:r>
            <a:r>
              <a:rPr lang="de-CH" sz="1800" b="1" kern="1200" baseline="60000" dirty="0">
                <a:latin typeface="Arial" charset="0"/>
              </a:rPr>
              <a:t>-</a:t>
            </a:r>
            <a:r>
              <a:rPr lang="de-CH" sz="1800" b="1" kern="1200" baseline="60000" dirty="0" err="1">
                <a:latin typeface="Symbol" pitchFamily="18" charset="2"/>
              </a:rPr>
              <a:t>l</a:t>
            </a:r>
            <a:r>
              <a:rPr lang="de-CH" sz="1800" b="1" kern="1200" baseline="60000" dirty="0" err="1">
                <a:latin typeface="Arial" charset="0"/>
              </a:rPr>
              <a:t>t</a:t>
            </a:r>
            <a:endParaRPr lang="de-CH" sz="1800" b="1" kern="1200" dirty="0">
              <a:latin typeface="Arial" charset="0"/>
            </a:endParaRPr>
          </a:p>
          <a:p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Die Halbwertszeit ist </a:t>
            </a:r>
            <a:r>
              <a:rPr lang="de-CH" sz="1600" dirty="0"/>
              <a:t>konstant und charakteristisch für jedes </a:t>
            </a:r>
            <a:r>
              <a:rPr lang="de-CH" sz="1600" dirty="0" smtClean="0"/>
              <a:t>Radionuklid. </a:t>
            </a:r>
          </a:p>
          <a:p>
            <a:pPr marL="0" indent="0">
              <a:buNone/>
            </a:pPr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Tc-99m 	6 Stunden</a:t>
            </a:r>
          </a:p>
          <a:p>
            <a:pPr marL="0" indent="0">
              <a:buNone/>
            </a:pPr>
            <a:r>
              <a:rPr lang="de-CH" sz="1600" dirty="0" smtClean="0"/>
              <a:t>H-3      	12.35 Jahre</a:t>
            </a:r>
          </a:p>
          <a:p>
            <a:pPr marL="0" indent="0">
              <a:buNone/>
            </a:pPr>
            <a:r>
              <a:rPr lang="de-CH" sz="1600" dirty="0" smtClean="0"/>
              <a:t>C-14	5730 Jahre</a:t>
            </a:r>
          </a:p>
          <a:p>
            <a:pPr marL="0" indent="0">
              <a:buNone/>
            </a:pPr>
            <a:r>
              <a:rPr lang="de-CH" sz="1600" dirty="0" smtClean="0"/>
              <a:t>P-32     	14.29 Tage</a:t>
            </a:r>
          </a:p>
          <a:p>
            <a:pPr marL="0" indent="0">
              <a:buNone/>
            </a:pPr>
            <a:r>
              <a:rPr lang="de-CH" sz="1600" dirty="0" smtClean="0"/>
              <a:t>S-35     	87.44 Tage</a:t>
            </a:r>
          </a:p>
          <a:p>
            <a:pPr marL="0" indent="0">
              <a:buNone/>
            </a:pPr>
            <a:r>
              <a:rPr lang="de-CH" sz="1600" dirty="0" smtClean="0"/>
              <a:t>I-125    	60.14 Tage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0199-44D3-47D6-B4EF-C96D573ED5FB}" type="datetime4">
              <a:rPr lang="de-CH" smtClean="0"/>
              <a:pPr/>
              <a:t>8. September 2015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D8A1-37C3-4579-98E8-A9E8D86396A5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7" name="Picture 8" descr="300px-Exponential_Decay_of_Nuclei_with_Halflife-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65" y="2492896"/>
            <a:ext cx="42318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899592" y="1484784"/>
            <a:ext cx="3650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Zerfallsgesetz:  N(t) = N</a:t>
            </a:r>
            <a:r>
              <a:rPr kumimoji="0" lang="de-CH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CH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r>
              <a:rPr kumimoji="0" lang="de-CH" sz="2000" b="1" i="0" u="none" strike="noStrike" kern="0" cap="none" spc="0" normalizeH="0" baseline="5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r>
              <a:rPr kumimoji="0" lang="de-CH" sz="2000" b="1" i="0" u="none" strike="noStrike" kern="0" cap="none" spc="0" normalizeH="0" baseline="5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l</a:t>
            </a:r>
            <a:r>
              <a:rPr kumimoji="0" lang="de-CH" sz="2000" b="1" i="0" u="none" strike="noStrike" kern="0" cap="none" spc="0" normalizeH="0" baseline="5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</a:t>
            </a:r>
            <a:endParaRPr kumimoji="0" lang="de-CH" sz="2000" b="1" i="0" u="none" strike="noStrike" kern="0" cap="none" spc="0" normalizeH="0" baseline="5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79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_powerpoint_folie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ub_powerpoint_folie</Template>
  <TotalTime>0</TotalTime>
  <Words>839</Words>
  <Application>Microsoft Office PowerPoint</Application>
  <PresentationFormat>Bildschirmpräsentation (4:3)</PresentationFormat>
  <Paragraphs>364</Paragraphs>
  <Slides>28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ub_powerpoint_folie</vt:lpstr>
      <vt:lpstr>Office Theme</vt:lpstr>
      <vt:lpstr>Sicherheit und Umwelt Strahlenschutz</vt:lpstr>
      <vt:lpstr>Was ist Radioaktivität? </vt:lpstr>
      <vt:lpstr> Elektromagnetisches Spektrum</vt:lpstr>
      <vt:lpstr>Radionuklide</vt:lpstr>
      <vt:lpstr>Radioaktive Strahlung</vt:lpstr>
      <vt:lpstr>Strahlungsarten</vt:lpstr>
      <vt:lpstr>Abschirmung</vt:lpstr>
      <vt:lpstr>Strahlenschutz</vt:lpstr>
      <vt:lpstr>Strahlenschutz</vt:lpstr>
      <vt:lpstr>Strahlenschutz</vt:lpstr>
      <vt:lpstr>Messgrössen</vt:lpstr>
      <vt:lpstr>Messgrössen</vt:lpstr>
      <vt:lpstr>Natürliche und künstliche Strahlenquellen in der Schweiz </vt:lpstr>
      <vt:lpstr>AAA-Regel: </vt:lpstr>
      <vt:lpstr>Abschirmungsmaterial</vt:lpstr>
      <vt:lpstr>Dosimetrie</vt:lpstr>
      <vt:lpstr>Dosimeter</vt:lpstr>
      <vt:lpstr>PowerPoint-Präsentation</vt:lpstr>
      <vt:lpstr>PowerPoint-Präsentation</vt:lpstr>
      <vt:lpstr>Strahlenschutz</vt:lpstr>
      <vt:lpstr>Strahlenschutz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Abfallentsorgung</vt:lpstr>
    </vt:vector>
  </TitlesOfParts>
  <Company>Pathology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VERANSTALTUNG TITEL DER PRÄSENTATION</dc:title>
  <dc:creator>Suter, Guido (PATHOLOGY)</dc:creator>
  <cp:lastModifiedBy>Freigang, Stefan</cp:lastModifiedBy>
  <cp:revision>183</cp:revision>
  <cp:lastPrinted>2015-09-08T13:22:35Z</cp:lastPrinted>
  <dcterms:created xsi:type="dcterms:W3CDTF">2012-05-24T13:21:12Z</dcterms:created>
  <dcterms:modified xsi:type="dcterms:W3CDTF">2015-09-08T13:34:27Z</dcterms:modified>
</cp:coreProperties>
</file>