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21"/>
  </p:notesMasterIdLst>
  <p:handoutMasterIdLst>
    <p:handoutMasterId r:id="rId22"/>
  </p:handoutMasterIdLst>
  <p:sldIdLst>
    <p:sldId id="378" r:id="rId2"/>
    <p:sldId id="362" r:id="rId3"/>
    <p:sldId id="375" r:id="rId4"/>
    <p:sldId id="380" r:id="rId5"/>
    <p:sldId id="379" r:id="rId6"/>
    <p:sldId id="370" r:id="rId7"/>
    <p:sldId id="381" r:id="rId8"/>
    <p:sldId id="419" r:id="rId9"/>
    <p:sldId id="420" r:id="rId10"/>
    <p:sldId id="422" r:id="rId11"/>
    <p:sldId id="423" r:id="rId12"/>
    <p:sldId id="424" r:id="rId13"/>
    <p:sldId id="425" r:id="rId14"/>
    <p:sldId id="426" r:id="rId15"/>
    <p:sldId id="427" r:id="rId16"/>
    <p:sldId id="418" r:id="rId17"/>
    <p:sldId id="432" r:id="rId18"/>
    <p:sldId id="428" r:id="rId19"/>
    <p:sldId id="431" r:id="rId20"/>
  </p:sldIdLst>
  <p:sldSz cx="9144000" cy="6858000" type="screen4x3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2" autoAdjust="0"/>
    <p:restoredTop sz="89746" autoAdjust="0"/>
  </p:normalViewPr>
  <p:slideViewPr>
    <p:cSldViewPr>
      <p:cViewPr varScale="1">
        <p:scale>
          <a:sx n="76" d="100"/>
          <a:sy n="76" d="100"/>
        </p:scale>
        <p:origin x="1395" y="54"/>
      </p:cViewPr>
      <p:guideLst>
        <p:guide orient="horz" pos="2160"/>
        <p:guide pos="455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676" y="4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/>
            <a:t>Vergleichende Regierungslehre</a:t>
          </a:r>
          <a:endParaRPr lang="de-CH" dirty="0"/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/>
            <a:t>Vergleichende Regierungslehre</a:t>
          </a:r>
          <a:endParaRPr lang="de-CH" sz="1000" kern="1200" dirty="0"/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F62122-42C9-4B58-9C0E-1A6C9D7C26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255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0466B9-4891-4A1E-BCDE-17D49833FA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7765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18C733E-5E53-4B94-BA66-E2CEE3F28436}" type="slidenum">
              <a:rPr lang="de-CH" smtClean="0">
                <a:latin typeface="Arial" charset="0"/>
              </a:rPr>
              <a:pPr eaLnBrk="1" hangingPunct="1"/>
              <a:t>2</a:t>
            </a:fld>
            <a:endParaRPr lang="de-CH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5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17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916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19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93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56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14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7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67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9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77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12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2090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13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845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525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713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7239000" cy="1444625"/>
          </a:xfrm>
        </p:spPr>
        <p:txBody>
          <a:bodyPr/>
          <a:lstStyle>
            <a:lvl1pPr>
              <a:defRPr sz="4000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 dirty="0"/>
              <a:t>Titelmasterformat durch Klicken bearbeiten</a:t>
            </a:r>
            <a:endParaRPr lang="de-CH" noProof="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141663"/>
            <a:ext cx="7239000" cy="1752600"/>
          </a:xfrm>
        </p:spPr>
        <p:txBody>
          <a:bodyPr/>
          <a:lstStyle>
            <a:lvl1pPr marL="0" indent="0">
              <a:buFontTx/>
              <a:buNone/>
              <a:defRPr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CA5ED99-1F93-4FCB-9514-880A4E5542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C3AA6-E483-47D1-8504-50882DD9976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342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0700" y="836613"/>
            <a:ext cx="1846263" cy="532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1913" y="836613"/>
            <a:ext cx="5386387" cy="53213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B34D-720E-47E2-A074-C62543BE8B4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87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350" y="836613"/>
            <a:ext cx="7313613" cy="1143000"/>
          </a:xfrm>
        </p:spPr>
        <p:txBody>
          <a:bodyPr/>
          <a:lstStyle>
            <a:lvl1pPr>
              <a:defRPr u="none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  <a:defRPr>
                <a:latin typeface="Apercu" panose="02000506040000020004" pitchFamily="50" charset="0"/>
              </a:defRPr>
            </a:lvl1pPr>
            <a:lvl2pPr marL="742950" indent="-285750">
              <a:buClr>
                <a:srgbClr val="C00000"/>
              </a:buClr>
              <a:buSzPct val="85000"/>
              <a:buFont typeface="Arial" panose="020B0604020202020204" pitchFamily="34" charset="0"/>
              <a:buChar char="•"/>
              <a:defRPr>
                <a:latin typeface="Apercu" panose="02000506040000020004" pitchFamily="50" charset="0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§"/>
              <a:defRPr>
                <a:latin typeface="Apercu" panose="02000506040000020004" pitchFamily="50" charset="0"/>
              </a:defRPr>
            </a:lvl3pPr>
            <a:lvl4pPr marL="1600200" indent="-228600">
              <a:buClr>
                <a:srgbClr val="C00000"/>
              </a:buClr>
              <a:buFont typeface="Symbol" panose="05050102010706020507" pitchFamily="18" charset="2"/>
              <a:buChar char="-"/>
              <a:defRPr>
                <a:latin typeface="Apercu" panose="02000506040000020004" pitchFamily="50" charset="0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8CED-A97C-4669-9A1C-F8B76B884F7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4CBDFF2-F9B3-4615-93FD-7DC1526709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0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percu" panose="02000506040000020004" pitchFamily="50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868D2-5DDF-4487-BC32-18EE98BA0DE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72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913" y="2492375"/>
            <a:ext cx="3579812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4125" y="2492375"/>
            <a:ext cx="3581400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998B5-846A-40D5-A37E-1E51103C7F6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9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0A66-5699-4BFF-AAB1-46FA157A960A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37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0B537-E484-49D1-B11E-5A83E48F6FCB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069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38836-1522-4C29-A5AC-A102A64325D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27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CDE5-A70A-4532-9A88-01A20EA4E7A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672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4D8D-4E19-4B45-A8E3-8F796B4B228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64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836613"/>
            <a:ext cx="7313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Titelmasterformat durch Klicken bearbeiten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492375"/>
            <a:ext cx="7313612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79738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97AD8C6-3533-4E57-8161-3E007CE1A1EE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969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o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39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  <p:sp>
        <p:nvSpPr>
          <p:cNvPr id="2" name="Ellipse 1">
            <a:extLst>
              <a:ext uri="{FF2B5EF4-FFF2-40B4-BE49-F238E27FC236}">
                <a16:creationId xmlns:a16="http://schemas.microsoft.com/office/drawing/2014/main" id="{2A7B8E8D-2D3D-459A-8337-08FD36FD0840}"/>
              </a:ext>
            </a:extLst>
          </p:cNvPr>
          <p:cNvSpPr/>
          <p:nvPr/>
        </p:nvSpPr>
        <p:spPr bwMode="auto">
          <a:xfrm>
            <a:off x="1043608" y="3861048"/>
            <a:ext cx="1224136" cy="504056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1367909B-1E55-4E03-AA6E-817CA896DB18}"/>
              </a:ext>
            </a:extLst>
          </p:cNvPr>
          <p:cNvSpPr/>
          <p:nvPr/>
        </p:nvSpPr>
        <p:spPr bwMode="auto">
          <a:xfrm>
            <a:off x="2123728" y="4005064"/>
            <a:ext cx="2088232" cy="504056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0C7B5816-BC55-47A3-A986-C15BCF2858C4}"/>
              </a:ext>
            </a:extLst>
          </p:cNvPr>
          <p:cNvSpPr/>
          <p:nvPr/>
        </p:nvSpPr>
        <p:spPr bwMode="auto">
          <a:xfrm>
            <a:off x="2771800" y="4289242"/>
            <a:ext cx="1728192" cy="504056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5BD246B3-B591-4254-A36B-158F6C6616E4}"/>
              </a:ext>
            </a:extLst>
          </p:cNvPr>
          <p:cNvSpPr/>
          <p:nvPr/>
        </p:nvSpPr>
        <p:spPr bwMode="auto">
          <a:xfrm>
            <a:off x="1547664" y="2944653"/>
            <a:ext cx="792088" cy="504056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39A870FF-79F7-4BB9-A3C9-80F60D6B5D5D}"/>
              </a:ext>
            </a:extLst>
          </p:cNvPr>
          <p:cNvSpPr/>
          <p:nvPr/>
        </p:nvSpPr>
        <p:spPr bwMode="auto">
          <a:xfrm>
            <a:off x="1547664" y="3356992"/>
            <a:ext cx="792088" cy="504056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9FB9BEA-6C69-42D3-AF55-FE50AD9A99DA}"/>
              </a:ext>
            </a:extLst>
          </p:cNvPr>
          <p:cNvSpPr/>
          <p:nvPr/>
        </p:nvSpPr>
        <p:spPr bwMode="auto">
          <a:xfrm>
            <a:off x="4484238" y="4037214"/>
            <a:ext cx="1455914" cy="504056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1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Was ist Politik?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Definitionen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Fachliteratur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Arbeitsdefinition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9C8DE109-E292-4733-9B7C-E09F292839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4460" y="3715717"/>
            <a:ext cx="3004592" cy="3004592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3F410467-C758-452A-A7B5-1D4BB280A361}"/>
              </a:ext>
            </a:extLst>
          </p:cNvPr>
          <p:cNvSpPr txBox="1"/>
          <p:nvPr/>
        </p:nvSpPr>
        <p:spPr>
          <a:xfrm>
            <a:off x="5580112" y="3433289"/>
            <a:ext cx="2987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600" i="1" dirty="0">
                <a:solidFill>
                  <a:srgbClr val="C00000"/>
                </a:solidFill>
                <a:latin typeface="Apercu Light" panose="02000506030000020004" pitchFamily="50" charset="0"/>
              </a:rPr>
              <a:t>Politik</a:t>
            </a:r>
          </a:p>
        </p:txBody>
      </p:sp>
    </p:spTree>
    <p:extLst>
      <p:ext uri="{BB962C8B-B14F-4D97-AF65-F5344CB8AC3E}">
        <p14:creationId xmlns:p14="http://schemas.microsoft.com/office/powerpoint/2010/main" val="200962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Fachliteratur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de-CH" sz="2000" dirty="0">
                <a:sym typeface="Wingdings" pitchFamily="2" charset="2"/>
              </a:rPr>
              <a:t>Fuchs/Roller (2009):</a:t>
            </a:r>
          </a:p>
          <a:p>
            <a:r>
              <a:rPr lang="de-CH" sz="1800" dirty="0">
                <a:sym typeface="Wingdings" pitchFamily="2" charset="2"/>
              </a:rPr>
              <a:t>Definition abhängig von Kontext</a:t>
            </a:r>
          </a:p>
          <a:p>
            <a:r>
              <a:rPr lang="de-CH" sz="1800" dirty="0">
                <a:sym typeface="Wingdings" pitchFamily="2" charset="2"/>
              </a:rPr>
              <a:t>Vorschlag (Bedeutungskern): </a:t>
            </a:r>
          </a:p>
          <a:p>
            <a:pPr marL="0" indent="0">
              <a:buNone/>
            </a:pPr>
            <a:r>
              <a:rPr lang="de-CH" sz="1800" dirty="0">
                <a:sym typeface="Wingdings" pitchFamily="2" charset="2"/>
              </a:rPr>
              <a:t>	«</a:t>
            </a:r>
            <a:r>
              <a:rPr lang="de-CH" sz="1800" i="1" dirty="0">
                <a:sym typeface="Wingdings" pitchFamily="2" charset="2"/>
              </a:rPr>
              <a:t>P. besteht in der Regelung der gemeinsamen 	Angelegenheiten eines Gemeinwesens durch allgemein 	verbindliche Entscheidungen»</a:t>
            </a:r>
          </a:p>
          <a:p>
            <a:r>
              <a:rPr lang="de-CH" sz="1800" dirty="0">
                <a:sym typeface="Wingdings" pitchFamily="2" charset="2"/>
              </a:rPr>
              <a:t>2 Bestandteile: </a:t>
            </a:r>
          </a:p>
          <a:p>
            <a:pPr lvl="1"/>
            <a:r>
              <a:rPr lang="de-CH" sz="1400" dirty="0">
                <a:sym typeface="Wingdings" pitchFamily="2" charset="2"/>
              </a:rPr>
              <a:t>Angelegenheiten, die geregelt werden müssen</a:t>
            </a:r>
          </a:p>
          <a:p>
            <a:pPr lvl="1"/>
            <a:r>
              <a:rPr lang="de-CH" sz="1400" dirty="0">
                <a:sym typeface="Wingdings" pitchFamily="2" charset="2"/>
              </a:rPr>
              <a:t>Regelung durch allgemein verbindliche Entscheidungen</a:t>
            </a:r>
          </a:p>
          <a:p>
            <a:r>
              <a:rPr lang="de-CH" sz="1800" dirty="0">
                <a:sym typeface="Wingdings" pitchFamily="2" charset="2"/>
              </a:rPr>
              <a:t>Komplexer, mehrdimensionaler Begriff (Polity, Politics, Policy, politische Kultur und Werte)</a:t>
            </a:r>
          </a:p>
        </p:txBody>
      </p:sp>
    </p:spTree>
    <p:extLst>
      <p:ext uri="{BB962C8B-B14F-4D97-AF65-F5344CB8AC3E}">
        <p14:creationId xmlns:p14="http://schemas.microsoft.com/office/powerpoint/2010/main" val="321833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Fachliteratur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de-CH" sz="2000" dirty="0">
                <a:sym typeface="Wingdings" pitchFamily="2" charset="2"/>
              </a:rPr>
              <a:t>Schmidt (2010):</a:t>
            </a:r>
          </a:p>
          <a:p>
            <a:r>
              <a:rPr lang="de-CH" sz="1800" dirty="0">
                <a:sym typeface="Wingdings" pitchFamily="2" charset="2"/>
              </a:rPr>
              <a:t>Etymologisch</a:t>
            </a:r>
          </a:p>
          <a:p>
            <a:pPr lvl="1"/>
            <a:r>
              <a:rPr lang="de-CH" sz="1400" i="1" dirty="0">
                <a:sym typeface="Wingdings" pitchFamily="2" charset="2"/>
              </a:rPr>
              <a:t>Antike: </a:t>
            </a:r>
            <a:r>
              <a:rPr lang="de-CH" sz="1400" i="1" dirty="0" err="1">
                <a:sym typeface="Wingdings" pitchFamily="2" charset="2"/>
              </a:rPr>
              <a:t>Polites</a:t>
            </a:r>
            <a:r>
              <a:rPr lang="de-CH" sz="1400" i="1" dirty="0">
                <a:sym typeface="Wingdings" pitchFamily="2" charset="2"/>
              </a:rPr>
              <a:t> </a:t>
            </a:r>
            <a:r>
              <a:rPr lang="de-CH" sz="1400" dirty="0">
                <a:sym typeface="Wingdings" pitchFamily="2" charset="2"/>
              </a:rPr>
              <a:t>= Bürger; </a:t>
            </a:r>
            <a:r>
              <a:rPr lang="de-CH" sz="1400" i="1" dirty="0">
                <a:sym typeface="Wingdings" pitchFamily="2" charset="2"/>
              </a:rPr>
              <a:t>Polis, </a:t>
            </a:r>
            <a:r>
              <a:rPr lang="de-CH" sz="1400" i="1" dirty="0" err="1">
                <a:sym typeface="Wingdings" pitchFamily="2" charset="2"/>
              </a:rPr>
              <a:t>ta</a:t>
            </a:r>
            <a:r>
              <a:rPr lang="de-CH" sz="1400" i="1" dirty="0">
                <a:sym typeface="Wingdings" pitchFamily="2" charset="2"/>
              </a:rPr>
              <a:t> </a:t>
            </a:r>
            <a:r>
              <a:rPr lang="de-CH" sz="1400" i="1" dirty="0" err="1">
                <a:sym typeface="Wingdings" pitchFamily="2" charset="2"/>
              </a:rPr>
              <a:t>politika</a:t>
            </a:r>
            <a:r>
              <a:rPr lang="de-CH" sz="1400" i="1" dirty="0">
                <a:sym typeface="Wingdings" pitchFamily="2" charset="2"/>
              </a:rPr>
              <a:t> </a:t>
            </a:r>
            <a:r>
              <a:rPr lang="de-CH" sz="1400" dirty="0">
                <a:sym typeface="Wingdings" pitchFamily="2" charset="2"/>
              </a:rPr>
              <a:t>= Gemeinschaft betreffend; </a:t>
            </a:r>
            <a:r>
              <a:rPr lang="de-CH" sz="1400" i="1" dirty="0" err="1">
                <a:sym typeface="Wingdings" pitchFamily="2" charset="2"/>
              </a:rPr>
              <a:t>politike</a:t>
            </a:r>
            <a:r>
              <a:rPr lang="de-CH" sz="1400" i="1" dirty="0">
                <a:sym typeface="Wingdings" pitchFamily="2" charset="2"/>
              </a:rPr>
              <a:t> </a:t>
            </a:r>
            <a:r>
              <a:rPr lang="de-CH" sz="1400" i="1" dirty="0" err="1">
                <a:sym typeface="Wingdings" pitchFamily="2" charset="2"/>
              </a:rPr>
              <a:t>techne</a:t>
            </a:r>
            <a:r>
              <a:rPr lang="de-CH" sz="1400" i="1" dirty="0">
                <a:sym typeface="Wingdings" pitchFamily="2" charset="2"/>
              </a:rPr>
              <a:t> </a:t>
            </a:r>
            <a:r>
              <a:rPr lang="de-CH" sz="1400" dirty="0">
                <a:sym typeface="Wingdings" pitchFamily="2" charset="2"/>
              </a:rPr>
              <a:t>= Kunst der Führung und des Verwaltens</a:t>
            </a:r>
          </a:p>
          <a:p>
            <a:pPr lvl="1"/>
            <a:r>
              <a:rPr lang="de-CH" sz="1400" dirty="0" err="1">
                <a:sym typeface="Wingdings" pitchFamily="2" charset="2"/>
              </a:rPr>
              <a:t>Polizey</a:t>
            </a:r>
            <a:endParaRPr lang="de-CH" sz="1400" dirty="0">
              <a:sym typeface="Wingdings" pitchFamily="2" charset="2"/>
            </a:endParaRPr>
          </a:p>
          <a:p>
            <a:pPr lvl="1"/>
            <a:r>
              <a:rPr lang="de-CH" sz="1400" dirty="0">
                <a:sym typeface="Wingdings" pitchFamily="2" charset="2"/>
              </a:rPr>
              <a:t>Polity, Politics und Policy</a:t>
            </a:r>
          </a:p>
          <a:p>
            <a:r>
              <a:rPr lang="de-CH" sz="1800" dirty="0">
                <a:sym typeface="Wingdings" pitchFamily="2" charset="2"/>
              </a:rPr>
              <a:t>Max Weber: </a:t>
            </a:r>
          </a:p>
          <a:p>
            <a:pPr marL="0" indent="0">
              <a:buNone/>
            </a:pPr>
            <a:r>
              <a:rPr lang="de-CH" sz="1800" dirty="0">
                <a:sym typeface="Wingdings" pitchFamily="2" charset="2"/>
              </a:rPr>
              <a:t>	«</a:t>
            </a:r>
            <a:r>
              <a:rPr lang="de-CH" sz="1800" i="1" dirty="0">
                <a:sym typeface="Wingdings" pitchFamily="2" charset="2"/>
              </a:rPr>
              <a:t>P. ist soziales Handeln, das darauf gerichtet ist, 	gesellschaftliche Konflikte über Werte und Güter (…) zu 	regeln»</a:t>
            </a:r>
          </a:p>
          <a:p>
            <a:r>
              <a:rPr lang="de-CH" sz="1800" dirty="0">
                <a:sym typeface="Wingdings" pitchFamily="2" charset="2"/>
              </a:rPr>
              <a:t>Verständnis abhängig von Kontext (historische Entwicklung, kulturelle Begebenheiten)</a:t>
            </a:r>
          </a:p>
          <a:p>
            <a:endParaRPr lang="de-CH" sz="1800" dirty="0">
              <a:sym typeface="Wingdings" pitchFamily="2" charset="2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73D10E9-4353-415E-882A-10D58D9696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340768"/>
            <a:ext cx="2309804" cy="308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06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712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Fachliteratur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dirty="0">
                <a:sym typeface="Wingdings" pitchFamily="2" charset="2"/>
              </a:rPr>
              <a:t>Betrachtung verschiedener Definitionen</a:t>
            </a:r>
          </a:p>
          <a:p>
            <a:r>
              <a:rPr lang="de-CH" dirty="0">
                <a:sym typeface="Wingdings" pitchFamily="2" charset="2"/>
              </a:rPr>
              <a:t>Ordnung schaffen: </a:t>
            </a:r>
          </a:p>
          <a:p>
            <a:pPr lvl="1"/>
            <a:r>
              <a:rPr lang="de-CH" sz="1800" dirty="0">
                <a:sym typeface="Wingdings" pitchFamily="2" charset="2"/>
              </a:rPr>
              <a:t>In Bestandteile zerlegen</a:t>
            </a:r>
          </a:p>
          <a:p>
            <a:pPr lvl="1"/>
            <a:r>
              <a:rPr lang="de-CH" sz="1800" dirty="0">
                <a:sym typeface="Wingdings" pitchFamily="2" charset="2"/>
              </a:rPr>
              <a:t>Verschiedene Dimensionen aufzeigen (Polity, Politics, Policy)</a:t>
            </a:r>
          </a:p>
          <a:p>
            <a:pPr lvl="1"/>
            <a:r>
              <a:rPr lang="de-CH" sz="1800" dirty="0">
                <a:sym typeface="Wingdings" pitchFamily="2" charset="2"/>
              </a:rPr>
              <a:t>Mögliche Bedeutungskerne / Gemeinsamkeiten</a:t>
            </a:r>
          </a:p>
          <a:p>
            <a:r>
              <a:rPr lang="de-CH" sz="2200" dirty="0">
                <a:sym typeface="Wingdings" pitchFamily="2" charset="2"/>
              </a:rPr>
              <a:t>Relativität von Definitionen</a:t>
            </a:r>
          </a:p>
          <a:p>
            <a:pPr lvl="1"/>
            <a:r>
              <a:rPr lang="de-CH" sz="1800" dirty="0">
                <a:sym typeface="Wingdings" pitchFamily="2" charset="2"/>
              </a:rPr>
              <a:t>Nicht wahr oder falsch, sondern mehr oder weniger nützlich</a:t>
            </a:r>
          </a:p>
          <a:p>
            <a:endParaRPr lang="de-CH" sz="1800" dirty="0">
              <a:sym typeface="Wingdings" pitchFamily="2" charset="2"/>
            </a:endParaRPr>
          </a:p>
          <a:p>
            <a:endParaRPr lang="de-CH" sz="1800" dirty="0">
              <a:sym typeface="Wingdings" pitchFamily="2" charset="2"/>
            </a:endParaRPr>
          </a:p>
        </p:txBody>
      </p:sp>
      <p:pic>
        <p:nvPicPr>
          <p:cNvPr id="4" name="Picture 2" descr="C:\Users\Marc\AppData\Local\Microsoft\Windows\Temporary Internet Files\Content.Outlook\6FN6YBQY\Ursus-Wehrli.jpg">
            <a:extLst>
              <a:ext uri="{FF2B5EF4-FFF2-40B4-BE49-F238E27FC236}">
                <a16:creationId xmlns:a16="http://schemas.microsoft.com/office/drawing/2014/main" id="{96DF050C-0786-4A67-9F65-460C529473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115"/>
          <a:stretch/>
        </p:blipFill>
        <p:spPr bwMode="auto">
          <a:xfrm>
            <a:off x="1383601" y="4437112"/>
            <a:ext cx="6376798" cy="2338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0BE2A1F-8625-4B63-A0BF-E67B94E4A8FC}"/>
              </a:ext>
            </a:extLst>
          </p:cNvPr>
          <p:cNvSpPr txBox="1"/>
          <p:nvPr/>
        </p:nvSpPr>
        <p:spPr>
          <a:xfrm>
            <a:off x="6876256" y="292494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Komplexitäts-reduktion</a:t>
            </a:r>
          </a:p>
        </p:txBody>
      </p:sp>
    </p:spTree>
    <p:extLst>
      <p:ext uri="{BB962C8B-B14F-4D97-AF65-F5344CB8AC3E}">
        <p14:creationId xmlns:p14="http://schemas.microsoft.com/office/powerpoint/2010/main" val="15707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Was ist Politik?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Definitionen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Fachliteratur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Arbeitsdefinition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59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Arbeitsdefinition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b="1" i="1" dirty="0"/>
              <a:t>Politik ist die Gesamtheit von Handlungen die auf Vorbereitung und Herstellung gesamtgesellschaftlich verbindlicher Regelungen und Entscheidungen zielen.</a:t>
            </a:r>
            <a:endParaRPr lang="de-CH" i="1" dirty="0"/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31573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Was ist Politik?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141704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</p:spTree>
    <p:extLst>
      <p:ext uri="{BB962C8B-B14F-4D97-AF65-F5344CB8AC3E}">
        <p14:creationId xmlns:p14="http://schemas.microsoft.com/office/powerpoint/2010/main" val="2381068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Quellen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000" dirty="0">
                <a:latin typeface="Apercu Light" panose="02000506030000020004" pitchFamily="50" charset="0"/>
              </a:rPr>
              <a:t>Quellen der auf den Folien verwendeten Abbildungen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Titelfolie: </a:t>
            </a:r>
            <a:r>
              <a:rPr lang="de-CH" sz="1000" dirty="0" err="1">
                <a:latin typeface="Apercu Light" panose="02000506030000020004" pitchFamily="50" charset="0"/>
              </a:rPr>
              <a:t>Wordle</a:t>
            </a:r>
            <a:r>
              <a:rPr lang="de-CH" sz="1000" dirty="0">
                <a:latin typeface="Apercu Light" panose="02000506030000020004" pitchFamily="50" charset="0"/>
              </a:rPr>
              <a:t> aus Zitatenschatz (Definitionen von Politik)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Rodin: Le </a:t>
            </a:r>
            <a:r>
              <a:rPr lang="de-CH" sz="1000" dirty="0" err="1">
                <a:latin typeface="Apercu Light" panose="02000506030000020004" pitchFamily="50" charset="0"/>
              </a:rPr>
              <a:t>Penseur</a:t>
            </a:r>
            <a:r>
              <a:rPr lang="de-CH" sz="1000" dirty="0">
                <a:latin typeface="Apercu Light" panose="02000506030000020004" pitchFamily="50" charset="0"/>
              </a:rPr>
              <a:t> (Spinner </a:t>
            </a:r>
            <a:r>
              <a:rPr lang="de-CH" sz="1000" dirty="0" err="1">
                <a:latin typeface="Apercu Light" panose="02000506030000020004" pitchFamily="50" charset="0"/>
              </a:rPr>
              <a:t>Gif</a:t>
            </a:r>
            <a:r>
              <a:rPr lang="de-CH" sz="1000" dirty="0">
                <a:latin typeface="Apercu Light" panose="02000506030000020004" pitchFamily="50" charset="0"/>
              </a:rPr>
              <a:t> </a:t>
            </a:r>
            <a:r>
              <a:rPr lang="de-CH" sz="1000" dirty="0" err="1">
                <a:latin typeface="Apercu Light" panose="02000506030000020004" pitchFamily="50" charset="0"/>
              </a:rPr>
              <a:t>by</a:t>
            </a:r>
            <a:r>
              <a:rPr lang="de-CH" sz="1000" dirty="0">
                <a:latin typeface="Apercu Light" panose="02000506030000020004" pitchFamily="50" charset="0"/>
              </a:rPr>
              <a:t> Tobias Rothe)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Max Weber: </a:t>
            </a:r>
            <a:r>
              <a:rPr lang="de-CH" sz="1000" dirty="0" err="1">
                <a:latin typeface="Apercu Light" panose="02000506030000020004" pitchFamily="50" charset="0"/>
              </a:rPr>
              <a:t>Català</a:t>
            </a:r>
            <a:r>
              <a:rPr lang="de-CH" sz="1000" dirty="0">
                <a:latin typeface="Apercu Light" panose="02000506030000020004" pitchFamily="50" charset="0"/>
              </a:rPr>
              <a:t>: Max Weber al 1894 (https://commons.wikimedia.org/wiki/File:Max_Weber_1894.jpg?uselang=de)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Pommes-</a:t>
            </a:r>
            <a:r>
              <a:rPr lang="de-CH" sz="1000" dirty="0" err="1">
                <a:latin typeface="Apercu Light" panose="02000506030000020004" pitchFamily="50" charset="0"/>
              </a:rPr>
              <a:t>Frittes</a:t>
            </a:r>
            <a:r>
              <a:rPr lang="de-CH" sz="1000" dirty="0">
                <a:latin typeface="Apercu Light" panose="02000506030000020004" pitchFamily="50" charset="0"/>
              </a:rPr>
              <a:t>: Ursus Wehrli (2011). (Die) Kunst, auf(zu)räumen. </a:t>
            </a:r>
            <a:r>
              <a:rPr lang="de-CH" sz="1000" dirty="0" err="1">
                <a:latin typeface="Apercu Light" panose="02000506030000020004" pitchFamily="50" charset="0"/>
              </a:rPr>
              <a:t>kein&amp;aber</a:t>
            </a:r>
            <a:r>
              <a:rPr lang="de-CH" sz="1000" dirty="0">
                <a:latin typeface="Apercu Light" panose="02000506030000020004" pitchFamily="50" charset="0"/>
              </a:rPr>
              <a:t>.</a:t>
            </a:r>
          </a:p>
          <a:p>
            <a:pPr>
              <a:buFontTx/>
              <a:buChar char="-"/>
            </a:pPr>
            <a:r>
              <a:rPr lang="de-CH" sz="1000" dirty="0" err="1">
                <a:latin typeface="Apercu Light" panose="02000506030000020004" pitchFamily="50" charset="0"/>
              </a:rPr>
              <a:t>Flipped</a:t>
            </a:r>
            <a:r>
              <a:rPr lang="de-CH" sz="1000">
                <a:latin typeface="Apercu Light" panose="02000506030000020004" pitchFamily="50" charset="0"/>
              </a:rPr>
              <a:t>-Classroom: https://ilias.uni-giessen.de/ilias/goto.php?target=cat_69071&amp;client_id=JLUG</a:t>
            </a: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endParaRPr lang="de-CH" sz="10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5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795463"/>
          </a:xfrm>
        </p:spPr>
        <p:txBody>
          <a:bodyPr/>
          <a:lstStyle/>
          <a:p>
            <a:pPr algn="ctr" eaLnBrk="1" hangingPunct="1"/>
            <a:r>
              <a:rPr lang="de-CH" dirty="0">
                <a:solidFill>
                  <a:schemeClr val="tx1"/>
                </a:solidFill>
              </a:rPr>
              <a:t>Einführung in die Politikwissenschaft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36988"/>
            <a:ext cx="72390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Prof. Dr. Marc Bühlmann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Année Politique Suisse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Institut für Politikwissenschaft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Universität Bern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0105" y="188208"/>
            <a:ext cx="1146928" cy="58586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sz="6600" dirty="0"/>
              <a:t>Lernvideo 1.1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algn="ctr" eaLnBrk="1" hangingPunct="1"/>
            <a:endParaRPr lang="de-CH" dirty="0"/>
          </a:p>
          <a:p>
            <a:pPr algn="ctr" eaLnBrk="1" hangingPunct="1"/>
            <a:r>
              <a:rPr lang="de-CH" sz="4000" dirty="0"/>
              <a:t>Was ist Politik?</a:t>
            </a:r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64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Wo wir uns befinden…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C0EE38-D09D-4AB3-BC16-FB5B44AD7847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A7BC130-A1CE-48D5-9940-ACBD125C473C}"/>
              </a:ext>
            </a:extLst>
          </p:cNvPr>
          <p:cNvSpPr txBox="1"/>
          <p:nvPr/>
        </p:nvSpPr>
        <p:spPr>
          <a:xfrm>
            <a:off x="1907704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1-4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001893-483D-4F39-A834-01F6EE00C685}"/>
              </a:ext>
            </a:extLst>
          </p:cNvPr>
          <p:cNvSpPr txBox="1"/>
          <p:nvPr/>
        </p:nvSpPr>
        <p:spPr>
          <a:xfrm>
            <a:off x="7236296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D53CFD9-A265-426B-A078-F77C86B685AD}"/>
              </a:ext>
            </a:extLst>
          </p:cNvPr>
          <p:cNvSpPr txBox="1"/>
          <p:nvPr/>
        </p:nvSpPr>
        <p:spPr>
          <a:xfrm>
            <a:off x="7236296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3B6F648-89C8-4DA6-8EC1-7255440C8D80}"/>
              </a:ext>
            </a:extLst>
          </p:cNvPr>
          <p:cNvSpPr txBox="1"/>
          <p:nvPr/>
        </p:nvSpPr>
        <p:spPr>
          <a:xfrm>
            <a:off x="7236296" y="35110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FD4AE01-D42E-460F-AFCE-068A213286AC}"/>
              </a:ext>
            </a:extLst>
          </p:cNvPr>
          <p:cNvSpPr txBox="1"/>
          <p:nvPr/>
        </p:nvSpPr>
        <p:spPr>
          <a:xfrm>
            <a:off x="7236296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6D9D0D0-E397-4B36-ABA6-4FA071B34AE2}"/>
              </a:ext>
            </a:extLst>
          </p:cNvPr>
          <p:cNvSpPr txBox="1"/>
          <p:nvPr/>
        </p:nvSpPr>
        <p:spPr>
          <a:xfrm>
            <a:off x="7236296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25C6D16-BA26-4CB7-8710-5FE0A48738B5}"/>
              </a:ext>
            </a:extLst>
          </p:cNvPr>
          <p:cNvSpPr txBox="1"/>
          <p:nvPr/>
        </p:nvSpPr>
        <p:spPr>
          <a:xfrm>
            <a:off x="7236296" y="48784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B388EA-4CE2-4CFC-BD0A-EDD0D9E4D69B}"/>
              </a:ext>
            </a:extLst>
          </p:cNvPr>
          <p:cNvSpPr txBox="1"/>
          <p:nvPr/>
        </p:nvSpPr>
        <p:spPr>
          <a:xfrm>
            <a:off x="7236296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F4E1BBB-7633-4481-934A-D3C00E71CEAC}"/>
              </a:ext>
            </a:extLst>
          </p:cNvPr>
          <p:cNvSpPr txBox="1"/>
          <p:nvPr/>
        </p:nvSpPr>
        <p:spPr>
          <a:xfrm>
            <a:off x="5724128" y="57446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66865C4-2894-4312-A3B9-7986A24CBC68}"/>
              </a:ext>
            </a:extLst>
          </p:cNvPr>
          <p:cNvSpPr txBox="1"/>
          <p:nvPr/>
        </p:nvSpPr>
        <p:spPr>
          <a:xfrm>
            <a:off x="5724128" y="61193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24A5F171-9EB0-469D-ACE5-568F858FBB5A}"/>
              </a:ext>
            </a:extLst>
          </p:cNvPr>
          <p:cNvSpPr/>
          <p:nvPr/>
        </p:nvSpPr>
        <p:spPr bwMode="auto">
          <a:xfrm>
            <a:off x="2200210" y="4686821"/>
            <a:ext cx="504056" cy="135886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DD8D5465-16DC-457B-8F8C-108CFE43AF87}"/>
              </a:ext>
            </a:extLst>
          </p:cNvPr>
          <p:cNvSpPr/>
          <p:nvPr/>
        </p:nvSpPr>
        <p:spPr bwMode="auto">
          <a:xfrm>
            <a:off x="827584" y="2171179"/>
            <a:ext cx="3528392" cy="4138141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Was ist Politik?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Definitionen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Fachliteratur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Arbeitsdefinition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Was ist Politik?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141704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</p:spTree>
    <p:extLst>
      <p:ext uri="{BB962C8B-B14F-4D97-AF65-F5344CB8AC3E}">
        <p14:creationId xmlns:p14="http://schemas.microsoft.com/office/powerpoint/2010/main" val="52555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Was ist Politik?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dirty="0"/>
              <a:t>Vom vorwissenschaftlichen Verständnis</a:t>
            </a:r>
          </a:p>
          <a:p>
            <a:pPr marL="0" indent="0">
              <a:buNone/>
            </a:pPr>
            <a:r>
              <a:rPr lang="de-CH" dirty="0"/>
              <a:t>…</a:t>
            </a:r>
          </a:p>
          <a:p>
            <a:r>
              <a:rPr lang="de-CH" dirty="0"/>
              <a:t>zur wissenschaftlichen Arbeitsdefinition</a:t>
            </a:r>
          </a:p>
        </p:txBody>
      </p:sp>
    </p:spTree>
    <p:extLst>
      <p:ext uri="{BB962C8B-B14F-4D97-AF65-F5344CB8AC3E}">
        <p14:creationId xmlns:p14="http://schemas.microsoft.com/office/powerpoint/2010/main" val="255676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Was ist Politik?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Definitionen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Fachliteratur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Arbeitsdefinition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22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Definitionen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dirty="0"/>
              <a:t>Zitatenschatz</a:t>
            </a:r>
          </a:p>
          <a:p>
            <a:r>
              <a:rPr lang="de-CH" dirty="0"/>
              <a:t>Keine Einigkeit, bunte Sammlung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B8506BD-E2D2-4E44-80E0-DB1C0E0912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717032"/>
            <a:ext cx="3004592" cy="3004592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C0343774-C742-4D81-9891-D6951469F66A}"/>
              </a:ext>
            </a:extLst>
          </p:cNvPr>
          <p:cNvSpPr txBox="1"/>
          <p:nvPr/>
        </p:nvSpPr>
        <p:spPr>
          <a:xfrm>
            <a:off x="611560" y="3520440"/>
            <a:ext cx="2987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600" i="1" dirty="0">
                <a:solidFill>
                  <a:srgbClr val="C00000"/>
                </a:solidFill>
                <a:latin typeface="Apercu Light" panose="02000506030000020004" pitchFamily="50" charset="0"/>
              </a:rPr>
              <a:t>Zitatenschatz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C39390C-8893-4535-83E0-CEC65535E7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2324223"/>
            <a:ext cx="6522050" cy="2785617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8779B88A-0ACD-4F36-B507-B9F4BD34BA9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76672"/>
            <a:ext cx="1788526" cy="2420888"/>
          </a:xfrm>
          <a:prstGeom prst="rect">
            <a:avLst/>
          </a:prstGeom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822CA1A4-AE28-4BEB-A2BA-C3FC89C6F68F}"/>
              </a:ext>
            </a:extLst>
          </p:cNvPr>
          <p:cNvCxnSpPr/>
          <p:nvPr/>
        </p:nvCxnSpPr>
        <p:spPr bwMode="auto">
          <a:xfrm>
            <a:off x="1661488" y="3429000"/>
            <a:ext cx="36822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1" name="Grafik 10">
            <a:extLst>
              <a:ext uri="{FF2B5EF4-FFF2-40B4-BE49-F238E27FC236}">
                <a16:creationId xmlns:a16="http://schemas.microsoft.com/office/drawing/2014/main" id="{3F9439D2-EED9-4DBE-AF02-EA8D4753BD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03648" y="2593587"/>
            <a:ext cx="6547109" cy="2599619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DB09430-CE2A-4746-8F11-C7614DE4DF8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727" y="468999"/>
            <a:ext cx="1788525" cy="2325083"/>
          </a:xfrm>
          <a:prstGeom prst="rect">
            <a:avLst/>
          </a:prstGeom>
        </p:spPr>
      </p:pic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DFC92B82-1A84-448F-B30E-22E57432054C}"/>
              </a:ext>
            </a:extLst>
          </p:cNvPr>
          <p:cNvCxnSpPr/>
          <p:nvPr/>
        </p:nvCxnSpPr>
        <p:spPr bwMode="auto">
          <a:xfrm>
            <a:off x="1758244" y="4437112"/>
            <a:ext cx="291895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8125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theme/theme1.xml><?xml version="1.0" encoding="utf-8"?>
<a:theme xmlns:a="http://schemas.openxmlformats.org/drawingml/2006/main" name="Design_Vorlesung 2016">
  <a:themeElements>
    <a:clrScheme name="marc1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marc1">
      <a:majorFont>
        <a:latin typeface="Antique Olive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marc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_Vorlesung 2016" id="{B266834F-8465-41C3-833D-819A09614F50}" vid="{6EDB6DF2-C371-4F8C-9E18-661A2925CC77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blaue kreise</Template>
  <TotalTime>0</TotalTime>
  <Words>453</Words>
  <Application>Microsoft Office PowerPoint</Application>
  <PresentationFormat>Bildschirmpräsentation (4:3)</PresentationFormat>
  <Paragraphs>118</Paragraphs>
  <Slides>19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8" baseType="lpstr">
      <vt:lpstr>Antique Olive</vt:lpstr>
      <vt:lpstr>Apercu</vt:lpstr>
      <vt:lpstr>Apercu Light</vt:lpstr>
      <vt:lpstr>Arial</vt:lpstr>
      <vt:lpstr>Courier New</vt:lpstr>
      <vt:lpstr>Symbol</vt:lpstr>
      <vt:lpstr>Verdana</vt:lpstr>
      <vt:lpstr>Wingdings</vt:lpstr>
      <vt:lpstr>Design_Vorlesung 2016</vt:lpstr>
      <vt:lpstr>PowerPoint-Präsentation</vt:lpstr>
      <vt:lpstr>Einführung in die Politikwissenschaft</vt:lpstr>
      <vt:lpstr>Lernvideo 1.1</vt:lpstr>
      <vt:lpstr>Wo wir uns befinden…</vt:lpstr>
      <vt:lpstr>Inhalt </vt:lpstr>
      <vt:lpstr>Was ist Politik?</vt:lpstr>
      <vt:lpstr>Was ist Politik?</vt:lpstr>
      <vt:lpstr>Inhalt </vt:lpstr>
      <vt:lpstr>Definitionen</vt:lpstr>
      <vt:lpstr>PowerPoint-Präsentation</vt:lpstr>
      <vt:lpstr>Inhalt </vt:lpstr>
      <vt:lpstr>Fachliteratur</vt:lpstr>
      <vt:lpstr>Fachliteratur</vt:lpstr>
      <vt:lpstr>Fachliteratur</vt:lpstr>
      <vt:lpstr>Inhalt </vt:lpstr>
      <vt:lpstr>Arbeitsdefinition </vt:lpstr>
      <vt:lpstr>Was ist Politik?</vt:lpstr>
      <vt:lpstr>PowerPoint-Präsentation</vt:lpstr>
      <vt:lpstr>Quellen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 Dilemma zum Trilemma: tiefe, ungleiche und unqualifizierte Partizipation</dc:title>
  <dc:creator>Marc Bühlmann</dc:creator>
  <cp:lastModifiedBy>Marc Bühlmann</cp:lastModifiedBy>
  <cp:revision>556</cp:revision>
  <dcterms:created xsi:type="dcterms:W3CDTF">2008-11-14T10:19:50Z</dcterms:created>
  <dcterms:modified xsi:type="dcterms:W3CDTF">2021-08-26T07:09:28Z</dcterms:modified>
</cp:coreProperties>
</file>