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9"/>
  </p:notesMasterIdLst>
  <p:handoutMasterIdLst>
    <p:handoutMasterId r:id="rId30"/>
  </p:handoutMasterIdLst>
  <p:sldIdLst>
    <p:sldId id="377" r:id="rId2"/>
    <p:sldId id="362" r:id="rId3"/>
    <p:sldId id="378" r:id="rId4"/>
    <p:sldId id="380" r:id="rId5"/>
    <p:sldId id="379" r:id="rId6"/>
    <p:sldId id="421" r:id="rId7"/>
    <p:sldId id="420" r:id="rId8"/>
    <p:sldId id="423" r:id="rId9"/>
    <p:sldId id="370" r:id="rId10"/>
    <p:sldId id="422" r:id="rId11"/>
    <p:sldId id="426" r:id="rId12"/>
    <p:sldId id="424" r:id="rId13"/>
    <p:sldId id="425" r:id="rId14"/>
    <p:sldId id="432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28" r:id="rId27"/>
    <p:sldId id="431" r:id="rId28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2334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94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9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10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571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00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41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53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1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04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0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20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2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27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4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unterrichten.zum.de/wiki/Historische_Stichworte/Magna_Chart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lysee.fr/la-presidence/la-declaration-des-droits-de-l-homme-et-du-citoyen" TargetMode="External"/><Relationship Id="rId4" Type="http://schemas.openxmlformats.org/officeDocument/2006/relationships/hyperlink" Target="https://de.wikipedia.org/wiki/Bill_of_Rights_(Vereinigte_Staaten)#/media/Datei:United-states-bill-of-rights_1-630x670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Komplexitätsreduktion</a:t>
            </a:r>
          </a:p>
          <a:p>
            <a:pPr marL="0" indent="0">
              <a:buNone/>
            </a:pPr>
            <a:endParaRPr lang="de-CH" dirty="0"/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</p:txBody>
      </p:sp>
      <p:pic>
        <p:nvPicPr>
          <p:cNvPr id="4" name="Picture 2" descr="C:\Users\Marc\AppData\Local\Microsoft\Windows\Temporary Internet Files\Content.Outlook\6FN6YBQY\Ursus-Wehrli.jpg">
            <a:extLst>
              <a:ext uri="{FF2B5EF4-FFF2-40B4-BE49-F238E27FC236}">
                <a16:creationId xmlns:a16="http://schemas.microsoft.com/office/drawing/2014/main" id="{E9A23263-87C6-49D8-A330-C075A05F9E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15"/>
          <a:stretch/>
        </p:blipFill>
        <p:spPr bwMode="auto">
          <a:xfrm>
            <a:off x="1259632" y="3156110"/>
            <a:ext cx="6376798" cy="233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98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266650C1-14A6-4D32-B6E1-43291F4A0ECD}"/>
              </a:ext>
            </a:extLst>
          </p:cNvPr>
          <p:cNvSpPr/>
          <p:nvPr/>
        </p:nvSpPr>
        <p:spPr bwMode="auto">
          <a:xfrm>
            <a:off x="4067944" y="3140968"/>
            <a:ext cx="1728192" cy="72008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7174AFD-26B9-4089-8FA6-864B3EF18A9E}"/>
              </a:ext>
            </a:extLst>
          </p:cNvPr>
          <p:cNvSpPr/>
          <p:nvPr/>
        </p:nvSpPr>
        <p:spPr bwMode="auto">
          <a:xfrm>
            <a:off x="4067944" y="5469984"/>
            <a:ext cx="1728192" cy="72008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050DBC4-F278-4755-86AC-9F95EDAFC694}"/>
              </a:ext>
            </a:extLst>
          </p:cNvPr>
          <p:cNvSpPr/>
          <p:nvPr/>
        </p:nvSpPr>
        <p:spPr bwMode="auto">
          <a:xfrm>
            <a:off x="4067944" y="4869160"/>
            <a:ext cx="1728192" cy="720080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8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Wissenschaft, Vorwissen und Begrifflichkeiten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Policy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Politics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9A72E43-DAC5-4E75-A24B-DC4D4A74965E}"/>
              </a:ext>
            </a:extLst>
          </p:cNvPr>
          <p:cNvSpPr txBox="1"/>
          <p:nvPr/>
        </p:nvSpPr>
        <p:spPr>
          <a:xfrm>
            <a:off x="2175416" y="3589953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Verfassung, Staat, politisches System</a:t>
            </a:r>
          </a:p>
        </p:txBody>
      </p:sp>
    </p:spTree>
    <p:extLst>
      <p:ext uri="{BB962C8B-B14F-4D97-AF65-F5344CB8AC3E}">
        <p14:creationId xmlns:p14="http://schemas.microsoft.com/office/powerpoint/2010/main" val="6414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Polity-Dimension: Verfassung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Begriff: politische Grundordnung eines Staates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Magna Charta, Bill of Rights, </a:t>
            </a:r>
            <a:r>
              <a:rPr lang="de-CH" sz="2200" dirty="0" err="1"/>
              <a:t>Déclaration</a:t>
            </a:r>
            <a:r>
              <a:rPr lang="de-CH" sz="2200" dirty="0"/>
              <a:t> des </a:t>
            </a:r>
            <a:r>
              <a:rPr lang="de-CH" sz="2200" dirty="0" err="1"/>
              <a:t>droits</a:t>
            </a:r>
            <a:r>
              <a:rPr lang="de-CH" sz="2200" dirty="0"/>
              <a:t> de </a:t>
            </a:r>
            <a:r>
              <a:rPr lang="de-CH" sz="2200" dirty="0" err="1"/>
              <a:t>l’homme</a:t>
            </a:r>
            <a:r>
              <a:rPr lang="de-CH" sz="22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/>
              <a:t>Ziel: gemeinsame Grundlage für alle Bürgerinnen und Bürger, der prinzipiell alle zustimmen können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Grundrechte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Bürgerrechte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Beteiligungsrechte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Akteure (Legislative, Exekutive, Judikative)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/>
              <a:t>Prozess (z.B. Wahlen)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0B0EE7-8AD4-4285-BB6B-8035045EF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27760"/>
            <a:ext cx="4018191" cy="267712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91EEF0A-D1FB-466B-A795-8CCB63CBE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363" y="3645024"/>
            <a:ext cx="3021156" cy="321297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0D86383-C73E-455F-8765-4BF5BC97D8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645024"/>
            <a:ext cx="2199876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Polity-Dimension: Staat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Im weiteren Sinne: Nation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Im engeren Sinne (Max Weber): legitimes Monopol der physischen Gewalt auf einem bestimmten Gebiet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Wer darf Entscheidungen durchsetzen und sanktionieren - Gewaltmonopol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Wer legitimiert Entscheidungen und Akteur (definierte Staatsbevölkerung, die als Souverän die Staatsgewalt z.B. via Wahlen legitimiert)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Bestimmtes Gebiet (Grenzen)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7C1A598-D8C4-4016-8278-1C524C587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93102"/>
            <a:ext cx="1910321" cy="255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5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1872729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Polity-Dimension: Politisches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Fliessmodell (David Easton 1965)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System = Gesamtheit aufeinander bezogener Teile mit Strukturen und Regeln, mehreren Funktionen und gegenüber der Umwelt abgrenzbar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7996E26-ACF0-4C93-8DDB-1AE2FB5F8DBD}"/>
              </a:ext>
            </a:extLst>
          </p:cNvPr>
          <p:cNvSpPr txBox="1"/>
          <p:nvPr/>
        </p:nvSpPr>
        <p:spPr>
          <a:xfrm>
            <a:off x="3635896" y="495808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Political System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D7A42EC-B2B0-4136-9904-04797621A435}"/>
              </a:ext>
            </a:extLst>
          </p:cNvPr>
          <p:cNvCxnSpPr/>
          <p:nvPr/>
        </p:nvCxnSpPr>
        <p:spPr bwMode="auto">
          <a:xfrm>
            <a:off x="5508104" y="5296912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D6250B06-7DB6-4060-B14C-1D0BC218C18B}"/>
              </a:ext>
            </a:extLst>
          </p:cNvPr>
          <p:cNvSpPr txBox="1"/>
          <p:nvPr/>
        </p:nvSpPr>
        <p:spPr>
          <a:xfrm>
            <a:off x="5580112" y="49580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Decisions</a:t>
            </a:r>
            <a:r>
              <a:rPr lang="de-CH" dirty="0"/>
              <a:t> and Actions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5F98E79-FF50-4B21-BE78-4CD4700ABC8B}"/>
              </a:ext>
            </a:extLst>
          </p:cNvPr>
          <p:cNvSpPr txBox="1"/>
          <p:nvPr/>
        </p:nvSpPr>
        <p:spPr>
          <a:xfrm flipH="1" flipV="1">
            <a:off x="7915735" y="467004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/>
              <a:t>Output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3361999-8F5F-48B4-B78C-A0F2791F3AAF}"/>
              </a:ext>
            </a:extLst>
          </p:cNvPr>
          <p:cNvSpPr txBox="1"/>
          <p:nvPr/>
        </p:nvSpPr>
        <p:spPr>
          <a:xfrm flipH="1" flipV="1">
            <a:off x="816560" y="467004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 err="1"/>
              <a:t>Intput</a:t>
            </a:r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CC70599-00E9-4F9A-BA74-C6C8EB6AE0A0}"/>
              </a:ext>
            </a:extLst>
          </p:cNvPr>
          <p:cNvSpPr/>
          <p:nvPr/>
        </p:nvSpPr>
        <p:spPr bwMode="auto">
          <a:xfrm>
            <a:off x="179512" y="4653136"/>
            <a:ext cx="8784976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660999-CE5D-45D7-B903-29D3D87567C8}"/>
              </a:ext>
            </a:extLst>
          </p:cNvPr>
          <p:cNvSpPr txBox="1"/>
          <p:nvPr/>
        </p:nvSpPr>
        <p:spPr>
          <a:xfrm>
            <a:off x="1804328" y="47429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Demands</a:t>
            </a:r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BD715C-F2B2-44D6-AD8F-4482BC47A72B}"/>
              </a:ext>
            </a:extLst>
          </p:cNvPr>
          <p:cNvSpPr txBox="1"/>
          <p:nvPr/>
        </p:nvSpPr>
        <p:spPr>
          <a:xfrm>
            <a:off x="1763688" y="54316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Support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FD36D17-B4A6-471E-967A-44B3BBA00886}"/>
              </a:ext>
            </a:extLst>
          </p:cNvPr>
          <p:cNvCxnSpPr/>
          <p:nvPr/>
        </p:nvCxnSpPr>
        <p:spPr bwMode="auto">
          <a:xfrm>
            <a:off x="1403648" y="5102096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6FCAB074-3066-4BCC-9F9A-4B5FDF9BBF2D}"/>
              </a:ext>
            </a:extLst>
          </p:cNvPr>
          <p:cNvCxnSpPr/>
          <p:nvPr/>
        </p:nvCxnSpPr>
        <p:spPr bwMode="auto">
          <a:xfrm>
            <a:off x="1403648" y="5462136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krümmte Verbindung 24">
            <a:extLst>
              <a:ext uri="{FF2B5EF4-FFF2-40B4-BE49-F238E27FC236}">
                <a16:creationId xmlns:a16="http://schemas.microsoft.com/office/drawing/2014/main" id="{BD085D2E-9D85-4437-A14B-1E6F428FD8F5}"/>
              </a:ext>
            </a:extLst>
          </p:cNvPr>
          <p:cNvCxnSpPr>
            <a:stCxn id="9" idx="0"/>
            <a:endCxn id="10" idx="0"/>
          </p:cNvCxnSpPr>
          <p:nvPr/>
        </p:nvCxnSpPr>
        <p:spPr bwMode="auto">
          <a:xfrm rot="5400000">
            <a:off x="4596980" y="2416605"/>
            <a:ext cx="12700" cy="709917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A3AB30AA-3842-4758-BC9F-96C89D2E0A7A}"/>
              </a:ext>
            </a:extLst>
          </p:cNvPr>
          <p:cNvSpPr txBox="1"/>
          <p:nvPr/>
        </p:nvSpPr>
        <p:spPr>
          <a:xfrm flipH="1" flipV="1">
            <a:off x="158328" y="4742056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BA8E376-2344-4456-B3A4-FEB05ABB8702}"/>
              </a:ext>
            </a:extLst>
          </p:cNvPr>
          <p:cNvSpPr txBox="1"/>
          <p:nvPr/>
        </p:nvSpPr>
        <p:spPr>
          <a:xfrm flipH="1" flipV="1">
            <a:off x="8521416" y="4742056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314204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 animBg="1"/>
      <p:bldP spid="12" grpId="0"/>
      <p:bldP spid="13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Wissenschaft, Vorwissen und Begrifflichkeiten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Policy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Politics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9A72E43-DAC5-4E75-A24B-DC4D4A74965E}"/>
              </a:ext>
            </a:extLst>
          </p:cNvPr>
          <p:cNvSpPr txBox="1"/>
          <p:nvPr/>
        </p:nvSpPr>
        <p:spPr>
          <a:xfrm>
            <a:off x="2195736" y="4028123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Politisches Problem, politisches Programm</a:t>
            </a:r>
          </a:p>
        </p:txBody>
      </p:sp>
    </p:spTree>
    <p:extLst>
      <p:ext uri="{BB962C8B-B14F-4D97-AF65-F5344CB8AC3E}">
        <p14:creationId xmlns:p14="http://schemas.microsoft.com/office/powerpoint/2010/main" val="10699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Policy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Policy-Dimension: Politisches Problem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Politisches Aushandeln von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Problemdefinition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Aushandeln und Wahl von Lösungen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Evaluation von Ergebnissen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Normative Standpunkte vs. analytische Beurteilung</a:t>
            </a:r>
          </a:p>
        </p:txBody>
      </p:sp>
    </p:spTree>
    <p:extLst>
      <p:ext uri="{BB962C8B-B14F-4D97-AF65-F5344CB8AC3E}">
        <p14:creationId xmlns:p14="http://schemas.microsoft.com/office/powerpoint/2010/main" val="27370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Policy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Policy-Dimension: Politisches Programm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Auswahl von Mitteln zur Erreichung von Zielen</a:t>
            </a:r>
          </a:p>
          <a:p>
            <a:r>
              <a:rPr lang="de-CH" sz="2000" dirty="0"/>
              <a:t>Orientierungshilfe</a:t>
            </a:r>
          </a:p>
          <a:p>
            <a:r>
              <a:rPr lang="de-CH" sz="2000" dirty="0"/>
              <a:t>Anleitung für politisches Handeln</a:t>
            </a:r>
          </a:p>
        </p:txBody>
      </p:sp>
    </p:spTree>
    <p:extLst>
      <p:ext uri="{BB962C8B-B14F-4D97-AF65-F5344CB8AC3E}">
        <p14:creationId xmlns:p14="http://schemas.microsoft.com/office/powerpoint/2010/main" val="365517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Wissenschaft, Vorwissen und Begrifflichkeiten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Policy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Politics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9A72E43-DAC5-4E75-A24B-DC4D4A74965E}"/>
              </a:ext>
            </a:extLst>
          </p:cNvPr>
          <p:cNvSpPr txBox="1"/>
          <p:nvPr/>
        </p:nvSpPr>
        <p:spPr>
          <a:xfrm>
            <a:off x="2409450" y="4450998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Interessen, Akteure, Konflikt, Macht</a:t>
            </a:r>
          </a:p>
        </p:txBody>
      </p:sp>
    </p:spTree>
    <p:extLst>
      <p:ext uri="{BB962C8B-B14F-4D97-AF65-F5344CB8AC3E}">
        <p14:creationId xmlns:p14="http://schemas.microsoft.com/office/powerpoint/2010/main" val="33265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Politics-Dimension: Interessen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Kant: Triebfedern menschlichen Handelns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Individuum vs. Kollektive Akteure (z.B. Partei als Interessengruppierung)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Interessendivergenz als Normalfall; Politik = Aushandeln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Interessenorganisation – Konfliktlinien (</a:t>
            </a:r>
            <a:r>
              <a:rPr lang="de-CH" sz="2000" dirty="0" err="1"/>
              <a:t>Clevages</a:t>
            </a:r>
            <a:r>
              <a:rPr lang="de-CH" sz="2000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Durchsetzung von Interessen: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Pluralismus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Konflikt- und Organisationsfähigkeit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5E5827-55C0-4648-AEC0-5DA462ADD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36614"/>
            <a:ext cx="2165385" cy="31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r>
              <a:rPr lang="de-CH" u="none" dirty="0"/>
              <a:t>Politics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Politics-Dimension: Akteure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Kollektive Akteure</a:t>
            </a:r>
            <a:endParaRPr lang="de-CH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Institutionelle (institutionalisierte) Akteure: z.B. Regierung, Parlament, Kantone, Gemeinde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(Genuin) Politische Akteure: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Parteien (Transformationsriemen zwischen Staat und Gesellschaft; Interessenartikulation und -aggregation, Rekrutierung)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Verbände (langfristige Organisation spezifischer, v.a. wirtschaftlicher Interessen)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(Neue) Soziale Bewegungen / NGO (kurz- bis mittelfristige Organisation spezifischer, thematisch deutlich umrissener Interessen)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/>
              <a:t>Akteure der Öffentlichkeit: z.B. Vereine, Medien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5817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r>
              <a:rPr lang="de-CH" u="none" dirty="0"/>
              <a:t>Politics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Politics-Dimension: Konflikt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Konflikt als Normalfall - Nichtübereinstimmung politisch relevanter Interessen als Ausgangslage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Einstimmigkeit als seltene Ausnahme (Konsens)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Kompromiss (Teilsummenkonflikt)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Nullsummenkonflikte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anose="05000000000000000000" pitchFamily="2" charset="2"/>
              </a:rPr>
              <a:t>Status Quo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anose="05000000000000000000" pitchFamily="2" charset="2"/>
              </a:rPr>
              <a:t>Entweder-oder-Konflikt  Mehrheitsentscheid</a:t>
            </a:r>
            <a:endParaRPr lang="de-CH" sz="1600" dirty="0"/>
          </a:p>
          <a:p>
            <a:pPr>
              <a:buFont typeface="Courier New" panose="02070309020205020404" pitchFamily="49" charset="0"/>
              <a:buChar char="o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39355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r>
              <a:rPr lang="de-CH" u="none" dirty="0"/>
              <a:t>Politics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/>
              <a:t>Begriffe der Politics-Dimension: Macht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Max Weber: Chance, eigenen Willen gegen Widerstreben durchzusetzen.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Gesamtgesellschaftlich verbindliche Regelungen und Entscheidungen: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Durchsetzen (</a:t>
            </a:r>
            <a:r>
              <a:rPr lang="de-CH" sz="1600" dirty="0">
                <a:sym typeface="Wingdings" panose="05000000000000000000" pitchFamily="2" charset="2"/>
              </a:rPr>
              <a:t>Vollzug durch Verwaltung)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anose="05000000000000000000" pitchFamily="2" charset="2"/>
              </a:rPr>
              <a:t>Sanktionieren (Ahnden und Bestrafen durch Polizei und Justiz)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anose="05000000000000000000" pitchFamily="2" charset="2"/>
              </a:rPr>
              <a:t>Gewaltmonopol  Output-Macht</a:t>
            </a:r>
            <a:endParaRPr lang="de-CH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Faktor für Prozess der Vorbereitung und Herstellung von Regeln und Entscheidungen (Input-Macht)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Ökonomische Stärke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Konflikt- und Organisationsfähigkeit (soziale Macht)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/>
              <a:t>Reputation (Kompetenz-Macht)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D59F110-A452-4F3B-8020-8D40D554E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2656"/>
            <a:ext cx="1910321" cy="255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Wissenschaft, Vorwissen und Begrifflichkeiten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Policy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Politics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19A72E43-DAC5-4E75-A24B-DC4D4A74965E}"/>
              </a:ext>
            </a:extLst>
          </p:cNvPr>
          <p:cNvSpPr txBox="1"/>
          <p:nvPr/>
        </p:nvSpPr>
        <p:spPr>
          <a:xfrm>
            <a:off x="2409450" y="4450998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Interessen, Akteure, Konflikt, Macht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F7486E7-F798-48F4-A209-F22EFF3D3F1C}"/>
              </a:ext>
            </a:extLst>
          </p:cNvPr>
          <p:cNvSpPr txBox="1"/>
          <p:nvPr/>
        </p:nvSpPr>
        <p:spPr>
          <a:xfrm>
            <a:off x="2195736" y="4028123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Politisches Problem, politisches Programm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A9528D6-F2CB-415C-8860-FAA29310D0A8}"/>
              </a:ext>
            </a:extLst>
          </p:cNvPr>
          <p:cNvSpPr txBox="1"/>
          <p:nvPr/>
        </p:nvSpPr>
        <p:spPr>
          <a:xfrm>
            <a:off x="2175416" y="3589953"/>
            <a:ext cx="6571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2400" dirty="0">
                <a:solidFill>
                  <a:srgbClr val="C00000"/>
                </a:solidFill>
                <a:latin typeface="Apercu" panose="02000506040000020004" pitchFamily="50" charset="0"/>
              </a:rPr>
              <a:t>– Verfassung, Staat, politisches System</a:t>
            </a:r>
          </a:p>
        </p:txBody>
      </p:sp>
    </p:spTree>
    <p:extLst>
      <p:ext uri="{BB962C8B-B14F-4D97-AF65-F5344CB8AC3E}">
        <p14:creationId xmlns:p14="http://schemas.microsoft.com/office/powerpoint/2010/main" val="621329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Polity, Policy, Politics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24172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Pommes-</a:t>
            </a:r>
            <a:r>
              <a:rPr lang="de-CH" sz="1000" dirty="0" err="1">
                <a:latin typeface="Apercu Light" panose="02000506030000020004" pitchFamily="50" charset="0"/>
              </a:rPr>
              <a:t>Frittes</a:t>
            </a:r>
            <a:r>
              <a:rPr lang="de-CH" sz="1000" dirty="0">
                <a:latin typeface="Apercu Light" panose="02000506030000020004" pitchFamily="50" charset="0"/>
              </a:rPr>
              <a:t>: Ursus Wehrli (2011). (Die) Kunst, auf(zu)räumen. </a:t>
            </a:r>
            <a:r>
              <a:rPr lang="de-CH" sz="1000" dirty="0" err="1">
                <a:latin typeface="Apercu Light" panose="02000506030000020004" pitchFamily="50" charset="0"/>
              </a:rPr>
              <a:t>kein&amp;aber</a:t>
            </a:r>
            <a:r>
              <a:rPr lang="de-CH" sz="1000" dirty="0">
                <a:latin typeface="Apercu Light" panose="02000506030000020004" pitchFamily="50" charset="0"/>
              </a:rPr>
              <a:t>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Magna Carta: Ein Original der Magna Carta von 1215 (London, British Library, Cotton MS. Augustus II. 106) (</a:t>
            </a:r>
            <a:r>
              <a:rPr lang="de-CH" sz="1000" dirty="0">
                <a:latin typeface="Apercu Light" panose="02000506030000020004" pitchFamily="50" charset="0"/>
                <a:hlinkClick r:id="rId3"/>
              </a:rPr>
              <a:t>https://unterrichten.zum.de/wiki/Historische_Stichworte/Magna_Charta</a:t>
            </a:r>
            <a:r>
              <a:rPr lang="de-CH" sz="1000" dirty="0">
                <a:latin typeface="Apercu Light" panose="02000506030000020004" pitchFamily="50" charset="0"/>
              </a:rPr>
              <a:t>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Bill of Rights: United-</a:t>
            </a:r>
            <a:r>
              <a:rPr lang="de-CH" sz="1000" dirty="0" err="1">
                <a:latin typeface="Apercu Light" panose="02000506030000020004" pitchFamily="50" charset="0"/>
              </a:rPr>
              <a:t>states</a:t>
            </a:r>
            <a:r>
              <a:rPr lang="de-CH" sz="1000" dirty="0">
                <a:latin typeface="Apercu Light" panose="02000506030000020004" pitchFamily="50" charset="0"/>
              </a:rPr>
              <a:t>-</a:t>
            </a:r>
            <a:r>
              <a:rPr lang="de-CH" sz="1000" dirty="0" err="1">
                <a:latin typeface="Apercu Light" panose="02000506030000020004" pitchFamily="50" charset="0"/>
              </a:rPr>
              <a:t>bill</a:t>
            </a:r>
            <a:r>
              <a:rPr lang="de-CH" sz="1000" dirty="0">
                <a:latin typeface="Apercu Light" panose="02000506030000020004" pitchFamily="50" charset="0"/>
              </a:rPr>
              <a:t>-of-</a:t>
            </a:r>
            <a:r>
              <a:rPr lang="de-CH" sz="1000" dirty="0" err="1">
                <a:latin typeface="Apercu Light" panose="02000506030000020004" pitchFamily="50" charset="0"/>
              </a:rPr>
              <a:t>rights</a:t>
            </a:r>
            <a:r>
              <a:rPr lang="de-CH" sz="1000" dirty="0">
                <a:latin typeface="Apercu Light" panose="02000506030000020004" pitchFamily="50" charset="0"/>
              </a:rPr>
              <a:t> (</a:t>
            </a:r>
            <a:r>
              <a:rPr lang="de-CH" sz="1000" dirty="0">
                <a:latin typeface="Apercu Light" panose="02000506030000020004" pitchFamily="50" charset="0"/>
                <a:hlinkClick r:id="rId4"/>
              </a:rPr>
              <a:t>https://de.wikipedia.org/wiki/Bill_of_Rights_(Vereinigte_Staaten)#/media/Datei:United-states-bill-of-rights_1-630x670.jpg</a:t>
            </a:r>
            <a:r>
              <a:rPr lang="de-CH" sz="1000" dirty="0">
                <a:latin typeface="Apercu Light" panose="02000506030000020004" pitchFamily="50" charset="0"/>
              </a:rPr>
              <a:t>)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Archives nationales (France), 30 septembre 1789, AE/II/1129, Déclaration des droits de l'homme et du citoyen (</a:t>
            </a:r>
            <a:r>
              <a:rPr lang="de-CH" sz="1000" dirty="0">
                <a:latin typeface="Apercu Light" panose="02000506030000020004" pitchFamily="50" charset="0"/>
                <a:hlinkClick r:id="rId5"/>
              </a:rPr>
              <a:t>https://www.elysee.fr/la-presidence/la-declaration-des-droits-de-l-homme-et-du-citoyen</a:t>
            </a:r>
            <a:r>
              <a:rPr lang="de-CH" sz="1000" dirty="0">
                <a:latin typeface="Apercu Light" panose="02000506030000020004" pitchFamily="50" charset="0"/>
              </a:rPr>
              <a:t>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Max Weber: </a:t>
            </a:r>
            <a:r>
              <a:rPr lang="de-CH" sz="1000" dirty="0" err="1">
                <a:latin typeface="Apercu Light" panose="02000506030000020004" pitchFamily="50" charset="0"/>
              </a:rPr>
              <a:t>Català</a:t>
            </a:r>
            <a:r>
              <a:rPr lang="de-CH" sz="1000" dirty="0">
                <a:latin typeface="Apercu Light" panose="02000506030000020004" pitchFamily="50" charset="0"/>
              </a:rPr>
              <a:t>: Max Weber al 1894 (https://commons.wikimedia.org/wiki/File:Max_Weber_1894.jpg?uselang=de)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Politisches System; Fliessmodell: </a:t>
            </a:r>
            <a:r>
              <a:rPr lang="en-US" sz="1000" dirty="0">
                <a:latin typeface="Apercu Light" panose="02000506030000020004" pitchFamily="50" charset="0"/>
              </a:rPr>
              <a:t>Easton, David (1965). A Systems Analysis of Political Life, New York, S. 32.</a:t>
            </a:r>
          </a:p>
          <a:p>
            <a:pPr>
              <a:buFontTx/>
              <a:buChar char="-"/>
            </a:pPr>
            <a:r>
              <a:rPr lang="en-US" sz="1000" dirty="0">
                <a:latin typeface="Apercu Light" panose="02000506030000020004" pitchFamily="50" charset="0"/>
              </a:rPr>
              <a:t>Immanuel Kant: </a:t>
            </a:r>
            <a:r>
              <a:rPr lang="en-US" sz="1000" dirty="0" err="1">
                <a:latin typeface="Apercu Light" panose="02000506030000020004" pitchFamily="50" charset="0"/>
              </a:rPr>
              <a:t>Unbekannter</a:t>
            </a:r>
            <a:r>
              <a:rPr lang="en-US" sz="1000" dirty="0">
                <a:latin typeface="Apercu Light" panose="02000506030000020004" pitchFamily="50" charset="0"/>
              </a:rPr>
              <a:t> Maler (https://commons.wikimedia.org/wiki/File:Immanuel_Kant_(painted_portrait).jpg?uselang=de)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3.1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Politik – Polity, Policy, Politics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>
            <a:off x="2200210" y="4686821"/>
            <a:ext cx="504056" cy="13588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DD8D5465-16DC-457B-8F8C-108CFE43AF87}"/>
              </a:ext>
            </a:extLst>
          </p:cNvPr>
          <p:cNvSpPr/>
          <p:nvPr/>
        </p:nvSpPr>
        <p:spPr bwMode="auto">
          <a:xfrm>
            <a:off x="827584" y="2171179"/>
            <a:ext cx="3528392" cy="413814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Wissenschaft, Vorwissen und Begrifflichkeiten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Policy</a:t>
            </a:r>
          </a:p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Politics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Was ist Politik? Was ist Politikwissenschaft?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Wissenschaft – falsifizierbare Theorien, Beobachtungsaussagen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Vorwissen vermitteln: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Welche Sprache wird benutzt?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Wie werden Tatsachen beobachtet/interpretiert?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/>
              <a:t>Welche vorläufigen Theorien bestehen?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59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«Analyseinstrument für das Verständnis von Politik», «Grundbegriffe und Modelle (…), nach denen das Politische (…) angemessen verstanden werden kann» (Meyer, 2010: 80).</a:t>
            </a:r>
            <a:endParaRPr lang="de-CH" dirty="0"/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Politik als mehrdimensionales Konzept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dirty="0"/>
              <a:t>Polity, Policy, Politics</a:t>
            </a:r>
          </a:p>
          <a:p>
            <a:endParaRPr lang="de-CH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AE3DCD5-B211-4F26-91A9-4DF560D4ED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40" y="3158793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8DFA1E26-344E-4019-9B79-B2E836E6DFE2}"/>
              </a:ext>
            </a:extLst>
          </p:cNvPr>
          <p:cNvSpPr txBox="1"/>
          <p:nvPr/>
        </p:nvSpPr>
        <p:spPr>
          <a:xfrm>
            <a:off x="6156176" y="2646031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latin typeface="Apercu Light" panose="02000506030000020004" pitchFamily="50" charset="0"/>
              </a:rPr>
              <a:t>Die Logik des Politischen</a:t>
            </a:r>
          </a:p>
        </p:txBody>
      </p:sp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Drei Dimensionen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Polity  Form, Grundlage, Rahmenbedingungen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Policy  Inhalt, Probleme, Programme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dirty="0">
                <a:sym typeface="Wingdings" pitchFamily="2" charset="2"/>
              </a:rPr>
              <a:t>Politics  Prozess, Auseinandersetzung, Durchsetzen von Interessen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0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Vorwissen und Begrifflichkeiten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1704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1035</Words>
  <Application>Microsoft Office PowerPoint</Application>
  <PresentationFormat>Bildschirmpräsentation (4:3)</PresentationFormat>
  <Paragraphs>218</Paragraphs>
  <Slides>27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5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3.1</vt:lpstr>
      <vt:lpstr>Wo wir uns befinden…</vt:lpstr>
      <vt:lpstr>Inhalt </vt:lpstr>
      <vt:lpstr>Vorwissen und Begrifflichkeiten</vt:lpstr>
      <vt:lpstr>Vorwissen und Begrifflichkeiten</vt:lpstr>
      <vt:lpstr>Vorwissen und Begrifflichkeiten</vt:lpstr>
      <vt:lpstr>Vorwissen und Begrifflichkeiten</vt:lpstr>
      <vt:lpstr>Vorwissen und Begrifflichkeiten</vt:lpstr>
      <vt:lpstr>Vorwissen und Begrifflichkeiten</vt:lpstr>
      <vt:lpstr>Inhalt </vt:lpstr>
      <vt:lpstr>Polity</vt:lpstr>
      <vt:lpstr>Polity</vt:lpstr>
      <vt:lpstr>Polity</vt:lpstr>
      <vt:lpstr>Inhalt </vt:lpstr>
      <vt:lpstr>Policy</vt:lpstr>
      <vt:lpstr>Policy</vt:lpstr>
      <vt:lpstr>Inhalt </vt:lpstr>
      <vt:lpstr>Politics</vt:lpstr>
      <vt:lpstr>Politics</vt:lpstr>
      <vt:lpstr>Politics</vt:lpstr>
      <vt:lpstr>Politics</vt:lpstr>
      <vt:lpstr>Inhalt </vt:lpstr>
      <vt:lpstr>Polity, Policy, Politics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517</cp:revision>
  <dcterms:created xsi:type="dcterms:W3CDTF">2008-11-14T10:19:50Z</dcterms:created>
  <dcterms:modified xsi:type="dcterms:W3CDTF">2021-09-02T14:44:31Z</dcterms:modified>
</cp:coreProperties>
</file>