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65"/>
  </p:notesMasterIdLst>
  <p:handoutMasterIdLst>
    <p:handoutMasterId r:id="rId66"/>
  </p:handoutMasterIdLst>
  <p:sldIdLst>
    <p:sldId id="377" r:id="rId2"/>
    <p:sldId id="362" r:id="rId3"/>
    <p:sldId id="378" r:id="rId4"/>
    <p:sldId id="380" r:id="rId5"/>
    <p:sldId id="379" r:id="rId6"/>
    <p:sldId id="438" r:id="rId7"/>
    <p:sldId id="443" r:id="rId8"/>
    <p:sldId id="492" r:id="rId9"/>
    <p:sldId id="439" r:id="rId10"/>
    <p:sldId id="496" r:id="rId11"/>
    <p:sldId id="502" r:id="rId12"/>
    <p:sldId id="497" r:id="rId13"/>
    <p:sldId id="499" r:id="rId14"/>
    <p:sldId id="498" r:id="rId15"/>
    <p:sldId id="494" r:id="rId16"/>
    <p:sldId id="501" r:id="rId17"/>
    <p:sldId id="508" r:id="rId18"/>
    <p:sldId id="500" r:id="rId19"/>
    <p:sldId id="503" r:id="rId20"/>
    <p:sldId id="504" r:id="rId21"/>
    <p:sldId id="512" r:id="rId22"/>
    <p:sldId id="511" r:id="rId23"/>
    <p:sldId id="505" r:id="rId24"/>
    <p:sldId id="513" r:id="rId25"/>
    <p:sldId id="506" r:id="rId26"/>
    <p:sldId id="491" r:id="rId27"/>
    <p:sldId id="514" r:id="rId28"/>
    <p:sldId id="444" r:id="rId29"/>
    <p:sldId id="516" r:id="rId30"/>
    <p:sldId id="445" r:id="rId31"/>
    <p:sldId id="523" r:id="rId32"/>
    <p:sldId id="522" r:id="rId33"/>
    <p:sldId id="524" r:id="rId34"/>
    <p:sldId id="526" r:id="rId35"/>
    <p:sldId id="525" r:id="rId36"/>
    <p:sldId id="527" r:id="rId37"/>
    <p:sldId id="528" r:id="rId38"/>
    <p:sldId id="529" r:id="rId39"/>
    <p:sldId id="530" r:id="rId40"/>
    <p:sldId id="531" r:id="rId41"/>
    <p:sldId id="533" r:id="rId42"/>
    <p:sldId id="532" r:id="rId43"/>
    <p:sldId id="536" r:id="rId44"/>
    <p:sldId id="535" r:id="rId45"/>
    <p:sldId id="538" r:id="rId46"/>
    <p:sldId id="521" r:id="rId47"/>
    <p:sldId id="537" r:id="rId48"/>
    <p:sldId id="539" r:id="rId49"/>
    <p:sldId id="517" r:id="rId50"/>
    <p:sldId id="540" r:id="rId51"/>
    <p:sldId id="541" r:id="rId52"/>
    <p:sldId id="542" r:id="rId53"/>
    <p:sldId id="543" r:id="rId54"/>
    <p:sldId id="534" r:id="rId55"/>
    <p:sldId id="458" r:id="rId56"/>
    <p:sldId id="545" r:id="rId57"/>
    <p:sldId id="544" r:id="rId58"/>
    <p:sldId id="457" r:id="rId59"/>
    <p:sldId id="546" r:id="rId60"/>
    <p:sldId id="441" r:id="rId61"/>
    <p:sldId id="370" r:id="rId62"/>
    <p:sldId id="428" r:id="rId63"/>
    <p:sldId id="431" r:id="rId64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89746" autoAdjust="0"/>
  </p:normalViewPr>
  <p:slideViewPr>
    <p:cSldViewPr>
      <p:cViewPr varScale="1">
        <p:scale>
          <a:sx n="105" d="100"/>
          <a:sy n="105" d="100"/>
        </p:scale>
        <p:origin x="1638" y="114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2638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524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6148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7178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776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8850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55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2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58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1468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0023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030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658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232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44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792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726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233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Vision eines dauerhaften Friedens nach dem 2. Weltkrieg (Frankreich, Deutschland)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Wirtschaftliche Interessen 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Acht zentrale Verträge: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1951 Paris (EGKS, Montanunion)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1957 Rom (</a:t>
            </a:r>
            <a:r>
              <a:rPr lang="de-CH" sz="1600" dirty="0" err="1">
                <a:latin typeface="Apercu Light" panose="02000506030000020004" pitchFamily="50" charset="0"/>
              </a:rPr>
              <a:t>Euratom</a:t>
            </a:r>
            <a:r>
              <a:rPr lang="de-CH" sz="1600" dirty="0">
                <a:latin typeface="Apercu Light" panose="02000506030000020004" pitchFamily="50" charset="0"/>
              </a:rPr>
              <a:t>, EWG)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1966 Fusionsvertrag (Brüssel)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1987 Einheitliche Europäische Akte </a:t>
            </a:r>
            <a:br>
              <a:rPr lang="de-CH" sz="1600" dirty="0">
                <a:latin typeface="Apercu Light" panose="02000506030000020004" pitchFamily="50" charset="0"/>
              </a:rPr>
            </a:br>
            <a:r>
              <a:rPr lang="de-CH" sz="1600" dirty="0">
                <a:latin typeface="Apercu Light" panose="02000506030000020004" pitchFamily="50" charset="0"/>
              </a:rPr>
              <a:t>(Mailand)</a:t>
            </a:r>
          </a:p>
          <a:p>
            <a:pPr lvl="1" eaLnBrk="1" hangingPunct="1"/>
            <a:endParaRPr lang="de-CH" sz="1600" dirty="0"/>
          </a:p>
          <a:p>
            <a:pPr marL="0" indent="0" eaLnBrk="1" hangingPunct="1">
              <a:buNone/>
            </a:pPr>
            <a:r>
              <a:rPr lang="de-CH" sz="2000" dirty="0"/>
              <a:t>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6444208" y="3969129"/>
            <a:ext cx="187220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Gründungs-</a:t>
            </a:r>
          </a:p>
          <a:p>
            <a:r>
              <a:rPr lang="de-CH" sz="1400" dirty="0" err="1">
                <a:latin typeface="Apercu Light" panose="02000506030000020004" pitchFamily="50" charset="0"/>
              </a:rPr>
              <a:t>phase</a:t>
            </a:r>
            <a:r>
              <a:rPr lang="de-CH" sz="1400" dirty="0">
                <a:latin typeface="Apercu Light" panose="02000506030000020004" pitchFamily="50" charset="0"/>
              </a:rPr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44208" y="4554070"/>
            <a:ext cx="187220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Ausbau-/ 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Reformphase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8316416" y="3833075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352928" y="4029354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EWG</a:t>
            </a:r>
          </a:p>
        </p:txBody>
      </p:sp>
      <p:sp>
        <p:nvSpPr>
          <p:cNvPr id="10" name="Ellipse 9"/>
          <p:cNvSpPr/>
          <p:nvPr/>
        </p:nvSpPr>
        <p:spPr bwMode="auto">
          <a:xfrm>
            <a:off x="8316416" y="4564852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352928" y="4761131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EG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644EAF1-DFF1-44A5-ABCA-E5DAD4CC861A}"/>
              </a:ext>
            </a:extLst>
          </p:cNvPr>
          <p:cNvSpPr txBox="1"/>
          <p:nvPr/>
        </p:nvSpPr>
        <p:spPr>
          <a:xfrm>
            <a:off x="5668937" y="3969129"/>
            <a:ext cx="73875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1948-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1965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D5522A0-D29E-4BDF-A75A-0EDBD4AD246D}"/>
              </a:ext>
            </a:extLst>
          </p:cNvPr>
          <p:cNvSpPr txBox="1"/>
          <p:nvPr/>
        </p:nvSpPr>
        <p:spPr>
          <a:xfrm>
            <a:off x="5668937" y="4558546"/>
            <a:ext cx="73875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1966-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1991 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D4C505C-D576-4A5F-A6E7-C36AA4D5F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766178"/>
            <a:ext cx="25812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58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Die verschiedenen Verträge bringen auch einen Ausbau bzw. Reformen der Institutionen mit sich: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1966: Kommission, Europäischer Rat; Einstimmigkeit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1987 (EEA): qualifizierte Mehrheit</a:t>
            </a:r>
          </a:p>
          <a:p>
            <a:pPr marL="0" indent="0" eaLnBrk="1" hangingPunct="1">
              <a:buNone/>
            </a:pPr>
            <a:endParaRPr lang="de-CH" sz="2000" dirty="0">
              <a:latin typeface="Apercu Light" panose="02000506030000020004" pitchFamily="50" charset="0"/>
            </a:endParaRPr>
          </a:p>
        </p:txBody>
      </p:sp>
      <p:sp>
        <p:nvSpPr>
          <p:cNvPr id="512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317A2B18-1DE6-4C5E-B3AC-950BEF9BBDB9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 dirty="0">
              <a:latin typeface="Arial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B48EDF5-BC8F-442D-87F8-8C304F37D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</p:spTree>
    <p:extLst>
      <p:ext uri="{BB962C8B-B14F-4D97-AF65-F5344CB8AC3E}">
        <p14:creationId xmlns:p14="http://schemas.microsoft.com/office/powerpoint/2010/main" val="777098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64" b="47244"/>
          <a:stretch/>
        </p:blipFill>
        <p:spPr bwMode="auto">
          <a:xfrm>
            <a:off x="325438" y="2276475"/>
            <a:ext cx="4246562" cy="1656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555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1951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DF07032A-DF74-4596-A3A0-50C5EB4F9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AD73C06-61A3-45D2-B3A9-F6EFF615512E}"/>
              </a:ext>
            </a:extLst>
          </p:cNvPr>
          <p:cNvSpPr txBox="1"/>
          <p:nvPr/>
        </p:nvSpPr>
        <p:spPr>
          <a:xfrm>
            <a:off x="25557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1973</a:t>
            </a:r>
          </a:p>
        </p:txBody>
      </p:sp>
    </p:spTree>
    <p:extLst>
      <p:ext uri="{BB962C8B-B14F-4D97-AF65-F5344CB8AC3E}">
        <p14:creationId xmlns:p14="http://schemas.microsoft.com/office/powerpoint/2010/main" val="1408536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0868" b="47244"/>
          <a:stretch/>
        </p:blipFill>
        <p:spPr bwMode="auto">
          <a:xfrm>
            <a:off x="325438" y="2276475"/>
            <a:ext cx="5974754" cy="1656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555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1951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DF07032A-DF74-4596-A3A0-50C5EB4F9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AD73C06-61A3-45D2-B3A9-F6EFF615512E}"/>
              </a:ext>
            </a:extLst>
          </p:cNvPr>
          <p:cNvSpPr txBox="1"/>
          <p:nvPr/>
        </p:nvSpPr>
        <p:spPr>
          <a:xfrm>
            <a:off x="25557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1973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68E0C46-9BBE-48F5-BB4D-5E21AE14CE53}"/>
              </a:ext>
            </a:extLst>
          </p:cNvPr>
          <p:cNvSpPr txBox="1"/>
          <p:nvPr/>
        </p:nvSpPr>
        <p:spPr>
          <a:xfrm>
            <a:off x="43559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1981</a:t>
            </a:r>
          </a:p>
        </p:txBody>
      </p:sp>
    </p:spTree>
    <p:extLst>
      <p:ext uri="{BB962C8B-B14F-4D97-AF65-F5344CB8AC3E}">
        <p14:creationId xmlns:p14="http://schemas.microsoft.com/office/powerpoint/2010/main" val="1825275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5873" b="47244"/>
          <a:stretch/>
        </p:blipFill>
        <p:spPr bwMode="auto">
          <a:xfrm>
            <a:off x="325438" y="2276475"/>
            <a:ext cx="8134994" cy="1656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555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1951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DF07032A-DF74-4596-A3A0-50C5EB4F9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AD73C06-61A3-45D2-B3A9-F6EFF615512E}"/>
              </a:ext>
            </a:extLst>
          </p:cNvPr>
          <p:cNvSpPr txBox="1"/>
          <p:nvPr/>
        </p:nvSpPr>
        <p:spPr>
          <a:xfrm>
            <a:off x="25557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1973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68E0C46-9BBE-48F5-BB4D-5E21AE14CE53}"/>
              </a:ext>
            </a:extLst>
          </p:cNvPr>
          <p:cNvSpPr txBox="1"/>
          <p:nvPr/>
        </p:nvSpPr>
        <p:spPr>
          <a:xfrm>
            <a:off x="43559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1981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462A708-3C05-4C77-96AA-4F0EFF6C0EEF}"/>
              </a:ext>
            </a:extLst>
          </p:cNvPr>
          <p:cNvSpPr txBox="1"/>
          <p:nvPr/>
        </p:nvSpPr>
        <p:spPr>
          <a:xfrm>
            <a:off x="6084168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1986</a:t>
            </a:r>
          </a:p>
        </p:txBody>
      </p:sp>
    </p:spTree>
    <p:extLst>
      <p:ext uri="{BB962C8B-B14F-4D97-AF65-F5344CB8AC3E}">
        <p14:creationId xmlns:p14="http://schemas.microsoft.com/office/powerpoint/2010/main" val="3982413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Vision eines dauerhaften Friedens nach dem 2. Weltkrieg (Frankreich, Deutschland)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Wirtschaftliche Interessen 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Acht zentrale Verträge: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1951 Paris (EGKS, Montanunion)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1957 Rom (</a:t>
            </a:r>
            <a:r>
              <a:rPr lang="de-CH" sz="1600" dirty="0" err="1">
                <a:latin typeface="Apercu Light" panose="02000506030000020004" pitchFamily="50" charset="0"/>
              </a:rPr>
              <a:t>Euratom</a:t>
            </a:r>
            <a:r>
              <a:rPr lang="de-CH" sz="1600" dirty="0">
                <a:latin typeface="Apercu Light" panose="02000506030000020004" pitchFamily="50" charset="0"/>
              </a:rPr>
              <a:t>, EWG)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1966 Fusionsvertrag (Brüssel)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1987 Einheitliche Europäische Akte </a:t>
            </a:r>
            <a:br>
              <a:rPr lang="de-CH" sz="1600" dirty="0">
                <a:latin typeface="Apercu Light" panose="02000506030000020004" pitchFamily="50" charset="0"/>
              </a:rPr>
            </a:br>
            <a:r>
              <a:rPr lang="de-CH" sz="1600" dirty="0">
                <a:latin typeface="Apercu Light" panose="02000506030000020004" pitchFamily="50" charset="0"/>
              </a:rPr>
              <a:t>(Mailand)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1993 Maastricht (EU; EG, GASP, PJZS)</a:t>
            </a:r>
          </a:p>
          <a:p>
            <a:pPr lvl="1" eaLnBrk="1" hangingPunct="1"/>
            <a:endParaRPr lang="de-CH" sz="1600" dirty="0"/>
          </a:p>
          <a:p>
            <a:pPr marL="0" indent="0" eaLnBrk="1" hangingPunct="1">
              <a:buNone/>
            </a:pPr>
            <a:r>
              <a:rPr lang="de-CH" sz="2000" dirty="0"/>
              <a:t>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6444208" y="3969129"/>
            <a:ext cx="187220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Gründungs-</a:t>
            </a:r>
          </a:p>
          <a:p>
            <a:r>
              <a:rPr lang="de-CH" sz="1400" dirty="0" err="1">
                <a:latin typeface="Apercu Light" panose="02000506030000020004" pitchFamily="50" charset="0"/>
              </a:rPr>
              <a:t>phase</a:t>
            </a:r>
            <a:r>
              <a:rPr lang="de-CH" sz="1400" dirty="0">
                <a:latin typeface="Apercu Light" panose="02000506030000020004" pitchFamily="50" charset="0"/>
              </a:rPr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44208" y="4554070"/>
            <a:ext cx="187220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Ausbau-/ 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Reformphase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444208" y="5364161"/>
            <a:ext cx="1872208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Konsolidierungs-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8316416" y="3833075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352928" y="4029354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EWG</a:t>
            </a:r>
          </a:p>
        </p:txBody>
      </p:sp>
      <p:sp>
        <p:nvSpPr>
          <p:cNvPr id="10" name="Ellipse 9"/>
          <p:cNvSpPr/>
          <p:nvPr/>
        </p:nvSpPr>
        <p:spPr bwMode="auto">
          <a:xfrm>
            <a:off x="8316416" y="4564852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352928" y="4761131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EG</a:t>
            </a:r>
          </a:p>
        </p:txBody>
      </p:sp>
      <p:sp>
        <p:nvSpPr>
          <p:cNvPr id="12" name="Ellipse 11"/>
          <p:cNvSpPr/>
          <p:nvPr/>
        </p:nvSpPr>
        <p:spPr bwMode="auto">
          <a:xfrm>
            <a:off x="8316416" y="5589240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352928" y="5785519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EU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644EAF1-DFF1-44A5-ABCA-E5DAD4CC861A}"/>
              </a:ext>
            </a:extLst>
          </p:cNvPr>
          <p:cNvSpPr txBox="1"/>
          <p:nvPr/>
        </p:nvSpPr>
        <p:spPr>
          <a:xfrm>
            <a:off x="5668937" y="3969129"/>
            <a:ext cx="73875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1948-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1965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D5522A0-D29E-4BDF-A75A-0EDBD4AD246D}"/>
              </a:ext>
            </a:extLst>
          </p:cNvPr>
          <p:cNvSpPr txBox="1"/>
          <p:nvPr/>
        </p:nvSpPr>
        <p:spPr>
          <a:xfrm>
            <a:off x="5668937" y="4558546"/>
            <a:ext cx="73875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1966-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1991 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501C3BF-41FF-48E1-9D0D-0A4CF240A057}"/>
              </a:ext>
            </a:extLst>
          </p:cNvPr>
          <p:cNvSpPr txBox="1"/>
          <p:nvPr/>
        </p:nvSpPr>
        <p:spPr>
          <a:xfrm>
            <a:off x="5668937" y="5370841"/>
            <a:ext cx="738759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Ab 1991 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53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2" grpId="1" animBg="1"/>
      <p:bldP spid="13" grpId="0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Die verschiedenen Verträge bringen auch einen Ausbau bzw. Reformen der Institutionen mit sich: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1966: Kommission, Europäischer Rat; Einstimmigkeit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1987 (EEA): qualifizierte Mehrheit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1993: Ausbau Kompetenzen des Parlaments</a:t>
            </a:r>
          </a:p>
          <a:p>
            <a:pPr eaLnBrk="1" hangingPunct="1"/>
            <a:endParaRPr lang="de-CH" sz="1600" dirty="0">
              <a:latin typeface="Apercu Light" panose="02000506030000020004" pitchFamily="50" charset="0"/>
            </a:endParaRPr>
          </a:p>
          <a:p>
            <a:pPr marL="0" indent="0" eaLnBrk="1" hangingPunct="1">
              <a:buNone/>
            </a:pPr>
            <a:r>
              <a:rPr lang="de-CH" sz="2000" dirty="0">
                <a:latin typeface="Apercu Light" panose="02000506030000020004" pitchFamily="50" charset="0"/>
              </a:rPr>
              <a:t>	</a:t>
            </a:r>
          </a:p>
        </p:txBody>
      </p:sp>
      <p:sp>
        <p:nvSpPr>
          <p:cNvPr id="512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317A2B18-1DE6-4C5E-B3AC-950BEF9BBDB9}" type="slidenum">
              <a:rPr lang="de-CH" smtClean="0">
                <a:latin typeface="Arial" charset="0"/>
              </a:rPr>
              <a:pPr eaLnBrk="1" hangingPunct="1"/>
              <a:t>16</a:t>
            </a:fld>
            <a:endParaRPr lang="de-CH" dirty="0">
              <a:latin typeface="Arial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B48EDF5-BC8F-442D-87F8-8C304F37D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</p:spTree>
    <p:extLst>
      <p:ext uri="{BB962C8B-B14F-4D97-AF65-F5344CB8AC3E}">
        <p14:creationId xmlns:p14="http://schemas.microsoft.com/office/powerpoint/2010/main" val="2705969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276475"/>
            <a:ext cx="86423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555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1951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5557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1973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3559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1981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1986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79512" y="40050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1990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907704" y="40050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1995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DF07032A-DF74-4596-A3A0-50C5EB4F9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AC32D92-DF27-4E8A-BFA5-3E2C5B69698D}"/>
              </a:ext>
            </a:extLst>
          </p:cNvPr>
          <p:cNvSpPr/>
          <p:nvPr/>
        </p:nvSpPr>
        <p:spPr bwMode="auto">
          <a:xfrm>
            <a:off x="3707904" y="3933056"/>
            <a:ext cx="5328592" cy="17803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57D06F80-463C-4F49-A21C-94E2F7E1FCCE}"/>
              </a:ext>
            </a:extLst>
          </p:cNvPr>
          <p:cNvSpPr/>
          <p:nvPr/>
        </p:nvSpPr>
        <p:spPr bwMode="auto">
          <a:xfrm>
            <a:off x="2015716" y="3933056"/>
            <a:ext cx="5328592" cy="17803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27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Vision eines dauerhaften Friedens nach dem 2. Weltkrieg (Frankreich, Deutschland)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Wirtschaftliche Interessen 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Acht zentrale Verträge: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1951 Paris (EGKS, Montanunion)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1957 Rom (</a:t>
            </a:r>
            <a:r>
              <a:rPr lang="de-CH" sz="1600" dirty="0" err="1">
                <a:latin typeface="Apercu Light" panose="02000506030000020004" pitchFamily="50" charset="0"/>
              </a:rPr>
              <a:t>Euratom</a:t>
            </a:r>
            <a:r>
              <a:rPr lang="de-CH" sz="1600" dirty="0">
                <a:latin typeface="Apercu Light" panose="02000506030000020004" pitchFamily="50" charset="0"/>
              </a:rPr>
              <a:t>, EWG)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1966 Fusionsvertrag (Brüssel)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1987 Einheitliche Europäische Akte </a:t>
            </a:r>
            <a:br>
              <a:rPr lang="de-CH" sz="1600" dirty="0">
                <a:latin typeface="Apercu Light" panose="02000506030000020004" pitchFamily="50" charset="0"/>
              </a:rPr>
            </a:br>
            <a:r>
              <a:rPr lang="de-CH" sz="1600" dirty="0">
                <a:latin typeface="Apercu Light" panose="02000506030000020004" pitchFamily="50" charset="0"/>
              </a:rPr>
              <a:t>(Mailand)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1993 Maastricht (EU; EG, GASP, PJZS)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1999 Amsterdam</a:t>
            </a:r>
          </a:p>
          <a:p>
            <a:pPr lvl="1" eaLnBrk="1" hangingPunct="1"/>
            <a:endParaRPr lang="de-CH" sz="1600" dirty="0"/>
          </a:p>
          <a:p>
            <a:pPr marL="0" indent="0" eaLnBrk="1" hangingPunct="1">
              <a:buNone/>
            </a:pPr>
            <a:r>
              <a:rPr lang="de-CH" sz="2000" dirty="0"/>
              <a:t>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6444208" y="3969129"/>
            <a:ext cx="187220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Gründungs-</a:t>
            </a:r>
          </a:p>
          <a:p>
            <a:r>
              <a:rPr lang="de-CH" sz="1400" dirty="0" err="1">
                <a:latin typeface="Apercu Light" panose="02000506030000020004" pitchFamily="50" charset="0"/>
              </a:rPr>
              <a:t>phase</a:t>
            </a:r>
            <a:r>
              <a:rPr lang="de-CH" sz="1400" dirty="0">
                <a:latin typeface="Apercu Light" panose="02000506030000020004" pitchFamily="50" charset="0"/>
              </a:rPr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44208" y="4554070"/>
            <a:ext cx="187220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Ausbau-/ 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Reformphase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444208" y="5364161"/>
            <a:ext cx="1872208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Konsolidierungs-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8316416" y="3833075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352928" y="4029354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EWG</a:t>
            </a:r>
          </a:p>
        </p:txBody>
      </p:sp>
      <p:sp>
        <p:nvSpPr>
          <p:cNvPr id="10" name="Ellipse 9"/>
          <p:cNvSpPr/>
          <p:nvPr/>
        </p:nvSpPr>
        <p:spPr bwMode="auto">
          <a:xfrm>
            <a:off x="8316416" y="4564852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352928" y="4761131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EG</a:t>
            </a:r>
          </a:p>
        </p:txBody>
      </p:sp>
      <p:sp>
        <p:nvSpPr>
          <p:cNvPr id="12" name="Ellipse 11"/>
          <p:cNvSpPr/>
          <p:nvPr/>
        </p:nvSpPr>
        <p:spPr bwMode="auto">
          <a:xfrm>
            <a:off x="8316416" y="5589240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352928" y="5785519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EU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644EAF1-DFF1-44A5-ABCA-E5DAD4CC861A}"/>
              </a:ext>
            </a:extLst>
          </p:cNvPr>
          <p:cNvSpPr txBox="1"/>
          <p:nvPr/>
        </p:nvSpPr>
        <p:spPr>
          <a:xfrm>
            <a:off x="5668937" y="3969129"/>
            <a:ext cx="73875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1948-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1965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D5522A0-D29E-4BDF-A75A-0EDBD4AD246D}"/>
              </a:ext>
            </a:extLst>
          </p:cNvPr>
          <p:cNvSpPr txBox="1"/>
          <p:nvPr/>
        </p:nvSpPr>
        <p:spPr>
          <a:xfrm>
            <a:off x="5668937" y="4558546"/>
            <a:ext cx="73875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1966-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1991 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501C3BF-41FF-48E1-9D0D-0A4CF240A057}"/>
              </a:ext>
            </a:extLst>
          </p:cNvPr>
          <p:cNvSpPr txBox="1"/>
          <p:nvPr/>
        </p:nvSpPr>
        <p:spPr>
          <a:xfrm>
            <a:off x="5668937" y="5370841"/>
            <a:ext cx="738759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Ab 1991 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6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Die verschiedenen Verträge bringen auch einen Ausbau bzw. Reformen der Institutionen mit sich: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1966: Kommission, Europäischer Rat; Einstimmigkeit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1987 (EEA): qualifizierte Mehrheit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1993: Ausbau Kompetenzen des Parlaments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1999: Noch einmal erhält das Parlament mehr Macht</a:t>
            </a:r>
          </a:p>
          <a:p>
            <a:pPr eaLnBrk="1" hangingPunct="1"/>
            <a:endParaRPr lang="de-CH" sz="1600" dirty="0">
              <a:latin typeface="Apercu Light" panose="02000506030000020004" pitchFamily="50" charset="0"/>
            </a:endParaRPr>
          </a:p>
          <a:p>
            <a:pPr marL="0" indent="0" eaLnBrk="1" hangingPunct="1">
              <a:buNone/>
            </a:pPr>
            <a:r>
              <a:rPr lang="de-CH" sz="2000" dirty="0">
                <a:latin typeface="Apercu Light" panose="02000506030000020004" pitchFamily="50" charset="0"/>
              </a:rPr>
              <a:t>	</a:t>
            </a:r>
          </a:p>
        </p:txBody>
      </p:sp>
      <p:sp>
        <p:nvSpPr>
          <p:cNvPr id="512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317A2B18-1DE6-4C5E-B3AC-950BEF9BBDB9}" type="slidenum">
              <a:rPr lang="de-CH" smtClean="0">
                <a:latin typeface="Arial" charset="0"/>
              </a:rPr>
              <a:pPr eaLnBrk="1" hangingPunct="1"/>
              <a:t>19</a:t>
            </a:fld>
            <a:endParaRPr lang="de-CH" dirty="0">
              <a:latin typeface="Arial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B48EDF5-BC8F-442D-87F8-8C304F37D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</p:spTree>
    <p:extLst>
      <p:ext uri="{BB962C8B-B14F-4D97-AF65-F5344CB8AC3E}">
        <p14:creationId xmlns:p14="http://schemas.microsoft.com/office/powerpoint/2010/main" val="70129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>
            <a:noAutofit/>
          </a:bodyPr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Vision eines dauerhaften Friedens nach dem 2. Weltkrieg (Frankreich, Deutschland)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Wirtschaftliche Interessen 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Acht zentrale Verträge: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1951 Paris (EGKS, Montanunion)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1957 Rom (</a:t>
            </a:r>
            <a:r>
              <a:rPr lang="de-CH" sz="1600" dirty="0" err="1">
                <a:latin typeface="Apercu Light" panose="02000506030000020004" pitchFamily="50" charset="0"/>
              </a:rPr>
              <a:t>Euratom</a:t>
            </a:r>
            <a:r>
              <a:rPr lang="de-CH" sz="1600" dirty="0">
                <a:latin typeface="Apercu Light" panose="02000506030000020004" pitchFamily="50" charset="0"/>
              </a:rPr>
              <a:t>, EWG)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1966 Fusionsvertrag (Brüssel)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1987 Einheitliche Europäische Akte </a:t>
            </a:r>
            <a:br>
              <a:rPr lang="de-CH" sz="1600" dirty="0">
                <a:latin typeface="Apercu Light" panose="02000506030000020004" pitchFamily="50" charset="0"/>
              </a:rPr>
            </a:br>
            <a:r>
              <a:rPr lang="de-CH" sz="1600" dirty="0">
                <a:latin typeface="Apercu Light" panose="02000506030000020004" pitchFamily="50" charset="0"/>
              </a:rPr>
              <a:t>(Mailand)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1993 Maastricht (EU; EG, GASP, PJZS)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1999 Amsterdam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2003 Nizza</a:t>
            </a:r>
            <a:endParaRPr lang="de-CH" sz="1600" dirty="0"/>
          </a:p>
          <a:p>
            <a:pPr marL="0" indent="0" eaLnBrk="1" hangingPunct="1">
              <a:buNone/>
            </a:pPr>
            <a:r>
              <a:rPr lang="de-CH" sz="2000" dirty="0"/>
              <a:t>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6444208" y="3969129"/>
            <a:ext cx="187220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Gründungs-</a:t>
            </a:r>
          </a:p>
          <a:p>
            <a:r>
              <a:rPr lang="de-CH" sz="1400" dirty="0" err="1">
                <a:latin typeface="Apercu Light" panose="02000506030000020004" pitchFamily="50" charset="0"/>
              </a:rPr>
              <a:t>phase</a:t>
            </a:r>
            <a:r>
              <a:rPr lang="de-CH" sz="1400" dirty="0">
                <a:latin typeface="Apercu Light" panose="02000506030000020004" pitchFamily="50" charset="0"/>
              </a:rPr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44208" y="4554070"/>
            <a:ext cx="187220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Ausbau-/ 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Reformphase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444208" y="5364161"/>
            <a:ext cx="1872208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Konsolidierungs-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8316416" y="3833075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352928" y="4029354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EWG</a:t>
            </a:r>
          </a:p>
        </p:txBody>
      </p:sp>
      <p:sp>
        <p:nvSpPr>
          <p:cNvPr id="10" name="Ellipse 9"/>
          <p:cNvSpPr/>
          <p:nvPr/>
        </p:nvSpPr>
        <p:spPr bwMode="auto">
          <a:xfrm>
            <a:off x="8316416" y="4564852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352928" y="4761131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EG</a:t>
            </a:r>
          </a:p>
        </p:txBody>
      </p:sp>
      <p:sp>
        <p:nvSpPr>
          <p:cNvPr id="12" name="Ellipse 11"/>
          <p:cNvSpPr/>
          <p:nvPr/>
        </p:nvSpPr>
        <p:spPr bwMode="auto">
          <a:xfrm>
            <a:off x="8316416" y="5589240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352928" y="5785519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EU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644EAF1-DFF1-44A5-ABCA-E5DAD4CC861A}"/>
              </a:ext>
            </a:extLst>
          </p:cNvPr>
          <p:cNvSpPr txBox="1"/>
          <p:nvPr/>
        </p:nvSpPr>
        <p:spPr>
          <a:xfrm>
            <a:off x="5668937" y="3969129"/>
            <a:ext cx="73875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1948-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1965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D5522A0-D29E-4BDF-A75A-0EDBD4AD246D}"/>
              </a:ext>
            </a:extLst>
          </p:cNvPr>
          <p:cNvSpPr txBox="1"/>
          <p:nvPr/>
        </p:nvSpPr>
        <p:spPr>
          <a:xfrm>
            <a:off x="5668937" y="4558546"/>
            <a:ext cx="73875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1966-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1991 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501C3BF-41FF-48E1-9D0D-0A4CF240A057}"/>
              </a:ext>
            </a:extLst>
          </p:cNvPr>
          <p:cNvSpPr txBox="1"/>
          <p:nvPr/>
        </p:nvSpPr>
        <p:spPr>
          <a:xfrm>
            <a:off x="5668937" y="5370841"/>
            <a:ext cx="738759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Ab 1991 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099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276475"/>
            <a:ext cx="86423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555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1951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5557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1973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3559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1981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1986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79512" y="40050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1990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907704" y="40050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1995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779912" y="40050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2004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364088" y="40050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2007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020272" y="40050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2013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DF07032A-DF74-4596-A3A0-50C5EB4F9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5DF8D7E7-EE8F-4BDE-AD9B-CFC0959519FD}"/>
              </a:ext>
            </a:extLst>
          </p:cNvPr>
          <p:cNvSpPr/>
          <p:nvPr/>
        </p:nvSpPr>
        <p:spPr bwMode="auto">
          <a:xfrm>
            <a:off x="7164288" y="3846512"/>
            <a:ext cx="1944216" cy="17803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B40F4011-8990-4EC7-B10D-C1486ACD87F9}"/>
              </a:ext>
            </a:extLst>
          </p:cNvPr>
          <p:cNvSpPr/>
          <p:nvPr/>
        </p:nvSpPr>
        <p:spPr bwMode="auto">
          <a:xfrm>
            <a:off x="5400092" y="3846512"/>
            <a:ext cx="1944216" cy="17803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59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Vision eines dauerhaften Friedens nach dem 2. Weltkrieg (Frankreich, Deutschland)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Wirtschaftliche Interessen 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Acht zentrale Verträge: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1951 Paris (EGKS, Montanunion)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1957 Rom (</a:t>
            </a:r>
            <a:r>
              <a:rPr lang="de-CH" sz="1600" dirty="0" err="1">
                <a:latin typeface="Apercu Light" panose="02000506030000020004" pitchFamily="50" charset="0"/>
              </a:rPr>
              <a:t>Euratom</a:t>
            </a:r>
            <a:r>
              <a:rPr lang="de-CH" sz="1600" dirty="0">
                <a:latin typeface="Apercu Light" panose="02000506030000020004" pitchFamily="50" charset="0"/>
              </a:rPr>
              <a:t>, EWG)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1966 Fusionsvertrag (Brüssel)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1987 Einheitliche Europäische Akte </a:t>
            </a:r>
            <a:br>
              <a:rPr lang="de-CH" sz="1600" dirty="0">
                <a:latin typeface="Apercu Light" panose="02000506030000020004" pitchFamily="50" charset="0"/>
              </a:rPr>
            </a:br>
            <a:r>
              <a:rPr lang="de-CH" sz="1600" dirty="0">
                <a:latin typeface="Apercu Light" panose="02000506030000020004" pitchFamily="50" charset="0"/>
              </a:rPr>
              <a:t>(Mailand)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1993 Maastricht (EU; EG, GASP, PJZS)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1999 Amsterdam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2003 Nizza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2009 Lissabon</a:t>
            </a:r>
          </a:p>
          <a:p>
            <a:pPr lvl="1" eaLnBrk="1" hangingPunct="1"/>
            <a:endParaRPr lang="de-CH" sz="1600" dirty="0"/>
          </a:p>
          <a:p>
            <a:pPr marL="0" indent="0" eaLnBrk="1" hangingPunct="1">
              <a:buNone/>
            </a:pPr>
            <a:r>
              <a:rPr lang="de-CH" sz="2000" dirty="0"/>
              <a:t>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6444208" y="3969129"/>
            <a:ext cx="187220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Gründungs-</a:t>
            </a:r>
          </a:p>
          <a:p>
            <a:r>
              <a:rPr lang="de-CH" sz="1400" dirty="0" err="1">
                <a:latin typeface="Apercu Light" panose="02000506030000020004" pitchFamily="50" charset="0"/>
              </a:rPr>
              <a:t>phase</a:t>
            </a:r>
            <a:r>
              <a:rPr lang="de-CH" sz="1400" dirty="0">
                <a:latin typeface="Apercu Light" panose="02000506030000020004" pitchFamily="50" charset="0"/>
              </a:rPr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44208" y="4554070"/>
            <a:ext cx="187220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Ausbau-/ 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Reformphase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444208" y="5364161"/>
            <a:ext cx="1872208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Konsolidierungs-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8316416" y="3833075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352928" y="4029354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EWG</a:t>
            </a:r>
          </a:p>
        </p:txBody>
      </p:sp>
      <p:sp>
        <p:nvSpPr>
          <p:cNvPr id="10" name="Ellipse 9"/>
          <p:cNvSpPr/>
          <p:nvPr/>
        </p:nvSpPr>
        <p:spPr bwMode="auto">
          <a:xfrm>
            <a:off x="8316416" y="4564852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352928" y="4761131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EG</a:t>
            </a:r>
          </a:p>
        </p:txBody>
      </p:sp>
      <p:sp>
        <p:nvSpPr>
          <p:cNvPr id="12" name="Ellipse 11"/>
          <p:cNvSpPr/>
          <p:nvPr/>
        </p:nvSpPr>
        <p:spPr bwMode="auto">
          <a:xfrm>
            <a:off x="8316416" y="5589240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352928" y="5785519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EU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644EAF1-DFF1-44A5-ABCA-E5DAD4CC861A}"/>
              </a:ext>
            </a:extLst>
          </p:cNvPr>
          <p:cNvSpPr txBox="1"/>
          <p:nvPr/>
        </p:nvSpPr>
        <p:spPr>
          <a:xfrm>
            <a:off x="5668937" y="3969129"/>
            <a:ext cx="73875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1948-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1965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D5522A0-D29E-4BDF-A75A-0EDBD4AD246D}"/>
              </a:ext>
            </a:extLst>
          </p:cNvPr>
          <p:cNvSpPr txBox="1"/>
          <p:nvPr/>
        </p:nvSpPr>
        <p:spPr>
          <a:xfrm>
            <a:off x="5668937" y="4558546"/>
            <a:ext cx="73875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1966-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1991 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501C3BF-41FF-48E1-9D0D-0A4CF240A057}"/>
              </a:ext>
            </a:extLst>
          </p:cNvPr>
          <p:cNvSpPr txBox="1"/>
          <p:nvPr/>
        </p:nvSpPr>
        <p:spPr>
          <a:xfrm>
            <a:off x="5668937" y="5370841"/>
            <a:ext cx="738759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Ab 1991 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950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Die verschiedenen Verträge bringen auch einen Ausbau bzw. Reformen der Institutionen mit sich: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1966: Kommission, Europäischer Rat; Einstimmigkeit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1987 (EEA): qualifizierte Mehrheit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1993: Ausbau Kompetenzen des Parlaments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1999: Noch einmal erhält das Parlament mehr Macht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Lissabon: </a:t>
            </a:r>
            <a:r>
              <a:rPr lang="de-CH" sz="1600" dirty="0" err="1">
                <a:latin typeface="Apercu Light" panose="02000506030000020004" pitchFamily="50" charset="0"/>
              </a:rPr>
              <a:t>Kodezision</a:t>
            </a:r>
            <a:r>
              <a:rPr lang="de-CH" sz="1600" dirty="0">
                <a:latin typeface="Apercu Light" panose="02000506030000020004" pitchFamily="50" charset="0"/>
              </a:rPr>
              <a:t>, Bürgerinitiative</a:t>
            </a:r>
          </a:p>
          <a:p>
            <a:pPr eaLnBrk="1" hangingPunct="1"/>
            <a:endParaRPr lang="de-CH" sz="1600" dirty="0">
              <a:latin typeface="Apercu Light" panose="02000506030000020004" pitchFamily="50" charset="0"/>
            </a:endParaRPr>
          </a:p>
          <a:p>
            <a:pPr marL="0" indent="0" eaLnBrk="1" hangingPunct="1">
              <a:buNone/>
            </a:pPr>
            <a:r>
              <a:rPr lang="de-CH" sz="2000" dirty="0">
                <a:latin typeface="Apercu Light" panose="02000506030000020004" pitchFamily="50" charset="0"/>
              </a:rPr>
              <a:t>	</a:t>
            </a:r>
          </a:p>
        </p:txBody>
      </p:sp>
      <p:sp>
        <p:nvSpPr>
          <p:cNvPr id="512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317A2B18-1DE6-4C5E-B3AC-950BEF9BBDB9}" type="slidenum">
              <a:rPr lang="de-CH" smtClean="0">
                <a:latin typeface="Arial" charset="0"/>
              </a:rPr>
              <a:pPr eaLnBrk="1" hangingPunct="1"/>
              <a:t>23</a:t>
            </a:fld>
            <a:endParaRPr lang="de-CH" dirty="0">
              <a:latin typeface="Arial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B48EDF5-BC8F-442D-87F8-8C304F37D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</p:spTree>
    <p:extLst>
      <p:ext uri="{BB962C8B-B14F-4D97-AF65-F5344CB8AC3E}">
        <p14:creationId xmlns:p14="http://schemas.microsoft.com/office/powerpoint/2010/main" val="4918190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276475"/>
            <a:ext cx="86423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555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1951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5557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1973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3559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1981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1986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79512" y="40050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1990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907704" y="40050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1995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779912" y="40050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2004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364088" y="40050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2007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020272" y="40050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2013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DF07032A-DF74-4596-A3A0-50C5EB4F9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</p:spTree>
    <p:extLst>
      <p:ext uri="{BB962C8B-B14F-4D97-AF65-F5344CB8AC3E}">
        <p14:creationId xmlns:p14="http://schemas.microsoft.com/office/powerpoint/2010/main" val="81874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Vision eines dauerhaften Friedens nach dem 2. Weltkrieg (Frankreich, Deutschland)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Wirtschaftliche Interessen 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Acht zentrale Verträge: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1951 Paris (EGKS, Montanunion)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1957 Rom (</a:t>
            </a:r>
            <a:r>
              <a:rPr lang="de-CH" sz="1600" dirty="0" err="1">
                <a:latin typeface="Apercu Light" panose="02000506030000020004" pitchFamily="50" charset="0"/>
              </a:rPr>
              <a:t>Euratom</a:t>
            </a:r>
            <a:r>
              <a:rPr lang="de-CH" sz="1600" dirty="0">
                <a:latin typeface="Apercu Light" panose="02000506030000020004" pitchFamily="50" charset="0"/>
              </a:rPr>
              <a:t>, EWG)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1966 Fusionsvertrag (Brüssel)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1987 Einheitliche Europäische Akte </a:t>
            </a:r>
            <a:br>
              <a:rPr lang="de-CH" sz="1600" dirty="0">
                <a:latin typeface="Apercu Light" panose="02000506030000020004" pitchFamily="50" charset="0"/>
              </a:rPr>
            </a:br>
            <a:r>
              <a:rPr lang="de-CH" sz="1600" dirty="0">
                <a:latin typeface="Apercu Light" panose="02000506030000020004" pitchFamily="50" charset="0"/>
              </a:rPr>
              <a:t>(Mailand)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1993 Maastricht (EU; EG, GASP, PJZS)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1999 Amsterdam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2003 Nizza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2009 Lissabon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Eurokrise, Flüchtlingskrise</a:t>
            </a:r>
            <a:endParaRPr lang="de-CH" sz="1600" dirty="0"/>
          </a:p>
          <a:p>
            <a:pPr marL="0" indent="0" eaLnBrk="1" hangingPunct="1">
              <a:buNone/>
            </a:pPr>
            <a:r>
              <a:rPr lang="de-CH" sz="2000" dirty="0"/>
              <a:t>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6444208" y="3969129"/>
            <a:ext cx="187220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Gründungs-</a:t>
            </a:r>
          </a:p>
          <a:p>
            <a:r>
              <a:rPr lang="de-CH" sz="1400" dirty="0" err="1">
                <a:latin typeface="Apercu Light" panose="02000506030000020004" pitchFamily="50" charset="0"/>
              </a:rPr>
              <a:t>phase</a:t>
            </a:r>
            <a:r>
              <a:rPr lang="de-CH" sz="1400" dirty="0">
                <a:latin typeface="Apercu Light" panose="02000506030000020004" pitchFamily="50" charset="0"/>
              </a:rPr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44208" y="4554070"/>
            <a:ext cx="187220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Ausbau-/ 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Reformphase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444208" y="5364161"/>
            <a:ext cx="1872208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Konsolidierungs-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8316416" y="3833075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352928" y="4029354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EWG</a:t>
            </a:r>
          </a:p>
        </p:txBody>
      </p:sp>
      <p:sp>
        <p:nvSpPr>
          <p:cNvPr id="10" name="Ellipse 9"/>
          <p:cNvSpPr/>
          <p:nvPr/>
        </p:nvSpPr>
        <p:spPr bwMode="auto">
          <a:xfrm>
            <a:off x="8316416" y="4564852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352928" y="4761131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EG</a:t>
            </a:r>
          </a:p>
        </p:txBody>
      </p:sp>
      <p:sp>
        <p:nvSpPr>
          <p:cNvPr id="12" name="Ellipse 11"/>
          <p:cNvSpPr/>
          <p:nvPr/>
        </p:nvSpPr>
        <p:spPr bwMode="auto">
          <a:xfrm>
            <a:off x="8316416" y="5589240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352928" y="5785519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EU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644EAF1-DFF1-44A5-ABCA-E5DAD4CC861A}"/>
              </a:ext>
            </a:extLst>
          </p:cNvPr>
          <p:cNvSpPr txBox="1"/>
          <p:nvPr/>
        </p:nvSpPr>
        <p:spPr>
          <a:xfrm>
            <a:off x="5668937" y="3969129"/>
            <a:ext cx="73875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1948-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1965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D5522A0-D29E-4BDF-A75A-0EDBD4AD246D}"/>
              </a:ext>
            </a:extLst>
          </p:cNvPr>
          <p:cNvSpPr txBox="1"/>
          <p:nvPr/>
        </p:nvSpPr>
        <p:spPr>
          <a:xfrm>
            <a:off x="5668937" y="4558546"/>
            <a:ext cx="73875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1966-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1991 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501C3BF-41FF-48E1-9D0D-0A4CF240A057}"/>
              </a:ext>
            </a:extLst>
          </p:cNvPr>
          <p:cNvSpPr txBox="1"/>
          <p:nvPr/>
        </p:nvSpPr>
        <p:spPr>
          <a:xfrm>
            <a:off x="5668937" y="5370841"/>
            <a:ext cx="738759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Ab 1991 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217C5E4-5F57-449D-802D-1086A1F70F84}"/>
              </a:ext>
            </a:extLst>
          </p:cNvPr>
          <p:cNvSpPr txBox="1"/>
          <p:nvPr/>
        </p:nvSpPr>
        <p:spPr>
          <a:xfrm>
            <a:off x="5670247" y="6516786"/>
            <a:ext cx="73875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3474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772816"/>
            <a:ext cx="86423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55576" y="2133253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1951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555776" y="2133253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1973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355976" y="2133253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1981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2133253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1986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79512" y="3501405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1990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907704" y="3501405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1995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779912" y="3501405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2004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364088" y="3501405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2007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020272" y="3501405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2013</a:t>
            </a:r>
          </a:p>
        </p:txBody>
      </p:sp>
      <p:pic>
        <p:nvPicPr>
          <p:cNvPr id="16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21" t="50450"/>
          <a:stretch/>
        </p:blipFill>
        <p:spPr bwMode="auto">
          <a:xfrm>
            <a:off x="3274466" y="4941168"/>
            <a:ext cx="1873598" cy="1555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llipse 2"/>
          <p:cNvSpPr/>
          <p:nvPr/>
        </p:nvSpPr>
        <p:spPr bwMode="auto">
          <a:xfrm>
            <a:off x="3534789" y="5451816"/>
            <a:ext cx="413198" cy="413198"/>
          </a:xfrm>
          <a:prstGeom prst="ellipse">
            <a:avLst/>
          </a:prstGeom>
          <a:noFill/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3741388" y="5730915"/>
            <a:ext cx="413198" cy="413198"/>
          </a:xfrm>
          <a:prstGeom prst="ellipse">
            <a:avLst/>
          </a:prstGeom>
          <a:noFill/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4067944" y="5599687"/>
            <a:ext cx="862706" cy="897380"/>
          </a:xfrm>
          <a:prstGeom prst="ellipse">
            <a:avLst/>
          </a:prstGeom>
          <a:noFill/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DF07032A-DF74-4596-A3A0-50C5EB4F9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</p:spTree>
    <p:extLst>
      <p:ext uri="{BB962C8B-B14F-4D97-AF65-F5344CB8AC3E}">
        <p14:creationId xmlns:p14="http://schemas.microsoft.com/office/powerpoint/2010/main" val="338192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 animBg="1"/>
      <p:bldP spid="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Historische Entwicklung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Strukturen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Prozessfunktionen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Wechselwirkungen (System – Umfeld)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30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AD003ABF-BE40-452D-9194-79A8601FD478}"/>
              </a:ext>
            </a:extLst>
          </p:cNvPr>
          <p:cNvSpPr/>
          <p:nvPr/>
        </p:nvSpPr>
        <p:spPr bwMode="auto">
          <a:xfrm>
            <a:off x="2241996" y="2262363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44" y="2570869"/>
            <a:ext cx="1440160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de-DE" altLang="de-DE" sz="1600" dirty="0">
                <a:latin typeface="Apercu Light" panose="02000506030000020004" pitchFamily="50" charset="0"/>
              </a:rPr>
              <a:t>Gerichtshof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86423" y="5002438"/>
            <a:ext cx="1457325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Rechnungs-hof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432808" y="2436385"/>
            <a:ext cx="1764556" cy="8150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Kommission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7544" y="3356992"/>
            <a:ext cx="1440160" cy="9596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Zentralbank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828204" y="2782382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Europäischer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C66ABAA-F0A4-4504-B75C-37AE7C44854F}"/>
              </a:ext>
            </a:extLst>
          </p:cNvPr>
          <p:cNvSpPr/>
          <p:nvPr/>
        </p:nvSpPr>
        <p:spPr bwMode="auto">
          <a:xfrm>
            <a:off x="409594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41D9943A-8C01-4648-B72D-696EC345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15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Minister-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762AA26-0864-43B0-8B30-5199DCF1938C}"/>
              </a:ext>
            </a:extLst>
          </p:cNvPr>
          <p:cNvSpPr/>
          <p:nvPr/>
        </p:nvSpPr>
        <p:spPr bwMode="auto">
          <a:xfrm>
            <a:off x="716428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9B4FFE07-2D34-4DA0-AE2B-0DE71F249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49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Europäisches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Parlament</a:t>
            </a:r>
            <a:endParaRPr lang="en-GB" altLang="de-DE" sz="1600" dirty="0">
              <a:solidFill>
                <a:schemeClr val="bg1"/>
              </a:solidFill>
              <a:latin typeface="Apercu Light" panose="02000506030000020004" pitchFamily="50" charset="0"/>
            </a:endParaRP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1EF4FF36-88E9-4374-A1EC-8642B6425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318547"/>
            <a:ext cx="8136904" cy="445830"/>
          </a:xfrm>
          <a:prstGeom prst="rect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Bürgerinnen</a:t>
            </a:r>
            <a:r>
              <a:rPr lang="en-GB" altLang="de-DE" sz="1600" dirty="0">
                <a:latin typeface="Apercu Light" panose="02000506030000020004" pitchFamily="50" charset="0"/>
              </a:rPr>
              <a:t> und </a:t>
            </a:r>
            <a:r>
              <a:rPr lang="en-GB" altLang="de-DE" sz="1600" dirty="0" err="1">
                <a:latin typeface="Apercu Light" panose="02000506030000020004" pitchFamily="50" charset="0"/>
              </a:rPr>
              <a:t>Bürger</a:t>
            </a:r>
            <a:r>
              <a:rPr lang="en-GB" altLang="de-DE" sz="1600" dirty="0">
                <a:latin typeface="Apercu Light" panose="02000506030000020004" pitchFamily="50" charset="0"/>
              </a:rPr>
              <a:t> der </a:t>
            </a:r>
            <a:r>
              <a:rPr lang="en-GB" altLang="de-DE" sz="1600" dirty="0" err="1">
                <a:latin typeface="Apercu Light" panose="02000506030000020004" pitchFamily="50" charset="0"/>
              </a:rPr>
              <a:t>Mitgliedstaaten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ABE4D0EE-1B45-4CBC-8A9D-4D55E586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89" y="5170981"/>
            <a:ext cx="1457325" cy="533400"/>
          </a:xfrm>
          <a:prstGeom prst="rect">
            <a:avLst/>
          </a:prstGeom>
          <a:noFill/>
          <a:ln w="3175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3527752-C08C-466C-A1A6-CC39B4DD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321411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940157D-B1E9-48B2-993C-EE044481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639" y="5512896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Regierungen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24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3" grpId="0" animBg="1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AD003ABF-BE40-452D-9194-79A8601FD478}"/>
              </a:ext>
            </a:extLst>
          </p:cNvPr>
          <p:cNvSpPr/>
          <p:nvPr/>
        </p:nvSpPr>
        <p:spPr bwMode="auto">
          <a:xfrm>
            <a:off x="2241996" y="2262363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432808" y="2436385"/>
            <a:ext cx="1764556" cy="8150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Kommission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828204" y="2782382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Europäischer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41D9943A-8C01-4648-B72D-696EC345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15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Minister-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762AA26-0864-43B0-8B30-5199DCF1938C}"/>
              </a:ext>
            </a:extLst>
          </p:cNvPr>
          <p:cNvSpPr/>
          <p:nvPr/>
        </p:nvSpPr>
        <p:spPr bwMode="auto">
          <a:xfrm>
            <a:off x="716428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9B4FFE07-2D34-4DA0-AE2B-0DE71F249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49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Europäisches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Parlament</a:t>
            </a:r>
            <a:endParaRPr lang="en-GB" altLang="de-DE" sz="1600" dirty="0">
              <a:solidFill>
                <a:schemeClr val="bg1"/>
              </a:solidFill>
              <a:latin typeface="Apercu Light" panose="02000506030000020004" pitchFamily="50" charset="0"/>
            </a:endParaRP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1EF4FF36-88E9-4374-A1EC-8642B6425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318547"/>
            <a:ext cx="8136904" cy="445830"/>
          </a:xfrm>
          <a:prstGeom prst="rect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Bürgerinnen</a:t>
            </a:r>
            <a:r>
              <a:rPr lang="en-GB" altLang="de-DE" sz="1600" dirty="0">
                <a:latin typeface="Apercu Light" panose="02000506030000020004" pitchFamily="50" charset="0"/>
              </a:rPr>
              <a:t> und </a:t>
            </a:r>
            <a:r>
              <a:rPr lang="en-GB" altLang="de-DE" sz="1600" dirty="0" err="1">
                <a:latin typeface="Apercu Light" panose="02000506030000020004" pitchFamily="50" charset="0"/>
              </a:rPr>
              <a:t>Bürger</a:t>
            </a:r>
            <a:r>
              <a:rPr lang="en-GB" altLang="de-DE" sz="1600" dirty="0">
                <a:latin typeface="Apercu Light" panose="02000506030000020004" pitchFamily="50" charset="0"/>
              </a:rPr>
              <a:t> der </a:t>
            </a:r>
            <a:r>
              <a:rPr lang="en-GB" altLang="de-DE" sz="1600" dirty="0" err="1">
                <a:latin typeface="Apercu Light" panose="02000506030000020004" pitchFamily="50" charset="0"/>
              </a:rPr>
              <a:t>Mitgliedstaaten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ABE4D0EE-1B45-4CBC-8A9D-4D55E586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89" y="5170981"/>
            <a:ext cx="1457325" cy="533400"/>
          </a:xfrm>
          <a:prstGeom prst="rect">
            <a:avLst/>
          </a:prstGeom>
          <a:noFill/>
          <a:ln w="3175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3527752-C08C-466C-A1A6-CC39B4DD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321411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940157D-B1E9-48B2-993C-EE044481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639" y="5512896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Regierungen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cxnSp>
        <p:nvCxnSpPr>
          <p:cNvPr id="4" name="Verbinder: gewinkelt 3">
            <a:extLst>
              <a:ext uri="{FF2B5EF4-FFF2-40B4-BE49-F238E27FC236}">
                <a16:creationId xmlns:a16="http://schemas.microsoft.com/office/drawing/2014/main" id="{946EC9D0-4677-4471-A1A9-82C6D1E830F1}"/>
              </a:ext>
            </a:extLst>
          </p:cNvPr>
          <p:cNvCxnSpPr>
            <a:stCxn id="25" idx="1"/>
            <a:endCxn id="26" idx="1"/>
          </p:cNvCxnSpPr>
          <p:nvPr/>
        </p:nvCxnSpPr>
        <p:spPr bwMode="auto">
          <a:xfrm rot="10800000" flipH="1">
            <a:off x="539551" y="5437682"/>
            <a:ext cx="832037" cy="1103781"/>
          </a:xfrm>
          <a:prstGeom prst="bentConnector3">
            <a:avLst>
              <a:gd name="adj1" fmla="val -27475"/>
            </a:avLst>
          </a:prstGeom>
          <a:solidFill>
            <a:schemeClr val="accent1"/>
          </a:solidFill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2B84C47A-2755-4675-AB6E-DFE2693E5577}"/>
              </a:ext>
            </a:extLst>
          </p:cNvPr>
          <p:cNvSpPr txBox="1"/>
          <p:nvPr/>
        </p:nvSpPr>
        <p:spPr>
          <a:xfrm>
            <a:off x="257491" y="5792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wählen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7E152FAE-D5FC-48D9-B4EE-C38B41EABE82}"/>
              </a:ext>
            </a:extLst>
          </p:cNvPr>
          <p:cNvCxnSpPr/>
          <p:nvPr/>
        </p:nvCxnSpPr>
        <p:spPr bwMode="auto">
          <a:xfrm flipV="1">
            <a:off x="2915816" y="3717033"/>
            <a:ext cx="0" cy="160437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Verbinder: gewinkelt 16">
            <a:extLst>
              <a:ext uri="{FF2B5EF4-FFF2-40B4-BE49-F238E27FC236}">
                <a16:creationId xmlns:a16="http://schemas.microsoft.com/office/drawing/2014/main" id="{F87889FD-51F3-4D98-9700-3404D446143B}"/>
              </a:ext>
            </a:extLst>
          </p:cNvPr>
          <p:cNvCxnSpPr>
            <a:stCxn id="23" idx="0"/>
            <a:endCxn id="2" idx="0"/>
          </p:cNvCxnSpPr>
          <p:nvPr/>
        </p:nvCxnSpPr>
        <p:spPr bwMode="auto">
          <a:xfrm rot="16200000" flipV="1">
            <a:off x="4839904" y="384536"/>
            <a:ext cx="1166637" cy="4922292"/>
          </a:xfrm>
          <a:prstGeom prst="bentConnector3">
            <a:avLst>
              <a:gd name="adj1" fmla="val 119595"/>
            </a:avLst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10573B9E-CC4F-43ED-96F9-E33707387AFE}"/>
              </a:ext>
            </a:extLst>
          </p:cNvPr>
          <p:cNvSpPr txBox="1"/>
          <p:nvPr/>
        </p:nvSpPr>
        <p:spPr>
          <a:xfrm>
            <a:off x="4895678" y="1689469"/>
            <a:ext cx="1692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wählt </a:t>
            </a:r>
            <a:r>
              <a:rPr lang="de-CH" sz="1200" dirty="0" err="1">
                <a:latin typeface="Apercu Light" panose="02000506030000020004" pitchFamily="50" charset="0"/>
              </a:rPr>
              <a:t>Präsident:in</a:t>
            </a:r>
            <a:endParaRPr lang="de-CH" sz="12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42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5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7.1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Das politische System </a:t>
            </a:r>
          </a:p>
          <a:p>
            <a:pPr algn="ctr" eaLnBrk="1" hangingPunct="1"/>
            <a:r>
              <a:rPr lang="de-CH" sz="4000" dirty="0"/>
              <a:t>der EU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sz="2000" b="1" dirty="0"/>
              <a:t>Europäischer Rat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Mitglieder: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Regierungschefs aller Mitgliedsstaaten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Ratspräsident für 2 ½ Jahre gewählt (von Parlament)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Kommissionspräsident (beratend)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Aufgaben: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Vorgabe allgemeine politische Richtung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Steuerung der Integration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Festlegen von Leitlinien und Zielen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Vierteljährliche Treffen in Brüssel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Einstimmigkeit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30</a:t>
            </a:fld>
            <a:endParaRPr lang="de-CH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</p:spTree>
    <p:extLst>
      <p:ext uri="{BB962C8B-B14F-4D97-AF65-F5344CB8AC3E}">
        <p14:creationId xmlns:p14="http://schemas.microsoft.com/office/powerpoint/2010/main" val="47460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AD003ABF-BE40-452D-9194-79A8601FD478}"/>
              </a:ext>
            </a:extLst>
          </p:cNvPr>
          <p:cNvSpPr/>
          <p:nvPr/>
        </p:nvSpPr>
        <p:spPr bwMode="auto">
          <a:xfrm>
            <a:off x="2241996" y="2262363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44" y="2570869"/>
            <a:ext cx="1440160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de-DE" altLang="de-DE" sz="1600" dirty="0">
                <a:latin typeface="Apercu Light" panose="02000506030000020004" pitchFamily="50" charset="0"/>
              </a:rPr>
              <a:t>Gerichtshof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86423" y="5002438"/>
            <a:ext cx="1457325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Rechnungs-hof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432808" y="2436385"/>
            <a:ext cx="1764556" cy="8150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Kommission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7544" y="3356992"/>
            <a:ext cx="1440160" cy="9596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Zentralbank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828204" y="2782382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Europäischer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C66ABAA-F0A4-4504-B75C-37AE7C44854F}"/>
              </a:ext>
            </a:extLst>
          </p:cNvPr>
          <p:cNvSpPr/>
          <p:nvPr/>
        </p:nvSpPr>
        <p:spPr bwMode="auto">
          <a:xfrm>
            <a:off x="409594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41D9943A-8C01-4648-B72D-696EC345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15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Minister-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762AA26-0864-43B0-8B30-5199DCF1938C}"/>
              </a:ext>
            </a:extLst>
          </p:cNvPr>
          <p:cNvSpPr/>
          <p:nvPr/>
        </p:nvSpPr>
        <p:spPr bwMode="auto">
          <a:xfrm>
            <a:off x="716428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9B4FFE07-2D34-4DA0-AE2B-0DE71F249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49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Europäisches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Parlament</a:t>
            </a:r>
            <a:endParaRPr lang="en-GB" altLang="de-DE" sz="1600" dirty="0">
              <a:solidFill>
                <a:schemeClr val="bg1"/>
              </a:solidFill>
              <a:latin typeface="Apercu Light" panose="02000506030000020004" pitchFamily="50" charset="0"/>
            </a:endParaRP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1EF4FF36-88E9-4374-A1EC-8642B6425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318547"/>
            <a:ext cx="8136904" cy="445830"/>
          </a:xfrm>
          <a:prstGeom prst="rect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Bürgerinnen</a:t>
            </a:r>
            <a:r>
              <a:rPr lang="en-GB" altLang="de-DE" sz="1600" dirty="0">
                <a:latin typeface="Apercu Light" panose="02000506030000020004" pitchFamily="50" charset="0"/>
              </a:rPr>
              <a:t> und </a:t>
            </a:r>
            <a:r>
              <a:rPr lang="en-GB" altLang="de-DE" sz="1600" dirty="0" err="1">
                <a:latin typeface="Apercu Light" panose="02000506030000020004" pitchFamily="50" charset="0"/>
              </a:rPr>
              <a:t>Bürger</a:t>
            </a:r>
            <a:r>
              <a:rPr lang="en-GB" altLang="de-DE" sz="1600" dirty="0">
                <a:latin typeface="Apercu Light" panose="02000506030000020004" pitchFamily="50" charset="0"/>
              </a:rPr>
              <a:t> der </a:t>
            </a:r>
            <a:r>
              <a:rPr lang="en-GB" altLang="de-DE" sz="1600" dirty="0" err="1">
                <a:latin typeface="Apercu Light" panose="02000506030000020004" pitchFamily="50" charset="0"/>
              </a:rPr>
              <a:t>Mitgliedstaaten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ABE4D0EE-1B45-4CBC-8A9D-4D55E586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89" y="5170981"/>
            <a:ext cx="1457325" cy="533400"/>
          </a:xfrm>
          <a:prstGeom prst="rect">
            <a:avLst/>
          </a:prstGeom>
          <a:noFill/>
          <a:ln w="3175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3527752-C08C-466C-A1A6-CC39B4DD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321411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940157D-B1E9-48B2-993C-EE044481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639" y="5512896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Regierungen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58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1" grpId="0" animBg="1"/>
      <p:bldP spid="13" grpId="0" animBg="1"/>
      <p:bldP spid="16" grpId="0"/>
      <p:bldP spid="23" grpId="0" animBg="1"/>
      <p:bldP spid="24" grpId="0"/>
      <p:bldP spid="25" grpId="0" animBg="1"/>
      <p:bldP spid="26" grpId="0" animBg="1"/>
      <p:bldP spid="27" grpId="0" animBg="1"/>
      <p:bldP spid="2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C66ABAA-F0A4-4504-B75C-37AE7C44854F}"/>
              </a:ext>
            </a:extLst>
          </p:cNvPr>
          <p:cNvSpPr/>
          <p:nvPr/>
        </p:nvSpPr>
        <p:spPr bwMode="auto">
          <a:xfrm>
            <a:off x="409594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41D9943A-8C01-4648-B72D-696EC345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15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Minister-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1EF4FF36-88E9-4374-A1EC-8642B6425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318547"/>
            <a:ext cx="8136904" cy="445830"/>
          </a:xfrm>
          <a:prstGeom prst="rect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Bürgerinnen</a:t>
            </a:r>
            <a:r>
              <a:rPr lang="en-GB" altLang="de-DE" sz="1600" dirty="0">
                <a:latin typeface="Apercu Light" panose="02000506030000020004" pitchFamily="50" charset="0"/>
              </a:rPr>
              <a:t> und </a:t>
            </a:r>
            <a:r>
              <a:rPr lang="en-GB" altLang="de-DE" sz="1600" dirty="0" err="1">
                <a:latin typeface="Apercu Light" panose="02000506030000020004" pitchFamily="50" charset="0"/>
              </a:rPr>
              <a:t>Bürger</a:t>
            </a:r>
            <a:r>
              <a:rPr lang="en-GB" altLang="de-DE" sz="1600" dirty="0">
                <a:latin typeface="Apercu Light" panose="02000506030000020004" pitchFamily="50" charset="0"/>
              </a:rPr>
              <a:t> der </a:t>
            </a:r>
            <a:r>
              <a:rPr lang="en-GB" altLang="de-DE" sz="1600" dirty="0" err="1">
                <a:latin typeface="Apercu Light" panose="02000506030000020004" pitchFamily="50" charset="0"/>
              </a:rPr>
              <a:t>Mitgliedstaaten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ABE4D0EE-1B45-4CBC-8A9D-4D55E586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89" y="5170981"/>
            <a:ext cx="1457325" cy="533400"/>
          </a:xfrm>
          <a:prstGeom prst="rect">
            <a:avLst/>
          </a:prstGeom>
          <a:noFill/>
          <a:ln w="3175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3527752-C08C-466C-A1A6-CC39B4DD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321411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940157D-B1E9-48B2-993C-EE044481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639" y="5512896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Regierungen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cxnSp>
        <p:nvCxnSpPr>
          <p:cNvPr id="4" name="Verbinder: gewinkelt 3">
            <a:extLst>
              <a:ext uri="{FF2B5EF4-FFF2-40B4-BE49-F238E27FC236}">
                <a16:creationId xmlns:a16="http://schemas.microsoft.com/office/drawing/2014/main" id="{946EC9D0-4677-4471-A1A9-82C6D1E830F1}"/>
              </a:ext>
            </a:extLst>
          </p:cNvPr>
          <p:cNvCxnSpPr>
            <a:stCxn id="25" idx="1"/>
            <a:endCxn id="26" idx="1"/>
          </p:cNvCxnSpPr>
          <p:nvPr/>
        </p:nvCxnSpPr>
        <p:spPr bwMode="auto">
          <a:xfrm rot="10800000" flipH="1">
            <a:off x="539551" y="5437682"/>
            <a:ext cx="832037" cy="1103781"/>
          </a:xfrm>
          <a:prstGeom prst="bentConnector3">
            <a:avLst>
              <a:gd name="adj1" fmla="val -27475"/>
            </a:avLst>
          </a:prstGeom>
          <a:solidFill>
            <a:schemeClr val="accent1"/>
          </a:solidFill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2B84C47A-2755-4675-AB6E-DFE2693E5577}"/>
              </a:ext>
            </a:extLst>
          </p:cNvPr>
          <p:cNvSpPr txBox="1"/>
          <p:nvPr/>
        </p:nvSpPr>
        <p:spPr>
          <a:xfrm>
            <a:off x="257491" y="5792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wählen</a:t>
            </a:r>
          </a:p>
        </p:txBody>
      </p:sp>
      <p:cxnSp>
        <p:nvCxnSpPr>
          <p:cNvPr id="8" name="Verbinder: gewinkelt 7">
            <a:extLst>
              <a:ext uri="{FF2B5EF4-FFF2-40B4-BE49-F238E27FC236}">
                <a16:creationId xmlns:a16="http://schemas.microsoft.com/office/drawing/2014/main" id="{AAB41269-4F37-45B3-8AE2-991E5B012A38}"/>
              </a:ext>
            </a:extLst>
          </p:cNvPr>
          <p:cNvCxnSpPr>
            <a:stCxn id="28" idx="3"/>
            <a:endCxn id="21" idx="4"/>
          </p:cNvCxnSpPr>
          <p:nvPr/>
        </p:nvCxnSpPr>
        <p:spPr bwMode="auto">
          <a:xfrm flipV="1">
            <a:off x="3507964" y="4869160"/>
            <a:ext cx="1308064" cy="91043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61464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5195" y="2492896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Ministerrat / Rat der Europäischen Union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Mitglieder: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Minister der Mitgliedsstaaten (je nach Thema)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Vorsitz entsprechend EU-Ratsvorsitz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Ausnahme: Aussenpolitik (Hohe Vertreterin der Union für Aussen- und Sicherheitspolitik)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Aufgaben: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Rechtsetzung (mit dem Parlament)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Abstimmung Wirtschaftspolitik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Internationale Verträge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Haushaltplan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Koordination Aussen- und Sicherheitspolitik sowie Zusammenarbeit Polizei und Gerichte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Seit 2014 doppeltes Mehr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</p:spTree>
    <p:extLst>
      <p:ext uri="{BB962C8B-B14F-4D97-AF65-F5344CB8AC3E}">
        <p14:creationId xmlns:p14="http://schemas.microsoft.com/office/powerpoint/2010/main" val="274166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141"/>
          <p:cNvSpPr>
            <a:spLocks noChangeArrowheads="1"/>
          </p:cNvSpPr>
          <p:nvPr/>
        </p:nvSpPr>
        <p:spPr bwMode="auto">
          <a:xfrm>
            <a:off x="915194" y="5877272"/>
            <a:ext cx="74952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de-DE" altLang="de-DE" sz="1500" dirty="0">
                <a:latin typeface="Apercu Light" panose="02000506030000020004" pitchFamily="50" charset="0"/>
              </a:rPr>
              <a:t>Doppelte Mehrheit: Mehrheit der Mitgliedstaaten (mind. 15) und zustimmende Länder haben mind. 65 % der Bevölkerung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500" dirty="0"/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AB4AB5B5-06FE-4577-A1F9-CB0E61110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graphicFrame>
        <p:nvGraphicFramePr>
          <p:cNvPr id="2" name="Tabelle 49">
            <a:extLst>
              <a:ext uri="{FF2B5EF4-FFF2-40B4-BE49-F238E27FC236}">
                <a16:creationId xmlns:a16="http://schemas.microsoft.com/office/drawing/2014/main" id="{B1D7B510-4EB1-4E13-8E72-DFB9DA199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370292"/>
              </p:ext>
            </p:extLst>
          </p:nvPr>
        </p:nvGraphicFramePr>
        <p:xfrm>
          <a:off x="971600" y="1979613"/>
          <a:ext cx="7495200" cy="3708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210923613"/>
                    </a:ext>
                  </a:extLst>
                </a:gridCol>
                <a:gridCol w="518400">
                  <a:extLst>
                    <a:ext uri="{9D8B030D-6E8A-4147-A177-3AD203B41FA5}">
                      <a16:colId xmlns:a16="http://schemas.microsoft.com/office/drawing/2014/main" val="370862745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1335721"/>
                    </a:ext>
                  </a:extLst>
                </a:gridCol>
                <a:gridCol w="518400">
                  <a:extLst>
                    <a:ext uri="{9D8B030D-6E8A-4147-A177-3AD203B41FA5}">
                      <a16:colId xmlns:a16="http://schemas.microsoft.com/office/drawing/2014/main" val="3017940815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949310816"/>
                    </a:ext>
                  </a:extLst>
                </a:gridCol>
                <a:gridCol w="518400">
                  <a:extLst>
                    <a:ext uri="{9D8B030D-6E8A-4147-A177-3AD203B41FA5}">
                      <a16:colId xmlns:a16="http://schemas.microsoft.com/office/drawing/2014/main" val="1746873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dirty="0">
                          <a:latin typeface="Apercu Light" panose="02000506030000020004" pitchFamily="50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dirty="0">
                          <a:latin typeface="Apercu Light" panose="02000506030000020004" pitchFamily="50" charset="0"/>
                        </a:rPr>
                        <a:t>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dirty="0">
                          <a:latin typeface="Apercu Light" panose="02000506030000020004" pitchFamily="50" charset="0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439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Österreich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1.98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Frankreich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70" baseline="0" dirty="0">
                          <a:latin typeface="Apercu Light" panose="02000506030000020004" pitchFamily="50" charset="0"/>
                        </a:rPr>
                        <a:t>14.97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Malta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0.11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23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Belgien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2.58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Deutschland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90" baseline="0" dirty="0">
                          <a:latin typeface="Apercu Light" panose="02000506030000020004" pitchFamily="50" charset="0"/>
                        </a:rPr>
                        <a:t>18.54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Niederlande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3.91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34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Bulgarien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1.55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Griechenland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2.39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Polen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8.47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687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Kroatien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0.91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Ungarn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2.18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Portugal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2.30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749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Zypern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0.20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Irland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1.11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Rumänien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4.31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157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Tschechische Republik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2.35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Italien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90" baseline="0" dirty="0">
                          <a:latin typeface="Apercu Light" panose="02000506030000020004" pitchFamily="50" charset="0"/>
                        </a:rPr>
                        <a:t>13.58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Slowakei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334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Dänemark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1.30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Lettland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0.43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Slowenien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0.47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690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Estland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0.30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Litauen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0.62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Spanien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90" baseline="0" dirty="0">
                          <a:latin typeface="Apercu Light" panose="02000506030000020004" pitchFamily="50" charset="0"/>
                        </a:rPr>
                        <a:t>10.56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04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Finnland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1.23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Luxemburg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0.14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Schweden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2.30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420349"/>
                  </a:ext>
                </a:extLst>
              </a:tr>
            </a:tbl>
          </a:graphicData>
        </a:graphic>
      </p:graphicFrame>
      <p:sp>
        <p:nvSpPr>
          <p:cNvPr id="3" name="Ellipse 2">
            <a:extLst>
              <a:ext uri="{FF2B5EF4-FFF2-40B4-BE49-F238E27FC236}">
                <a16:creationId xmlns:a16="http://schemas.microsoft.com/office/drawing/2014/main" id="{38534F42-8C35-4AAF-8C94-2C6526966FF5}"/>
              </a:ext>
            </a:extLst>
          </p:cNvPr>
          <p:cNvSpPr/>
          <p:nvPr/>
        </p:nvSpPr>
        <p:spPr bwMode="auto">
          <a:xfrm>
            <a:off x="5508104" y="2708920"/>
            <a:ext cx="432048" cy="36004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27F7607-9E7A-45B8-8490-60E9EA7432A4}"/>
              </a:ext>
            </a:extLst>
          </p:cNvPr>
          <p:cNvSpPr/>
          <p:nvPr/>
        </p:nvSpPr>
        <p:spPr bwMode="auto">
          <a:xfrm>
            <a:off x="5488541" y="2312021"/>
            <a:ext cx="432048" cy="36004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55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5195" y="2492896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Ministerrat / Rat der Europäischen Union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Mitglieder: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Minister der Mitgliedsstaaten (je nach Thema)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Vorsitz entsprechend EU-Ratsvorsitz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Ausnahme: Aussenpolitik (Hohe Vertreterin der Union für Aussen- und Sicherheitspolitik)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Aufgaben: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Rechtsetzung (mit dem Parlament)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Abstimmung Wirtschaftspolitik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Internationale Verträge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Haushaltplan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Koordination Aussen- und Sicherheitspolitik sowie Zusammenarbeit Polizei und Gerichte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Seit 2014 doppeltes Mehr; in sensiblen Bereichen: Einstimmigkeit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</p:spTree>
    <p:extLst>
      <p:ext uri="{BB962C8B-B14F-4D97-AF65-F5344CB8AC3E}">
        <p14:creationId xmlns:p14="http://schemas.microsoft.com/office/powerpoint/2010/main" val="19242898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AD003ABF-BE40-452D-9194-79A8601FD478}"/>
              </a:ext>
            </a:extLst>
          </p:cNvPr>
          <p:cNvSpPr/>
          <p:nvPr/>
        </p:nvSpPr>
        <p:spPr bwMode="auto">
          <a:xfrm>
            <a:off x="2241996" y="2262363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44" y="2570869"/>
            <a:ext cx="1440160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de-DE" altLang="de-DE" sz="1600" dirty="0">
                <a:latin typeface="Apercu Light" panose="02000506030000020004" pitchFamily="50" charset="0"/>
              </a:rPr>
              <a:t>Gerichtshof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86423" y="5002438"/>
            <a:ext cx="1457325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Rechnungs-hof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432808" y="2436385"/>
            <a:ext cx="1764556" cy="8150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Kommission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7544" y="3356992"/>
            <a:ext cx="1440160" cy="9596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Zentralbank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828204" y="2782382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Europäischer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C66ABAA-F0A4-4504-B75C-37AE7C44854F}"/>
              </a:ext>
            </a:extLst>
          </p:cNvPr>
          <p:cNvSpPr/>
          <p:nvPr/>
        </p:nvSpPr>
        <p:spPr bwMode="auto">
          <a:xfrm>
            <a:off x="409594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41D9943A-8C01-4648-B72D-696EC345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15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Minister-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762AA26-0864-43B0-8B30-5199DCF1938C}"/>
              </a:ext>
            </a:extLst>
          </p:cNvPr>
          <p:cNvSpPr/>
          <p:nvPr/>
        </p:nvSpPr>
        <p:spPr bwMode="auto">
          <a:xfrm>
            <a:off x="716428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9B4FFE07-2D34-4DA0-AE2B-0DE71F249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49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Europäisches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Parlament</a:t>
            </a:r>
            <a:endParaRPr lang="en-GB" altLang="de-DE" sz="1600" dirty="0">
              <a:solidFill>
                <a:schemeClr val="bg1"/>
              </a:solidFill>
              <a:latin typeface="Apercu Light" panose="02000506030000020004" pitchFamily="50" charset="0"/>
            </a:endParaRP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1EF4FF36-88E9-4374-A1EC-8642B6425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318547"/>
            <a:ext cx="8136904" cy="445830"/>
          </a:xfrm>
          <a:prstGeom prst="rect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Bürgerinnen</a:t>
            </a:r>
            <a:r>
              <a:rPr lang="en-GB" altLang="de-DE" sz="1600" dirty="0">
                <a:latin typeface="Apercu Light" panose="02000506030000020004" pitchFamily="50" charset="0"/>
              </a:rPr>
              <a:t> und </a:t>
            </a:r>
            <a:r>
              <a:rPr lang="en-GB" altLang="de-DE" sz="1600" dirty="0" err="1">
                <a:latin typeface="Apercu Light" panose="02000506030000020004" pitchFamily="50" charset="0"/>
              </a:rPr>
              <a:t>Bürger</a:t>
            </a:r>
            <a:r>
              <a:rPr lang="en-GB" altLang="de-DE" sz="1600" dirty="0">
                <a:latin typeface="Apercu Light" panose="02000506030000020004" pitchFamily="50" charset="0"/>
              </a:rPr>
              <a:t> der </a:t>
            </a:r>
            <a:r>
              <a:rPr lang="en-GB" altLang="de-DE" sz="1600" dirty="0" err="1">
                <a:latin typeface="Apercu Light" panose="02000506030000020004" pitchFamily="50" charset="0"/>
              </a:rPr>
              <a:t>Mitgliedstaaten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ABE4D0EE-1B45-4CBC-8A9D-4D55E586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89" y="5170981"/>
            <a:ext cx="1457325" cy="533400"/>
          </a:xfrm>
          <a:prstGeom prst="rect">
            <a:avLst/>
          </a:prstGeom>
          <a:noFill/>
          <a:ln w="3175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3527752-C08C-466C-A1A6-CC39B4DD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321411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940157D-B1E9-48B2-993C-EE044481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639" y="5512896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Regierungen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46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1" grpId="0" animBg="1"/>
      <p:bldP spid="13" grpId="0" animBg="1"/>
      <p:bldP spid="16" grpId="0"/>
      <p:bldP spid="21" grpId="0" animBg="1"/>
      <p:bldP spid="22" grpId="0"/>
      <p:bldP spid="25" grpId="0" animBg="1"/>
      <p:bldP spid="26" grpId="0" animBg="1"/>
      <p:bldP spid="27" grpId="0" animBg="1"/>
      <p:bldP spid="2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762AA26-0864-43B0-8B30-5199DCF1938C}"/>
              </a:ext>
            </a:extLst>
          </p:cNvPr>
          <p:cNvSpPr/>
          <p:nvPr/>
        </p:nvSpPr>
        <p:spPr bwMode="auto">
          <a:xfrm>
            <a:off x="716428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9B4FFE07-2D34-4DA0-AE2B-0DE71F249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49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Europäisches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Parlament</a:t>
            </a:r>
            <a:endParaRPr lang="en-GB" altLang="de-DE" sz="1600" dirty="0">
              <a:solidFill>
                <a:schemeClr val="bg1"/>
              </a:solidFill>
              <a:latin typeface="Apercu Light" panose="02000506030000020004" pitchFamily="50" charset="0"/>
            </a:endParaRP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1EF4FF36-88E9-4374-A1EC-8642B6425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318547"/>
            <a:ext cx="8136904" cy="445830"/>
          </a:xfrm>
          <a:prstGeom prst="rect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Bürgerinnen</a:t>
            </a:r>
            <a:r>
              <a:rPr lang="en-GB" altLang="de-DE" sz="1600" dirty="0">
                <a:latin typeface="Apercu Light" panose="02000506030000020004" pitchFamily="50" charset="0"/>
              </a:rPr>
              <a:t> und </a:t>
            </a:r>
            <a:r>
              <a:rPr lang="en-GB" altLang="de-DE" sz="1600" dirty="0" err="1">
                <a:latin typeface="Apercu Light" panose="02000506030000020004" pitchFamily="50" charset="0"/>
              </a:rPr>
              <a:t>Bürger</a:t>
            </a:r>
            <a:r>
              <a:rPr lang="en-GB" altLang="de-DE" sz="1600" dirty="0">
                <a:latin typeface="Apercu Light" panose="02000506030000020004" pitchFamily="50" charset="0"/>
              </a:rPr>
              <a:t> der </a:t>
            </a:r>
            <a:r>
              <a:rPr lang="en-GB" altLang="de-DE" sz="1600" dirty="0" err="1">
                <a:latin typeface="Apercu Light" panose="02000506030000020004" pitchFamily="50" charset="0"/>
              </a:rPr>
              <a:t>Mitgliedstaaten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8A306813-3273-43E1-B2C3-1930FD028533}"/>
              </a:ext>
            </a:extLst>
          </p:cNvPr>
          <p:cNvCxnSpPr/>
          <p:nvPr/>
        </p:nvCxnSpPr>
        <p:spPr bwMode="auto">
          <a:xfrm flipH="1" flipV="1">
            <a:off x="7890674" y="4869160"/>
            <a:ext cx="1" cy="14493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CC1ED8DC-D176-445E-BC40-EAC66A9D3B33}"/>
              </a:ext>
            </a:extLst>
          </p:cNvPr>
          <p:cNvSpPr txBox="1"/>
          <p:nvPr/>
        </p:nvSpPr>
        <p:spPr>
          <a:xfrm>
            <a:off x="7868767" y="5788693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wählen</a:t>
            </a:r>
          </a:p>
        </p:txBody>
      </p:sp>
    </p:spTree>
    <p:extLst>
      <p:ext uri="{BB962C8B-B14F-4D97-AF65-F5344CB8AC3E}">
        <p14:creationId xmlns:p14="http://schemas.microsoft.com/office/powerpoint/2010/main" val="4246316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5195" y="2491752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Europäisches Parlament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Mitglieder: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705 Sitze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Entsprechend Einwohnerzahl verteilt (6 bis 96)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800" dirty="0">
              <a:latin typeface="Apercu Light" panose="02000506030000020004" pitchFamily="50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</p:spTree>
    <p:extLst>
      <p:ext uri="{BB962C8B-B14F-4D97-AF65-F5344CB8AC3E}">
        <p14:creationId xmlns:p14="http://schemas.microsoft.com/office/powerpoint/2010/main" val="266417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141"/>
          <p:cNvSpPr>
            <a:spLocks noChangeArrowheads="1"/>
          </p:cNvSpPr>
          <p:nvPr/>
        </p:nvSpPr>
        <p:spPr bwMode="auto">
          <a:xfrm>
            <a:off x="915194" y="5877272"/>
            <a:ext cx="74952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de-DE" altLang="de-DE" sz="1500" dirty="0">
                <a:latin typeface="Apercu Light" panose="02000506030000020004" pitchFamily="50" charset="0"/>
              </a:rPr>
              <a:t>Total: 705 Sitze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500" dirty="0"/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AB4AB5B5-06FE-4577-A1F9-CB0E61110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graphicFrame>
        <p:nvGraphicFramePr>
          <p:cNvPr id="2" name="Tabelle 49">
            <a:extLst>
              <a:ext uri="{FF2B5EF4-FFF2-40B4-BE49-F238E27FC236}">
                <a16:creationId xmlns:a16="http://schemas.microsoft.com/office/drawing/2014/main" id="{B1D7B510-4EB1-4E13-8E72-DFB9DA199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51757"/>
              </p:ext>
            </p:extLst>
          </p:nvPr>
        </p:nvGraphicFramePr>
        <p:xfrm>
          <a:off x="971600" y="1979613"/>
          <a:ext cx="7495200" cy="3708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210923613"/>
                    </a:ext>
                  </a:extLst>
                </a:gridCol>
                <a:gridCol w="518400">
                  <a:extLst>
                    <a:ext uri="{9D8B030D-6E8A-4147-A177-3AD203B41FA5}">
                      <a16:colId xmlns:a16="http://schemas.microsoft.com/office/drawing/2014/main" val="370862745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1335721"/>
                    </a:ext>
                  </a:extLst>
                </a:gridCol>
                <a:gridCol w="518400">
                  <a:extLst>
                    <a:ext uri="{9D8B030D-6E8A-4147-A177-3AD203B41FA5}">
                      <a16:colId xmlns:a16="http://schemas.microsoft.com/office/drawing/2014/main" val="3017940815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949310816"/>
                    </a:ext>
                  </a:extLst>
                </a:gridCol>
                <a:gridCol w="518400">
                  <a:extLst>
                    <a:ext uri="{9D8B030D-6E8A-4147-A177-3AD203B41FA5}">
                      <a16:colId xmlns:a16="http://schemas.microsoft.com/office/drawing/2014/main" val="1746873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70" baseline="0" dirty="0">
                          <a:latin typeface="Apercu Light" panose="02000506030000020004" pitchFamily="50" charset="0"/>
                        </a:rPr>
                        <a:t>Sitze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300" spc="-70" baseline="0" dirty="0">
                          <a:latin typeface="Apercu Light" panose="02000506030000020004" pitchFamily="50" charset="0"/>
                        </a:rPr>
                        <a:t>Sitze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300" spc="-70" baseline="0" dirty="0">
                          <a:latin typeface="Apercu Light" panose="02000506030000020004" pitchFamily="50" charset="0"/>
                        </a:rPr>
                        <a:t>Sitze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439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Österreich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Frankreich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70" baseline="0" dirty="0">
                          <a:latin typeface="Apercu Light" panose="02000506030000020004" pitchFamily="50" charset="0"/>
                        </a:rPr>
                        <a:t>79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Malta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23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Belgien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21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Deutschland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90" baseline="0" dirty="0">
                          <a:latin typeface="Apercu Light" panose="02000506030000020004" pitchFamily="50" charset="0"/>
                        </a:rPr>
                        <a:t>96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Niederlande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34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Bulgarien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Griechenland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21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Polen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687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Kroatien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Ungarn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21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Portugal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749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Zypern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Irland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Rumänien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157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Tschechische Republik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21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Italien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90" baseline="0" dirty="0">
                          <a:latin typeface="Apercu Light" panose="02000506030000020004" pitchFamily="50" charset="0"/>
                        </a:rPr>
                        <a:t>76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Slowakei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334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Dänemark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Lettland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Slowenien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690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Estland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Litauen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Spanien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90" baseline="0" dirty="0">
                          <a:latin typeface="Apercu Light" panose="02000506030000020004" pitchFamily="50" charset="0"/>
                        </a:rPr>
                        <a:t>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04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Finnland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14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Luxemburg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>
                          <a:latin typeface="Apercu Light" panose="02000506030000020004" pitchFamily="50" charset="0"/>
                        </a:rPr>
                        <a:t>Schweden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CH" sz="1300" spc="-30" baseline="0" dirty="0">
                          <a:latin typeface="Apercu Light" panose="02000506030000020004" pitchFamily="50" charset="0"/>
                        </a:rP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420349"/>
                  </a:ext>
                </a:extLst>
              </a:tr>
            </a:tbl>
          </a:graphicData>
        </a:graphic>
      </p:graphicFrame>
      <p:sp>
        <p:nvSpPr>
          <p:cNvPr id="3" name="Ellipse 2">
            <a:extLst>
              <a:ext uri="{FF2B5EF4-FFF2-40B4-BE49-F238E27FC236}">
                <a16:creationId xmlns:a16="http://schemas.microsoft.com/office/drawing/2014/main" id="{38534F42-8C35-4AAF-8C94-2C6526966FF5}"/>
              </a:ext>
            </a:extLst>
          </p:cNvPr>
          <p:cNvSpPr/>
          <p:nvPr/>
        </p:nvSpPr>
        <p:spPr bwMode="auto">
          <a:xfrm>
            <a:off x="5508104" y="2708920"/>
            <a:ext cx="432048" cy="36004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27F7607-9E7A-45B8-8490-60E9EA7432A4}"/>
              </a:ext>
            </a:extLst>
          </p:cNvPr>
          <p:cNvSpPr/>
          <p:nvPr/>
        </p:nvSpPr>
        <p:spPr bwMode="auto">
          <a:xfrm>
            <a:off x="8034752" y="2315627"/>
            <a:ext cx="432048" cy="36004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271CA675-DAC3-4D06-B630-4EED08918E5A}"/>
              </a:ext>
            </a:extLst>
          </p:cNvPr>
          <p:cNvSpPr/>
          <p:nvPr/>
        </p:nvSpPr>
        <p:spPr bwMode="auto">
          <a:xfrm>
            <a:off x="5508104" y="5302749"/>
            <a:ext cx="432048" cy="36004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05FA7287-FCC9-4B84-A2B4-D8C329241658}"/>
              </a:ext>
            </a:extLst>
          </p:cNvPr>
          <p:cNvSpPr/>
          <p:nvPr/>
        </p:nvSpPr>
        <p:spPr bwMode="auto">
          <a:xfrm>
            <a:off x="3059832" y="3833813"/>
            <a:ext cx="432048" cy="36004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34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 rot="5400000">
            <a:off x="5154753" y="1812954"/>
            <a:ext cx="1268249" cy="329785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6194271" y="3034055"/>
            <a:ext cx="396579" cy="129614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 animBg="1"/>
      <p:bldP spid="1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5194" y="2492896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Europäisches Parlament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Mitglieder: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501 Sitze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Entsprechend Einwohnerzahl verteilt (6 bis 96)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12 Plenartagungen in Strassburg; 27 Ausschüsse in Brüssel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Fraktionen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800" dirty="0">
              <a:latin typeface="Apercu Light" panose="02000506030000020004" pitchFamily="50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</p:spTree>
    <p:extLst>
      <p:ext uri="{BB962C8B-B14F-4D97-AF65-F5344CB8AC3E}">
        <p14:creationId xmlns:p14="http://schemas.microsoft.com/office/powerpoint/2010/main" val="163085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01DABA81-8BED-4B04-9A3C-2DCB639EB4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30" y="2204864"/>
            <a:ext cx="7313612" cy="3656806"/>
          </a:xfr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0DCAC11C-E0E3-469D-8D86-0F95FD394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</p:spTree>
    <p:extLst>
      <p:ext uri="{BB962C8B-B14F-4D97-AF65-F5344CB8AC3E}">
        <p14:creationId xmlns:p14="http://schemas.microsoft.com/office/powerpoint/2010/main" val="23887468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5194" y="2492896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Europäisches Parlament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Mitglieder: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501 Sitze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Entsprechend Einwohnerzahl verteilt (6 bis 96)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12 Plenartagungen in Strassburg; Ausschüsse in Brüssel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Fraktionen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Aufgaben: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Verabschiedung Rechtsvorschriften (zusammen mit Ministerrat)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Demokratische Kontrolle (Kommission)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</p:spTree>
    <p:extLst>
      <p:ext uri="{BB962C8B-B14F-4D97-AF65-F5344CB8AC3E}">
        <p14:creationId xmlns:p14="http://schemas.microsoft.com/office/powerpoint/2010/main" val="238714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AD003ABF-BE40-452D-9194-79A8601FD478}"/>
              </a:ext>
            </a:extLst>
          </p:cNvPr>
          <p:cNvSpPr/>
          <p:nvPr/>
        </p:nvSpPr>
        <p:spPr bwMode="auto">
          <a:xfrm>
            <a:off x="2241996" y="2262363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432808" y="2436385"/>
            <a:ext cx="1764556" cy="8150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Kommission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828204" y="2782382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Europäischer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41D9943A-8C01-4648-B72D-696EC345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15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Minister-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762AA26-0864-43B0-8B30-5199DCF1938C}"/>
              </a:ext>
            </a:extLst>
          </p:cNvPr>
          <p:cNvSpPr/>
          <p:nvPr/>
        </p:nvSpPr>
        <p:spPr bwMode="auto">
          <a:xfrm>
            <a:off x="716428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9B4FFE07-2D34-4DA0-AE2B-0DE71F249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49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Europäisches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Parlament</a:t>
            </a:r>
            <a:endParaRPr lang="en-GB" altLang="de-DE" sz="1600" dirty="0">
              <a:solidFill>
                <a:schemeClr val="bg1"/>
              </a:solidFill>
              <a:latin typeface="Apercu Light" panose="02000506030000020004" pitchFamily="50" charset="0"/>
            </a:endParaRP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1EF4FF36-88E9-4374-A1EC-8642B6425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318547"/>
            <a:ext cx="8136904" cy="445830"/>
          </a:xfrm>
          <a:prstGeom prst="rect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Bürgerinnen</a:t>
            </a:r>
            <a:r>
              <a:rPr lang="en-GB" altLang="de-DE" sz="1600" dirty="0">
                <a:latin typeface="Apercu Light" panose="02000506030000020004" pitchFamily="50" charset="0"/>
              </a:rPr>
              <a:t> und </a:t>
            </a:r>
            <a:r>
              <a:rPr lang="en-GB" altLang="de-DE" sz="1600" dirty="0" err="1">
                <a:latin typeface="Apercu Light" panose="02000506030000020004" pitchFamily="50" charset="0"/>
              </a:rPr>
              <a:t>Bürger</a:t>
            </a:r>
            <a:r>
              <a:rPr lang="en-GB" altLang="de-DE" sz="1600" dirty="0">
                <a:latin typeface="Apercu Light" panose="02000506030000020004" pitchFamily="50" charset="0"/>
              </a:rPr>
              <a:t> der </a:t>
            </a:r>
            <a:r>
              <a:rPr lang="en-GB" altLang="de-DE" sz="1600" dirty="0" err="1">
                <a:latin typeface="Apercu Light" panose="02000506030000020004" pitchFamily="50" charset="0"/>
              </a:rPr>
              <a:t>Mitgliedstaaten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cxnSp>
        <p:nvCxnSpPr>
          <p:cNvPr id="17" name="Verbinder: gewinkelt 16">
            <a:extLst>
              <a:ext uri="{FF2B5EF4-FFF2-40B4-BE49-F238E27FC236}">
                <a16:creationId xmlns:a16="http://schemas.microsoft.com/office/drawing/2014/main" id="{F87889FD-51F3-4D98-9700-3404D446143B}"/>
              </a:ext>
            </a:extLst>
          </p:cNvPr>
          <p:cNvCxnSpPr>
            <a:stCxn id="23" idx="0"/>
            <a:endCxn id="2" idx="0"/>
          </p:cNvCxnSpPr>
          <p:nvPr/>
        </p:nvCxnSpPr>
        <p:spPr bwMode="auto">
          <a:xfrm rot="16200000" flipV="1">
            <a:off x="4839904" y="384536"/>
            <a:ext cx="1166637" cy="4922292"/>
          </a:xfrm>
          <a:prstGeom prst="bentConnector3">
            <a:avLst>
              <a:gd name="adj1" fmla="val 119595"/>
            </a:avLst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10573B9E-CC4F-43ED-96F9-E33707387AFE}"/>
              </a:ext>
            </a:extLst>
          </p:cNvPr>
          <p:cNvSpPr txBox="1"/>
          <p:nvPr/>
        </p:nvSpPr>
        <p:spPr>
          <a:xfrm>
            <a:off x="4895678" y="1689469"/>
            <a:ext cx="1692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wählt </a:t>
            </a:r>
            <a:r>
              <a:rPr lang="de-CH" sz="1200" dirty="0" err="1">
                <a:latin typeface="Apercu Light" panose="02000506030000020004" pitchFamily="50" charset="0"/>
              </a:rPr>
              <a:t>Präsident:in</a:t>
            </a:r>
            <a:endParaRPr lang="de-CH" sz="1200" dirty="0">
              <a:latin typeface="Apercu Light" panose="02000506030000020004" pitchFamily="50" charset="0"/>
            </a:endParaRP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8A306813-3273-43E1-B2C3-1930FD028533}"/>
              </a:ext>
            </a:extLst>
          </p:cNvPr>
          <p:cNvCxnSpPr/>
          <p:nvPr/>
        </p:nvCxnSpPr>
        <p:spPr bwMode="auto">
          <a:xfrm flipH="1" flipV="1">
            <a:off x="7890674" y="4869160"/>
            <a:ext cx="1" cy="14493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CC1ED8DC-D176-445E-BC40-EAC66A9D3B33}"/>
              </a:ext>
            </a:extLst>
          </p:cNvPr>
          <p:cNvSpPr txBox="1"/>
          <p:nvPr/>
        </p:nvSpPr>
        <p:spPr>
          <a:xfrm>
            <a:off x="7868767" y="5788693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wählen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F8CA6B39-12B6-4AB8-9F78-ED0EF28AE37D}"/>
              </a:ext>
            </a:extLst>
          </p:cNvPr>
          <p:cNvCxnSpPr/>
          <p:nvPr/>
        </p:nvCxnSpPr>
        <p:spPr bwMode="auto">
          <a:xfrm flipH="1">
            <a:off x="7197364" y="2826524"/>
            <a:ext cx="6870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6E0F4184-3F62-409F-91E3-00CBEED7514F}"/>
              </a:ext>
            </a:extLst>
          </p:cNvPr>
          <p:cNvSpPr txBox="1"/>
          <p:nvPr/>
        </p:nvSpPr>
        <p:spPr>
          <a:xfrm>
            <a:off x="7407665" y="2599287"/>
            <a:ext cx="1692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dirty="0">
                <a:latin typeface="Apercu Light" panose="02000506030000020004" pitchFamily="50" charset="0"/>
              </a:rPr>
              <a:t>Bestätigt in </a:t>
            </a:r>
            <a:r>
              <a:rPr lang="de-CH" sz="1200" dirty="0" err="1">
                <a:latin typeface="Apercu Light" panose="02000506030000020004" pitchFamily="50" charset="0"/>
              </a:rPr>
              <a:t>globo</a:t>
            </a:r>
            <a:r>
              <a:rPr lang="de-CH" sz="1200" dirty="0">
                <a:latin typeface="Apercu Light" panose="02000506030000020004" pitchFamily="50" charset="0"/>
              </a:rPr>
              <a:t>;</a:t>
            </a:r>
          </a:p>
          <a:p>
            <a:pPr algn="l"/>
            <a:r>
              <a:rPr lang="de-CH" sz="1200" dirty="0">
                <a:latin typeface="Apercu Light" panose="02000506030000020004" pitchFamily="50" charset="0"/>
              </a:rPr>
              <a:t>wählt Vertretung A&amp;S</a:t>
            </a:r>
          </a:p>
        </p:txBody>
      </p:sp>
    </p:spTree>
    <p:extLst>
      <p:ext uri="{BB962C8B-B14F-4D97-AF65-F5344CB8AC3E}">
        <p14:creationId xmlns:p14="http://schemas.microsoft.com/office/powerpoint/2010/main" val="278740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6" grpId="0"/>
      <p:bldP spid="29" grpId="0"/>
      <p:bldP spid="3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5195" y="2499766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Europäisches Parlament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Mitglieder: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501 Sitze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Entsprechend Einwohnerzahl verteilt (6 bis 96)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12 Plenartagungen in Strassburg; Ausschüsse in Brüssel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Fraktionen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Aufgaben: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Verabschiedung Rechtsvorschriften (zusammen mit Ministerrat)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Demokratische Kontrolle (Kommission)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Haushaltkontrolle</a:t>
            </a:r>
          </a:p>
          <a:p>
            <a:pPr marL="0" indent="0">
              <a:buNone/>
            </a:pPr>
            <a:endParaRPr lang="de-CH" sz="1800" dirty="0">
              <a:latin typeface="Apercu Light" panose="02000506030000020004" pitchFamily="50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1800" dirty="0">
              <a:latin typeface="Apercu Light" panose="02000506030000020004" pitchFamily="50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</p:spTree>
    <p:extLst>
      <p:ext uri="{BB962C8B-B14F-4D97-AF65-F5344CB8AC3E}">
        <p14:creationId xmlns:p14="http://schemas.microsoft.com/office/powerpoint/2010/main" val="247164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AD003ABF-BE40-452D-9194-79A8601FD478}"/>
              </a:ext>
            </a:extLst>
          </p:cNvPr>
          <p:cNvSpPr/>
          <p:nvPr/>
        </p:nvSpPr>
        <p:spPr bwMode="auto">
          <a:xfrm>
            <a:off x="2241996" y="2262363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44" y="2570869"/>
            <a:ext cx="1440160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de-DE" altLang="de-DE" sz="1600" dirty="0">
                <a:latin typeface="Apercu Light" panose="02000506030000020004" pitchFamily="50" charset="0"/>
              </a:rPr>
              <a:t>Gerichtshof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86423" y="5002438"/>
            <a:ext cx="1457325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Rechnungs-hof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432808" y="2436385"/>
            <a:ext cx="1764556" cy="8150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Kommission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7544" y="3356992"/>
            <a:ext cx="1440160" cy="9596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Zentralbank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828204" y="2782382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Europäischer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C66ABAA-F0A4-4504-B75C-37AE7C44854F}"/>
              </a:ext>
            </a:extLst>
          </p:cNvPr>
          <p:cNvSpPr/>
          <p:nvPr/>
        </p:nvSpPr>
        <p:spPr bwMode="auto">
          <a:xfrm>
            <a:off x="409594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41D9943A-8C01-4648-B72D-696EC345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15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Minister-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762AA26-0864-43B0-8B30-5199DCF1938C}"/>
              </a:ext>
            </a:extLst>
          </p:cNvPr>
          <p:cNvSpPr/>
          <p:nvPr/>
        </p:nvSpPr>
        <p:spPr bwMode="auto">
          <a:xfrm>
            <a:off x="716428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9B4FFE07-2D34-4DA0-AE2B-0DE71F249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49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Europäisches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Parlament</a:t>
            </a:r>
            <a:endParaRPr lang="en-GB" altLang="de-DE" sz="1600" dirty="0">
              <a:solidFill>
                <a:schemeClr val="bg1"/>
              </a:solidFill>
              <a:latin typeface="Apercu Light" panose="02000506030000020004" pitchFamily="50" charset="0"/>
            </a:endParaRP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1EF4FF36-88E9-4374-A1EC-8642B6425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318547"/>
            <a:ext cx="8136904" cy="445830"/>
          </a:xfrm>
          <a:prstGeom prst="rect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Bürgerinnen</a:t>
            </a:r>
            <a:r>
              <a:rPr lang="en-GB" altLang="de-DE" sz="1600" dirty="0">
                <a:latin typeface="Apercu Light" panose="02000506030000020004" pitchFamily="50" charset="0"/>
              </a:rPr>
              <a:t> und </a:t>
            </a:r>
            <a:r>
              <a:rPr lang="en-GB" altLang="de-DE" sz="1600" dirty="0" err="1">
                <a:latin typeface="Apercu Light" panose="02000506030000020004" pitchFamily="50" charset="0"/>
              </a:rPr>
              <a:t>Bürger</a:t>
            </a:r>
            <a:r>
              <a:rPr lang="en-GB" altLang="de-DE" sz="1600" dirty="0">
                <a:latin typeface="Apercu Light" panose="02000506030000020004" pitchFamily="50" charset="0"/>
              </a:rPr>
              <a:t> der </a:t>
            </a:r>
            <a:r>
              <a:rPr lang="en-GB" altLang="de-DE" sz="1600" dirty="0" err="1">
                <a:latin typeface="Apercu Light" panose="02000506030000020004" pitchFamily="50" charset="0"/>
              </a:rPr>
              <a:t>Mitgliedstaaten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ABE4D0EE-1B45-4CBC-8A9D-4D55E586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89" y="5170981"/>
            <a:ext cx="1457325" cy="533400"/>
          </a:xfrm>
          <a:prstGeom prst="rect">
            <a:avLst/>
          </a:prstGeom>
          <a:noFill/>
          <a:ln w="3175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3527752-C08C-466C-A1A6-CC39B4DD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321411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940157D-B1E9-48B2-993C-EE044481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639" y="5512896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Regierungen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86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3" grpId="0" animBg="1"/>
      <p:bldP spid="16" grpId="0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432808" y="2436385"/>
            <a:ext cx="1764556" cy="8150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Kommission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41D9943A-8C01-4648-B72D-696EC345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15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Minister-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762AA26-0864-43B0-8B30-5199DCF1938C}"/>
              </a:ext>
            </a:extLst>
          </p:cNvPr>
          <p:cNvSpPr/>
          <p:nvPr/>
        </p:nvSpPr>
        <p:spPr bwMode="auto">
          <a:xfrm>
            <a:off x="716428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9B4FFE07-2D34-4DA0-AE2B-0DE71F249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49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Europäisches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Parlament</a:t>
            </a:r>
            <a:endParaRPr lang="en-GB" altLang="de-DE" sz="1600" dirty="0">
              <a:solidFill>
                <a:schemeClr val="bg1"/>
              </a:solidFill>
              <a:latin typeface="Apercu Light" panose="02000506030000020004" pitchFamily="50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ABE4D0EE-1B45-4CBC-8A9D-4D55E586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89" y="5170981"/>
            <a:ext cx="1457325" cy="533400"/>
          </a:xfrm>
          <a:prstGeom prst="rect">
            <a:avLst/>
          </a:prstGeom>
          <a:noFill/>
          <a:ln w="3175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3527752-C08C-466C-A1A6-CC39B4DD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321411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940157D-B1E9-48B2-993C-EE044481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639" y="5512896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Regierungen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cxnSp>
        <p:nvCxnSpPr>
          <p:cNvPr id="17" name="Verbinder: gewinkelt 16">
            <a:extLst>
              <a:ext uri="{FF2B5EF4-FFF2-40B4-BE49-F238E27FC236}">
                <a16:creationId xmlns:a16="http://schemas.microsoft.com/office/drawing/2014/main" id="{F81A3588-8543-43A9-B9AA-52968850F3E8}"/>
              </a:ext>
            </a:extLst>
          </p:cNvPr>
          <p:cNvCxnSpPr/>
          <p:nvPr/>
        </p:nvCxnSpPr>
        <p:spPr bwMode="auto">
          <a:xfrm rot="5400000" flipH="1" flipV="1">
            <a:off x="2325162" y="3692580"/>
            <a:ext cx="2452676" cy="804991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635D1E5D-AB2C-429B-A99C-EE2589CAB269}"/>
              </a:ext>
            </a:extLst>
          </p:cNvPr>
          <p:cNvCxnSpPr/>
          <p:nvPr/>
        </p:nvCxnSpPr>
        <p:spPr bwMode="auto">
          <a:xfrm>
            <a:off x="3942766" y="2858546"/>
            <a:ext cx="14530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D749A26B-E09D-4BFA-8B53-19D2961DB52C}"/>
              </a:ext>
            </a:extLst>
          </p:cNvPr>
          <p:cNvCxnSpPr/>
          <p:nvPr/>
        </p:nvCxnSpPr>
        <p:spPr bwMode="auto">
          <a:xfrm flipH="1">
            <a:off x="7197364" y="2826524"/>
            <a:ext cx="6870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25311116-53DA-4A17-A036-433017EBBC80}"/>
              </a:ext>
            </a:extLst>
          </p:cNvPr>
          <p:cNvSpPr txBox="1"/>
          <p:nvPr/>
        </p:nvSpPr>
        <p:spPr>
          <a:xfrm>
            <a:off x="7510427" y="2603813"/>
            <a:ext cx="1692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dirty="0">
                <a:latin typeface="Apercu Light" panose="02000506030000020004" pitchFamily="50" charset="0"/>
              </a:rPr>
              <a:t>Bestätigt in </a:t>
            </a:r>
            <a:r>
              <a:rPr lang="de-CH" sz="1200" dirty="0" err="1">
                <a:latin typeface="Apercu Light" panose="02000506030000020004" pitchFamily="50" charset="0"/>
              </a:rPr>
              <a:t>globo</a:t>
            </a:r>
            <a:r>
              <a:rPr lang="de-CH" sz="1200" dirty="0">
                <a:latin typeface="Apercu Light" panose="02000506030000020004" pitchFamily="50" charset="0"/>
              </a:rPr>
              <a:t>;</a:t>
            </a:r>
          </a:p>
          <a:p>
            <a:pPr algn="l"/>
            <a:r>
              <a:rPr lang="de-CH" sz="1200" dirty="0">
                <a:latin typeface="Apercu Light" panose="02000506030000020004" pitchFamily="50" charset="0"/>
              </a:rPr>
              <a:t>wählt Vertretung A&amp;S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F5753F6B-FDBE-4F19-80C3-A02BA09F9A8D}"/>
              </a:ext>
            </a:extLst>
          </p:cNvPr>
          <p:cNvCxnSpPr>
            <a:endCxn id="23" idx="0"/>
          </p:cNvCxnSpPr>
          <p:nvPr/>
        </p:nvCxnSpPr>
        <p:spPr bwMode="auto">
          <a:xfrm flipH="1">
            <a:off x="7884368" y="2826524"/>
            <a:ext cx="1" cy="6024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56FE5EC2-3DFC-4D6C-ACBB-A540B67D547C}"/>
              </a:ext>
            </a:extLst>
          </p:cNvPr>
          <p:cNvCxnSpPr/>
          <p:nvPr/>
        </p:nvCxnSpPr>
        <p:spPr bwMode="auto">
          <a:xfrm>
            <a:off x="3563888" y="2603813"/>
            <a:ext cx="18722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Ellipse 31">
            <a:extLst>
              <a:ext uri="{FF2B5EF4-FFF2-40B4-BE49-F238E27FC236}">
                <a16:creationId xmlns:a16="http://schemas.microsoft.com/office/drawing/2014/main" id="{F75272D2-9AAE-4939-AB87-0CFEFFBD7169}"/>
              </a:ext>
            </a:extLst>
          </p:cNvPr>
          <p:cNvSpPr/>
          <p:nvPr/>
        </p:nvSpPr>
        <p:spPr bwMode="auto">
          <a:xfrm>
            <a:off x="2241996" y="2262363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33" name="Rectangle 15">
            <a:extLst>
              <a:ext uri="{FF2B5EF4-FFF2-40B4-BE49-F238E27FC236}">
                <a16:creationId xmlns:a16="http://schemas.microsoft.com/office/drawing/2014/main" id="{B9F490B7-9F64-4814-A396-48854F6D2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204" y="2782382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Europäischer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</p:spTree>
    <p:extLst>
      <p:ext uri="{BB962C8B-B14F-4D97-AF65-F5344CB8AC3E}">
        <p14:creationId xmlns:p14="http://schemas.microsoft.com/office/powerpoint/2010/main" val="198582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27" grpId="0" animBg="1"/>
      <p:bldP spid="28" grpId="0" animBg="1"/>
      <p:bldP spid="30" grpId="0"/>
      <p:bldP spid="32" grpId="0" animBg="1"/>
      <p:bldP spid="3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Europäische Kommission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Mitglieder: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27 </a:t>
            </a:r>
            <a:r>
              <a:rPr lang="de-CH" sz="1600" dirty="0" err="1">
                <a:latin typeface="Apercu Light" panose="02000506030000020004" pitchFamily="50" charset="0"/>
              </a:rPr>
              <a:t>Kommissär:innen</a:t>
            </a:r>
            <a:r>
              <a:rPr lang="de-CH" sz="1600" dirty="0">
                <a:latin typeface="Apercu Light" panose="02000506030000020004" pitchFamily="50" charset="0"/>
              </a:rPr>
              <a:t> (inkl. </a:t>
            </a:r>
            <a:r>
              <a:rPr lang="de-CH" sz="1600" dirty="0" err="1">
                <a:latin typeface="Apercu Light" panose="02000506030000020004" pitchFamily="50" charset="0"/>
              </a:rPr>
              <a:t>Präsident:in</a:t>
            </a:r>
            <a:r>
              <a:rPr lang="de-CH" sz="1600" dirty="0">
                <a:latin typeface="Apercu Light" panose="02000506030000020004" pitchFamily="50" charset="0"/>
              </a:rPr>
              <a:t> und </a:t>
            </a:r>
            <a:r>
              <a:rPr lang="de-CH" sz="1600" dirty="0" err="1">
                <a:latin typeface="Apercu Light" panose="02000506030000020004" pitchFamily="50" charset="0"/>
              </a:rPr>
              <a:t>Hohe:r</a:t>
            </a:r>
            <a:r>
              <a:rPr lang="de-CH" sz="1600" dirty="0">
                <a:latin typeface="Apercu Light" panose="02000506030000020004" pitchFamily="50" charset="0"/>
              </a:rPr>
              <a:t> </a:t>
            </a:r>
            <a:r>
              <a:rPr lang="de-CH" sz="1600" dirty="0" err="1">
                <a:latin typeface="Apercu Light" panose="02000506030000020004" pitchFamily="50" charset="0"/>
              </a:rPr>
              <a:t>Angeordnete:r</a:t>
            </a:r>
            <a:r>
              <a:rPr lang="de-CH" sz="1600" dirty="0">
                <a:latin typeface="Apercu Light" panose="02000506030000020004" pitchFamily="50" charset="0"/>
              </a:rPr>
              <a:t> für Aussen- und Sicherheitspolitik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Präsident bestimmt Politikbereich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In </a:t>
            </a:r>
            <a:r>
              <a:rPr lang="de-CH" sz="1600" dirty="0" err="1">
                <a:latin typeface="Apercu Light" panose="02000506030000020004" pitchFamily="50" charset="0"/>
              </a:rPr>
              <a:t>globo</a:t>
            </a:r>
            <a:r>
              <a:rPr lang="de-CH" sz="1600" dirty="0">
                <a:latin typeface="Apercu Light" panose="02000506030000020004" pitchFamily="50" charset="0"/>
              </a:rPr>
              <a:t> von Parlament bestätigt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Ständiger Apparat von zahlreichen Bediensteten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Aufgaben: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Vertretung Interessen der EU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Initiativrecht (Rechtsvorschriften erarbeiten)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Tagesgeschäft führen (Finanzen, Umsetzung)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sz="16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800" dirty="0">
              <a:latin typeface="Apercu Light" panose="02000506030000020004" pitchFamily="50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1800" dirty="0">
              <a:latin typeface="Apercu Light" panose="02000506030000020004" pitchFamily="50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</p:spTree>
    <p:extLst>
      <p:ext uri="{BB962C8B-B14F-4D97-AF65-F5344CB8AC3E}">
        <p14:creationId xmlns:p14="http://schemas.microsoft.com/office/powerpoint/2010/main" val="85419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AD003ABF-BE40-452D-9194-79A8601FD478}"/>
              </a:ext>
            </a:extLst>
          </p:cNvPr>
          <p:cNvSpPr/>
          <p:nvPr/>
        </p:nvSpPr>
        <p:spPr bwMode="auto">
          <a:xfrm>
            <a:off x="2241996" y="2262363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44" y="2570869"/>
            <a:ext cx="1440160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de-DE" altLang="de-DE" sz="1600" dirty="0">
                <a:latin typeface="Apercu Light" panose="02000506030000020004" pitchFamily="50" charset="0"/>
              </a:rPr>
              <a:t>Gerichtshof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86423" y="5002438"/>
            <a:ext cx="1457325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Rechnungs-hof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432808" y="2436385"/>
            <a:ext cx="1764556" cy="8150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Kommission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7544" y="3356992"/>
            <a:ext cx="1440160" cy="9596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Zentralbank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828204" y="2782382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Europäischer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C66ABAA-F0A4-4504-B75C-37AE7C44854F}"/>
              </a:ext>
            </a:extLst>
          </p:cNvPr>
          <p:cNvSpPr/>
          <p:nvPr/>
        </p:nvSpPr>
        <p:spPr bwMode="auto">
          <a:xfrm>
            <a:off x="409594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41D9943A-8C01-4648-B72D-696EC345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15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Minister-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762AA26-0864-43B0-8B30-5199DCF1938C}"/>
              </a:ext>
            </a:extLst>
          </p:cNvPr>
          <p:cNvSpPr/>
          <p:nvPr/>
        </p:nvSpPr>
        <p:spPr bwMode="auto">
          <a:xfrm>
            <a:off x="716428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9B4FFE07-2D34-4DA0-AE2B-0DE71F249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49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Europäisches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Parlament</a:t>
            </a:r>
            <a:endParaRPr lang="en-GB" altLang="de-DE" sz="1600" dirty="0">
              <a:solidFill>
                <a:schemeClr val="bg1"/>
              </a:solidFill>
              <a:latin typeface="Apercu Light" panose="02000506030000020004" pitchFamily="50" charset="0"/>
            </a:endParaRP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1EF4FF36-88E9-4374-A1EC-8642B6425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318547"/>
            <a:ext cx="8136904" cy="445830"/>
          </a:xfrm>
          <a:prstGeom prst="rect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Bürgerinnen</a:t>
            </a:r>
            <a:r>
              <a:rPr lang="en-GB" altLang="de-DE" sz="1600" dirty="0">
                <a:latin typeface="Apercu Light" panose="02000506030000020004" pitchFamily="50" charset="0"/>
              </a:rPr>
              <a:t> und </a:t>
            </a:r>
            <a:r>
              <a:rPr lang="en-GB" altLang="de-DE" sz="1600" dirty="0" err="1">
                <a:latin typeface="Apercu Light" panose="02000506030000020004" pitchFamily="50" charset="0"/>
              </a:rPr>
              <a:t>Bürger</a:t>
            </a:r>
            <a:r>
              <a:rPr lang="en-GB" altLang="de-DE" sz="1600" dirty="0">
                <a:latin typeface="Apercu Light" panose="02000506030000020004" pitchFamily="50" charset="0"/>
              </a:rPr>
              <a:t> der </a:t>
            </a:r>
            <a:r>
              <a:rPr lang="en-GB" altLang="de-DE" sz="1600" dirty="0" err="1">
                <a:latin typeface="Apercu Light" panose="02000506030000020004" pitchFamily="50" charset="0"/>
              </a:rPr>
              <a:t>Mitgliedstaaten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ABE4D0EE-1B45-4CBC-8A9D-4D55E586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89" y="5170981"/>
            <a:ext cx="1457325" cy="533400"/>
          </a:xfrm>
          <a:prstGeom prst="rect">
            <a:avLst/>
          </a:prstGeom>
          <a:noFill/>
          <a:ln w="3175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3527752-C08C-466C-A1A6-CC39B4DD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321411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940157D-B1E9-48B2-993C-EE044481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639" y="5512896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Regierungen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1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11" grpId="0" animBg="1"/>
      <p:bldP spid="13" grpId="0" animBg="1"/>
      <p:bldP spid="16" grpId="0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44" y="2570869"/>
            <a:ext cx="1440160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de-DE" altLang="de-DE" sz="1600" dirty="0">
                <a:latin typeface="Apercu Light" panose="02000506030000020004" pitchFamily="50" charset="0"/>
              </a:rPr>
              <a:t>Gerichtshof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ABE4D0EE-1B45-4CBC-8A9D-4D55E586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89" y="5170981"/>
            <a:ext cx="1457325" cy="533400"/>
          </a:xfrm>
          <a:prstGeom prst="rect">
            <a:avLst/>
          </a:prstGeom>
          <a:noFill/>
          <a:ln w="3175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3527752-C08C-466C-A1A6-CC39B4DD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321411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940157D-B1E9-48B2-993C-EE044481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639" y="5512896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Regierungen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cxnSp>
        <p:nvCxnSpPr>
          <p:cNvPr id="30" name="Verbinder: gewinkelt 29">
            <a:extLst>
              <a:ext uri="{FF2B5EF4-FFF2-40B4-BE49-F238E27FC236}">
                <a16:creationId xmlns:a16="http://schemas.microsoft.com/office/drawing/2014/main" id="{5357C99E-FE22-4A7F-A253-73520849A32F}"/>
              </a:ext>
            </a:extLst>
          </p:cNvPr>
          <p:cNvCxnSpPr/>
          <p:nvPr/>
        </p:nvCxnSpPr>
        <p:spPr bwMode="auto">
          <a:xfrm rot="16200000" flipV="1">
            <a:off x="837272" y="3908001"/>
            <a:ext cx="2333412" cy="192548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72169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Historische Entwicklung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Strukturen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Prozessfunktionen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Wechselwirkungen (System – Umfeld)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E75E6012-AA64-48C9-98B0-2449D2540B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524" y="3648676"/>
            <a:ext cx="3004592" cy="3004592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E0EB608-4DE1-4E5D-A432-A0C8B256FE31}"/>
              </a:ext>
            </a:extLst>
          </p:cNvPr>
          <p:cNvSpPr txBox="1"/>
          <p:nvPr/>
        </p:nvSpPr>
        <p:spPr>
          <a:xfrm>
            <a:off x="6551630" y="3194558"/>
            <a:ext cx="257254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solidFill>
                  <a:srgbClr val="C00000"/>
                </a:solidFill>
                <a:latin typeface="Apercu Light" panose="02000506030000020004" pitchFamily="50" charset="0"/>
              </a:rPr>
              <a:t>Die Europäische Union</a:t>
            </a:r>
          </a:p>
        </p:txBody>
      </p:sp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5195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Europäischer Gerichtshof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Mitglieder: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28 Richter (bestimmt für 6 Jahre von nationalen Regierungen)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Aufgaben: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Auslegung von EU-Recht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Gewährleistung gleicher Anwendung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Schlichten von Rechtsstreitigkeiten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Wirkung: sehr einflussreich (Rechtsentwicklung, Einfluss auf nationale Justiz)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</p:spTree>
    <p:extLst>
      <p:ext uri="{BB962C8B-B14F-4D97-AF65-F5344CB8AC3E}">
        <p14:creationId xmlns:p14="http://schemas.microsoft.com/office/powerpoint/2010/main" val="283912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AD003ABF-BE40-452D-9194-79A8601FD478}"/>
              </a:ext>
            </a:extLst>
          </p:cNvPr>
          <p:cNvSpPr/>
          <p:nvPr/>
        </p:nvSpPr>
        <p:spPr bwMode="auto">
          <a:xfrm>
            <a:off x="2241996" y="2262363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44" y="2570869"/>
            <a:ext cx="1440160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de-DE" altLang="de-DE" sz="1600" dirty="0">
                <a:latin typeface="Apercu Light" panose="02000506030000020004" pitchFamily="50" charset="0"/>
              </a:rPr>
              <a:t>Gerichtshof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86423" y="5002438"/>
            <a:ext cx="1457325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Rechnungs-hof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432808" y="2436385"/>
            <a:ext cx="1764556" cy="8150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Kommission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7544" y="3356992"/>
            <a:ext cx="1440160" cy="9596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Zentralbank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828204" y="2782382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Europäischer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C66ABAA-F0A4-4504-B75C-37AE7C44854F}"/>
              </a:ext>
            </a:extLst>
          </p:cNvPr>
          <p:cNvSpPr/>
          <p:nvPr/>
        </p:nvSpPr>
        <p:spPr bwMode="auto">
          <a:xfrm>
            <a:off x="409594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41D9943A-8C01-4648-B72D-696EC345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15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Minister-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762AA26-0864-43B0-8B30-5199DCF1938C}"/>
              </a:ext>
            </a:extLst>
          </p:cNvPr>
          <p:cNvSpPr/>
          <p:nvPr/>
        </p:nvSpPr>
        <p:spPr bwMode="auto">
          <a:xfrm>
            <a:off x="716428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9B4FFE07-2D34-4DA0-AE2B-0DE71F249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49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Europäisches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Parlament</a:t>
            </a:r>
            <a:endParaRPr lang="en-GB" altLang="de-DE" sz="1600" dirty="0">
              <a:solidFill>
                <a:schemeClr val="bg1"/>
              </a:solidFill>
              <a:latin typeface="Apercu Light" panose="02000506030000020004" pitchFamily="50" charset="0"/>
            </a:endParaRP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1EF4FF36-88E9-4374-A1EC-8642B6425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318547"/>
            <a:ext cx="8136904" cy="445830"/>
          </a:xfrm>
          <a:prstGeom prst="rect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Bürgerinnen</a:t>
            </a:r>
            <a:r>
              <a:rPr lang="en-GB" altLang="de-DE" sz="1600" dirty="0">
                <a:latin typeface="Apercu Light" panose="02000506030000020004" pitchFamily="50" charset="0"/>
              </a:rPr>
              <a:t> und </a:t>
            </a:r>
            <a:r>
              <a:rPr lang="en-GB" altLang="de-DE" sz="1600" dirty="0" err="1">
                <a:latin typeface="Apercu Light" panose="02000506030000020004" pitchFamily="50" charset="0"/>
              </a:rPr>
              <a:t>Bürger</a:t>
            </a:r>
            <a:r>
              <a:rPr lang="en-GB" altLang="de-DE" sz="1600" dirty="0">
                <a:latin typeface="Apercu Light" panose="02000506030000020004" pitchFamily="50" charset="0"/>
              </a:rPr>
              <a:t> der </a:t>
            </a:r>
            <a:r>
              <a:rPr lang="en-GB" altLang="de-DE" sz="1600" dirty="0" err="1">
                <a:latin typeface="Apercu Light" panose="02000506030000020004" pitchFamily="50" charset="0"/>
              </a:rPr>
              <a:t>Mitgliedstaaten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ABE4D0EE-1B45-4CBC-8A9D-4D55E586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89" y="5170981"/>
            <a:ext cx="1457325" cy="533400"/>
          </a:xfrm>
          <a:prstGeom prst="rect">
            <a:avLst/>
          </a:prstGeom>
          <a:noFill/>
          <a:ln w="3175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3527752-C08C-466C-A1A6-CC39B4DD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321411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940157D-B1E9-48B2-993C-EE044481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639" y="5512896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Regierungen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84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1" grpId="0" animBg="1"/>
      <p:bldP spid="16" grpId="0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Rechnungshof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27 Mitglieder; Ernennung durch Regierungen, Bestätigung durch Parlament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Aufgaben: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Rechnungsprüfung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Berichterstattung Verwendung der Gelder </a:t>
            </a:r>
          </a:p>
          <a:p>
            <a:pPr marL="0" indent="0">
              <a:buNone/>
            </a:pPr>
            <a:r>
              <a:rPr lang="de-CH" sz="1800" b="1" dirty="0"/>
              <a:t>Europäische Zentralbank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Aufgaben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Zentralbank der 19 Länder mit EURO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Preisstabilität (Leitzinssätze, Wechselkurse)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Gestaltung und Umsetzung der Wirtschafts- und Währungspolitik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Strukturen</a:t>
            </a:r>
          </a:p>
        </p:txBody>
      </p:sp>
    </p:spTree>
    <p:extLst>
      <p:ext uri="{BB962C8B-B14F-4D97-AF65-F5344CB8AC3E}">
        <p14:creationId xmlns:p14="http://schemas.microsoft.com/office/powerpoint/2010/main" val="386490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Historische Entwicklung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Strukturen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Prozessfunktionen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Wechselwirkungen (System – Umfeld)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70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AD003ABF-BE40-452D-9194-79A8601FD478}"/>
              </a:ext>
            </a:extLst>
          </p:cNvPr>
          <p:cNvSpPr/>
          <p:nvPr/>
        </p:nvSpPr>
        <p:spPr bwMode="auto">
          <a:xfrm>
            <a:off x="2241996" y="2262363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44" y="2570869"/>
            <a:ext cx="1440160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de-DE" altLang="de-DE" sz="1600" dirty="0">
                <a:latin typeface="Apercu Light" panose="02000506030000020004" pitchFamily="50" charset="0"/>
              </a:rPr>
              <a:t>Gerichtshof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86423" y="5002438"/>
            <a:ext cx="1457325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Rechnungs-hof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432808" y="2436385"/>
            <a:ext cx="1764556" cy="8150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Kommission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7544" y="3356992"/>
            <a:ext cx="1440160" cy="9596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Zentralbank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828204" y="2782382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Europäischer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Prozessfunktionen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C66ABAA-F0A4-4504-B75C-37AE7C44854F}"/>
              </a:ext>
            </a:extLst>
          </p:cNvPr>
          <p:cNvSpPr/>
          <p:nvPr/>
        </p:nvSpPr>
        <p:spPr bwMode="auto">
          <a:xfrm>
            <a:off x="409594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41D9943A-8C01-4648-B72D-696EC345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15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Minister-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762AA26-0864-43B0-8B30-5199DCF1938C}"/>
              </a:ext>
            </a:extLst>
          </p:cNvPr>
          <p:cNvSpPr/>
          <p:nvPr/>
        </p:nvSpPr>
        <p:spPr bwMode="auto">
          <a:xfrm>
            <a:off x="716428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9B4FFE07-2D34-4DA0-AE2B-0DE71F249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49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Europäisches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Parlament</a:t>
            </a:r>
            <a:endParaRPr lang="en-GB" altLang="de-DE" sz="1600" dirty="0">
              <a:solidFill>
                <a:schemeClr val="bg1"/>
              </a:solidFill>
              <a:latin typeface="Apercu Light" panose="02000506030000020004" pitchFamily="50" charset="0"/>
            </a:endParaRP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1EF4FF36-88E9-4374-A1EC-8642B6425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318547"/>
            <a:ext cx="8136904" cy="445830"/>
          </a:xfrm>
          <a:prstGeom prst="rect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Bürgerinnen</a:t>
            </a:r>
            <a:r>
              <a:rPr lang="en-GB" altLang="de-DE" sz="1600" dirty="0">
                <a:latin typeface="Apercu Light" panose="02000506030000020004" pitchFamily="50" charset="0"/>
              </a:rPr>
              <a:t> und </a:t>
            </a:r>
            <a:r>
              <a:rPr lang="en-GB" altLang="de-DE" sz="1600" dirty="0" err="1">
                <a:latin typeface="Apercu Light" panose="02000506030000020004" pitchFamily="50" charset="0"/>
              </a:rPr>
              <a:t>Bürger</a:t>
            </a:r>
            <a:r>
              <a:rPr lang="en-GB" altLang="de-DE" sz="1600" dirty="0">
                <a:latin typeface="Apercu Light" panose="02000506030000020004" pitchFamily="50" charset="0"/>
              </a:rPr>
              <a:t> der </a:t>
            </a:r>
            <a:r>
              <a:rPr lang="en-GB" altLang="de-DE" sz="1600" dirty="0" err="1">
                <a:latin typeface="Apercu Light" panose="02000506030000020004" pitchFamily="50" charset="0"/>
              </a:rPr>
              <a:t>Mitgliedstaaten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ABE4D0EE-1B45-4CBC-8A9D-4D55E586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89" y="5170981"/>
            <a:ext cx="1457325" cy="533400"/>
          </a:xfrm>
          <a:prstGeom prst="rect">
            <a:avLst/>
          </a:prstGeom>
          <a:noFill/>
          <a:ln w="3175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3527752-C08C-466C-A1A6-CC39B4DD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321411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940157D-B1E9-48B2-993C-EE044481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639" y="5512896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Regierungen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cxnSp>
        <p:nvCxnSpPr>
          <p:cNvPr id="4" name="Verbinder: gewinkelt 3">
            <a:extLst>
              <a:ext uri="{FF2B5EF4-FFF2-40B4-BE49-F238E27FC236}">
                <a16:creationId xmlns:a16="http://schemas.microsoft.com/office/drawing/2014/main" id="{946EC9D0-4677-4471-A1A9-82C6D1E830F1}"/>
              </a:ext>
            </a:extLst>
          </p:cNvPr>
          <p:cNvCxnSpPr>
            <a:stCxn id="25" idx="1"/>
            <a:endCxn id="26" idx="1"/>
          </p:cNvCxnSpPr>
          <p:nvPr/>
        </p:nvCxnSpPr>
        <p:spPr bwMode="auto">
          <a:xfrm rot="10800000" flipH="1">
            <a:off x="539551" y="5437682"/>
            <a:ext cx="832037" cy="1103781"/>
          </a:xfrm>
          <a:prstGeom prst="bentConnector3">
            <a:avLst>
              <a:gd name="adj1" fmla="val -27475"/>
            </a:avLst>
          </a:prstGeom>
          <a:solidFill>
            <a:schemeClr val="accent1"/>
          </a:solidFill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2B84C47A-2755-4675-AB6E-DFE2693E5577}"/>
              </a:ext>
            </a:extLst>
          </p:cNvPr>
          <p:cNvSpPr txBox="1"/>
          <p:nvPr/>
        </p:nvSpPr>
        <p:spPr>
          <a:xfrm>
            <a:off x="257491" y="5792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wählen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7E152FAE-D5FC-48D9-B4EE-C38B41EABE82}"/>
              </a:ext>
            </a:extLst>
          </p:cNvPr>
          <p:cNvCxnSpPr/>
          <p:nvPr/>
        </p:nvCxnSpPr>
        <p:spPr bwMode="auto">
          <a:xfrm flipV="1">
            <a:off x="2915816" y="3717033"/>
            <a:ext cx="0" cy="160437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Verbinder: gewinkelt 16">
            <a:extLst>
              <a:ext uri="{FF2B5EF4-FFF2-40B4-BE49-F238E27FC236}">
                <a16:creationId xmlns:a16="http://schemas.microsoft.com/office/drawing/2014/main" id="{F87889FD-51F3-4D98-9700-3404D446143B}"/>
              </a:ext>
            </a:extLst>
          </p:cNvPr>
          <p:cNvCxnSpPr>
            <a:stCxn id="23" idx="0"/>
            <a:endCxn id="2" idx="0"/>
          </p:cNvCxnSpPr>
          <p:nvPr/>
        </p:nvCxnSpPr>
        <p:spPr bwMode="auto">
          <a:xfrm rot="16200000" flipV="1">
            <a:off x="4839904" y="384536"/>
            <a:ext cx="1166637" cy="4922292"/>
          </a:xfrm>
          <a:prstGeom prst="bentConnector3">
            <a:avLst>
              <a:gd name="adj1" fmla="val 119595"/>
            </a:avLst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10573B9E-CC4F-43ED-96F9-E33707387AFE}"/>
              </a:ext>
            </a:extLst>
          </p:cNvPr>
          <p:cNvSpPr txBox="1"/>
          <p:nvPr/>
        </p:nvSpPr>
        <p:spPr>
          <a:xfrm>
            <a:off x="4895678" y="1689469"/>
            <a:ext cx="1692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wählt </a:t>
            </a:r>
            <a:r>
              <a:rPr lang="de-CH" sz="1200" dirty="0" err="1">
                <a:latin typeface="Apercu Light" panose="02000506030000020004" pitchFamily="50" charset="0"/>
              </a:rPr>
              <a:t>Präsident:in</a:t>
            </a:r>
            <a:endParaRPr lang="de-CH" sz="1200" dirty="0">
              <a:latin typeface="Apercu Light" panose="02000506030000020004" pitchFamily="50" charset="0"/>
            </a:endParaRPr>
          </a:p>
        </p:txBody>
      </p:sp>
      <p:cxnSp>
        <p:nvCxnSpPr>
          <p:cNvPr id="8" name="Verbinder: gewinkelt 7">
            <a:extLst>
              <a:ext uri="{FF2B5EF4-FFF2-40B4-BE49-F238E27FC236}">
                <a16:creationId xmlns:a16="http://schemas.microsoft.com/office/drawing/2014/main" id="{AAB41269-4F37-45B3-8AE2-991E5B012A38}"/>
              </a:ext>
            </a:extLst>
          </p:cNvPr>
          <p:cNvCxnSpPr>
            <a:stCxn id="28" idx="3"/>
            <a:endCxn id="21" idx="4"/>
          </p:cNvCxnSpPr>
          <p:nvPr/>
        </p:nvCxnSpPr>
        <p:spPr bwMode="auto">
          <a:xfrm flipV="1">
            <a:off x="3507964" y="4869160"/>
            <a:ext cx="1308064" cy="91043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8A306813-3273-43E1-B2C3-1930FD028533}"/>
              </a:ext>
            </a:extLst>
          </p:cNvPr>
          <p:cNvCxnSpPr/>
          <p:nvPr/>
        </p:nvCxnSpPr>
        <p:spPr bwMode="auto">
          <a:xfrm flipH="1" flipV="1">
            <a:off x="7890674" y="4869160"/>
            <a:ext cx="1" cy="14493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CC1ED8DC-D176-445E-BC40-EAC66A9D3B33}"/>
              </a:ext>
            </a:extLst>
          </p:cNvPr>
          <p:cNvSpPr txBox="1"/>
          <p:nvPr/>
        </p:nvSpPr>
        <p:spPr>
          <a:xfrm>
            <a:off x="7868767" y="5788693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wählen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F8CA6B39-12B6-4AB8-9F78-ED0EF28AE37D}"/>
              </a:ext>
            </a:extLst>
          </p:cNvPr>
          <p:cNvCxnSpPr/>
          <p:nvPr/>
        </p:nvCxnSpPr>
        <p:spPr bwMode="auto">
          <a:xfrm flipH="1">
            <a:off x="7197364" y="2826524"/>
            <a:ext cx="6870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6E0F4184-3F62-409F-91E3-00CBEED7514F}"/>
              </a:ext>
            </a:extLst>
          </p:cNvPr>
          <p:cNvSpPr txBox="1"/>
          <p:nvPr/>
        </p:nvSpPr>
        <p:spPr>
          <a:xfrm>
            <a:off x="7510427" y="2603813"/>
            <a:ext cx="1692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dirty="0">
                <a:latin typeface="Apercu Light" panose="02000506030000020004" pitchFamily="50" charset="0"/>
              </a:rPr>
              <a:t>Bestätigt in </a:t>
            </a:r>
            <a:r>
              <a:rPr lang="de-CH" sz="1200" dirty="0" err="1">
                <a:latin typeface="Apercu Light" panose="02000506030000020004" pitchFamily="50" charset="0"/>
              </a:rPr>
              <a:t>globo</a:t>
            </a:r>
            <a:r>
              <a:rPr lang="de-CH" sz="1200" dirty="0">
                <a:latin typeface="Apercu Light" panose="02000506030000020004" pitchFamily="50" charset="0"/>
              </a:rPr>
              <a:t>;</a:t>
            </a:r>
          </a:p>
          <a:p>
            <a:pPr algn="l"/>
            <a:r>
              <a:rPr lang="de-CH" sz="1200" dirty="0">
                <a:latin typeface="Apercu Light" panose="02000506030000020004" pitchFamily="50" charset="0"/>
              </a:rPr>
              <a:t>wählt Vertretung A&amp;S</a:t>
            </a:r>
          </a:p>
        </p:txBody>
      </p:sp>
      <p:cxnSp>
        <p:nvCxnSpPr>
          <p:cNvPr id="32" name="Verbinder: gewinkelt 31">
            <a:extLst>
              <a:ext uri="{FF2B5EF4-FFF2-40B4-BE49-F238E27FC236}">
                <a16:creationId xmlns:a16="http://schemas.microsoft.com/office/drawing/2014/main" id="{72B0C290-8B76-43B0-B790-A655F7703DC1}"/>
              </a:ext>
            </a:extLst>
          </p:cNvPr>
          <p:cNvCxnSpPr/>
          <p:nvPr/>
        </p:nvCxnSpPr>
        <p:spPr bwMode="auto">
          <a:xfrm rot="5400000" flipH="1" flipV="1">
            <a:off x="2325162" y="3692580"/>
            <a:ext cx="2452676" cy="804991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728F5238-2AA0-4F52-9A2F-40268A6C6D58}"/>
              </a:ext>
            </a:extLst>
          </p:cNvPr>
          <p:cNvCxnSpPr/>
          <p:nvPr/>
        </p:nvCxnSpPr>
        <p:spPr bwMode="auto">
          <a:xfrm>
            <a:off x="3942766" y="2858546"/>
            <a:ext cx="14530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1723CE4D-83B3-48F8-BCB0-819632BAF3FB}"/>
              </a:ext>
            </a:extLst>
          </p:cNvPr>
          <p:cNvCxnSpPr/>
          <p:nvPr/>
        </p:nvCxnSpPr>
        <p:spPr bwMode="auto">
          <a:xfrm>
            <a:off x="3563888" y="2603813"/>
            <a:ext cx="18722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Verbinder: gewinkelt 39">
            <a:extLst>
              <a:ext uri="{FF2B5EF4-FFF2-40B4-BE49-F238E27FC236}">
                <a16:creationId xmlns:a16="http://schemas.microsoft.com/office/drawing/2014/main" id="{CCA43B13-23F5-4095-80DF-79002256BE2B}"/>
              </a:ext>
            </a:extLst>
          </p:cNvPr>
          <p:cNvCxnSpPr>
            <a:stCxn id="26" idx="0"/>
            <a:endCxn id="6" idx="3"/>
          </p:cNvCxnSpPr>
          <p:nvPr/>
        </p:nvCxnSpPr>
        <p:spPr bwMode="auto">
          <a:xfrm rot="16200000" flipV="1">
            <a:off x="837272" y="3908001"/>
            <a:ext cx="2333412" cy="192548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831343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ekrümmte Verbindung 15"/>
          <p:cNvCxnSpPr>
            <a:stCxn id="9" idx="0"/>
            <a:endCxn id="10" idx="0"/>
          </p:cNvCxnSpPr>
          <p:nvPr/>
        </p:nvCxnSpPr>
        <p:spPr bwMode="auto">
          <a:xfrm rot="5400000" flipH="1">
            <a:off x="4586808" y="620688"/>
            <a:ext cx="72008" cy="7704856"/>
          </a:xfrm>
          <a:prstGeom prst="curvedConnector3">
            <a:avLst>
              <a:gd name="adj1" fmla="val -1433646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 flipH="1" flipV="1">
            <a:off x="8244408" y="3212976"/>
            <a:ext cx="461665" cy="129614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de-CH" dirty="0"/>
              <a:t>Outputs</a:t>
            </a:r>
          </a:p>
        </p:txBody>
      </p:sp>
      <p:sp>
        <p:nvSpPr>
          <p:cNvPr id="10" name="Textfeld 9"/>
          <p:cNvSpPr txBox="1"/>
          <p:nvPr/>
        </p:nvSpPr>
        <p:spPr>
          <a:xfrm flipH="1" flipV="1">
            <a:off x="539552" y="3140968"/>
            <a:ext cx="461665" cy="129614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de-CH" dirty="0"/>
              <a:t>Inputs </a:t>
            </a:r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899592" y="3717032"/>
            <a:ext cx="324036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 flipH="1" flipV="1">
            <a:off x="241360" y="3140968"/>
            <a:ext cx="400110" cy="14414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CH" sz="1400" dirty="0"/>
              <a:t>Environment</a:t>
            </a:r>
          </a:p>
        </p:txBody>
      </p:sp>
      <p:sp>
        <p:nvSpPr>
          <p:cNvPr id="18" name="Textfeld 17"/>
          <p:cNvSpPr txBox="1"/>
          <p:nvPr/>
        </p:nvSpPr>
        <p:spPr>
          <a:xfrm flipH="1" flipV="1">
            <a:off x="8604448" y="3140968"/>
            <a:ext cx="400110" cy="14414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CH" sz="1400" dirty="0"/>
              <a:t>Environment</a:t>
            </a:r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5220072" y="3717032"/>
            <a:ext cx="28803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1115616" y="292494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Interessen-artikulation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555776" y="292494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Interessen-aggregation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995936" y="292494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 err="1"/>
              <a:t>Policy</a:t>
            </a:r>
            <a:r>
              <a:rPr lang="de-CH" sz="1400" dirty="0"/>
              <a:t>-</a:t>
            </a:r>
            <a:br>
              <a:rPr lang="de-CH" sz="1400" dirty="0"/>
            </a:br>
            <a:r>
              <a:rPr lang="de-CH" sz="1400" dirty="0" err="1"/>
              <a:t>making</a:t>
            </a:r>
            <a:endParaRPr lang="de-CH" sz="1400" dirty="0"/>
          </a:p>
        </p:txBody>
      </p:sp>
      <p:sp>
        <p:nvSpPr>
          <p:cNvPr id="27" name="Textfeld 26"/>
          <p:cNvSpPr txBox="1"/>
          <p:nvPr/>
        </p:nvSpPr>
        <p:spPr>
          <a:xfrm>
            <a:off x="5436096" y="292494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 err="1"/>
              <a:t>Implemen-tierung</a:t>
            </a:r>
            <a:endParaRPr lang="de-CH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1331640" y="2492896"/>
            <a:ext cx="640871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Prozessfunktionen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1331640" y="4653136"/>
            <a:ext cx="640871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Strukturen (Akteure)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6876256" y="292494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Überprüfung</a:t>
            </a:r>
          </a:p>
          <a:p>
            <a:endParaRPr lang="de-CH" sz="1400" dirty="0"/>
          </a:p>
        </p:txBody>
      </p:sp>
      <p:sp>
        <p:nvSpPr>
          <p:cNvPr id="35" name="Textfeld 34"/>
          <p:cNvSpPr txBox="1"/>
          <p:nvPr/>
        </p:nvSpPr>
        <p:spPr>
          <a:xfrm>
            <a:off x="1115616" y="400506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Parteien</a:t>
            </a:r>
          </a:p>
          <a:p>
            <a:endParaRPr lang="de-CH" sz="1400" dirty="0"/>
          </a:p>
        </p:txBody>
      </p:sp>
      <p:sp>
        <p:nvSpPr>
          <p:cNvPr id="36" name="Textfeld 35"/>
          <p:cNvSpPr txBox="1"/>
          <p:nvPr/>
        </p:nvSpPr>
        <p:spPr>
          <a:xfrm>
            <a:off x="2555776" y="400506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Interessen-gruppen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3995936" y="400506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Parlament / Regierung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5436096" y="400506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Verwaltung</a:t>
            </a:r>
          </a:p>
          <a:p>
            <a:endParaRPr lang="de-CH" sz="1400" dirty="0"/>
          </a:p>
        </p:txBody>
      </p:sp>
      <p:sp>
        <p:nvSpPr>
          <p:cNvPr id="39" name="Textfeld 38"/>
          <p:cNvSpPr txBox="1"/>
          <p:nvPr/>
        </p:nvSpPr>
        <p:spPr>
          <a:xfrm>
            <a:off x="6876256" y="400506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Justiz</a:t>
            </a:r>
          </a:p>
          <a:p>
            <a:endParaRPr lang="de-CH" sz="1400" dirty="0"/>
          </a:p>
        </p:txBody>
      </p:sp>
      <p:cxnSp>
        <p:nvCxnSpPr>
          <p:cNvPr id="33" name="Gerade Verbindung mit Pfeil 32"/>
          <p:cNvCxnSpPr/>
          <p:nvPr/>
        </p:nvCxnSpPr>
        <p:spPr bwMode="auto">
          <a:xfrm flipH="1" flipV="1">
            <a:off x="6588224" y="5085184"/>
            <a:ext cx="36004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mit Pfeil 39"/>
          <p:cNvCxnSpPr/>
          <p:nvPr/>
        </p:nvCxnSpPr>
        <p:spPr bwMode="auto">
          <a:xfrm flipV="1">
            <a:off x="4355976" y="5085184"/>
            <a:ext cx="144016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mit Pfeil 41"/>
          <p:cNvCxnSpPr/>
          <p:nvPr/>
        </p:nvCxnSpPr>
        <p:spPr bwMode="auto">
          <a:xfrm flipV="1">
            <a:off x="2195736" y="5013176"/>
            <a:ext cx="36004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79512" y="6066000"/>
            <a:ext cx="165618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Bürgerschaft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1403648" y="5733257"/>
            <a:ext cx="280831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Intermediäre Akteure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3951224" y="6066000"/>
            <a:ext cx="432048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Zentrales Entscheidungssystem</a:t>
            </a:r>
          </a:p>
        </p:txBody>
      </p:sp>
      <p:sp>
        <p:nvSpPr>
          <p:cNvPr id="41" name="Rectangle 2">
            <a:extLst>
              <a:ext uri="{FF2B5EF4-FFF2-40B4-BE49-F238E27FC236}">
                <a16:creationId xmlns:a16="http://schemas.microsoft.com/office/drawing/2014/main" id="{75BF046A-BFFE-443B-88EF-2FDF12BDDA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Prozessfunktionen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FD44700-2E6F-4CEB-B89A-08FD2F37C75F}"/>
              </a:ext>
            </a:extLst>
          </p:cNvPr>
          <p:cNvSpPr/>
          <p:nvPr/>
        </p:nvSpPr>
        <p:spPr bwMode="auto">
          <a:xfrm>
            <a:off x="827584" y="2708920"/>
            <a:ext cx="3123640" cy="1035407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F0AF4B3D-FED7-43DA-8C44-00EC88EE6CBB}"/>
              </a:ext>
            </a:extLst>
          </p:cNvPr>
          <p:cNvSpPr/>
          <p:nvPr/>
        </p:nvSpPr>
        <p:spPr bwMode="auto">
          <a:xfrm>
            <a:off x="3923928" y="2708920"/>
            <a:ext cx="1512168" cy="1035407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76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5195" y="2348880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Interessenvermittlung / Interessenaggregation 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Parteien </a:t>
            </a:r>
            <a:endParaRPr lang="de-CH" sz="1800" dirty="0">
              <a:latin typeface="Apercu Light" panose="02000506030000020004" pitchFamily="50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kein europäisches Parteiensystem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Nationale Parteien werden in nationalen Kampagnen zu nationalen Problemen gewählt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Verbände 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Agrar- und Wirtschaftslobby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Dachverbände, grosse Firmen, </a:t>
            </a:r>
            <a:r>
              <a:rPr lang="de-CH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Regionenvertretungen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Einflussnahme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Kommission, Parlament, Ministerrat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Anhörung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EU angewiesen auf Expertise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4A08AA-0772-44C2-A966-470FB5227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Prozessfunktionen</a:t>
            </a:r>
          </a:p>
        </p:txBody>
      </p:sp>
    </p:spTree>
    <p:extLst>
      <p:ext uri="{BB962C8B-B14F-4D97-AF65-F5344CB8AC3E}">
        <p14:creationId xmlns:p14="http://schemas.microsoft.com/office/powerpoint/2010/main" val="168738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AD003ABF-BE40-452D-9194-79A8601FD478}"/>
              </a:ext>
            </a:extLst>
          </p:cNvPr>
          <p:cNvSpPr/>
          <p:nvPr/>
        </p:nvSpPr>
        <p:spPr bwMode="auto">
          <a:xfrm>
            <a:off x="2241996" y="2262363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44" y="2570869"/>
            <a:ext cx="1440160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de-DE" altLang="de-DE" sz="1600" dirty="0">
                <a:latin typeface="Apercu Light" panose="02000506030000020004" pitchFamily="50" charset="0"/>
              </a:rPr>
              <a:t>Gerichtshof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86423" y="5002438"/>
            <a:ext cx="1457325" cy="5334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Rechnungs-hof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432808" y="2436385"/>
            <a:ext cx="1764556" cy="8150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Kommission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7544" y="3356992"/>
            <a:ext cx="1440160" cy="959697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Europäische</a:t>
            </a:r>
            <a:r>
              <a:rPr lang="en-GB" altLang="de-DE" sz="1600" dirty="0">
                <a:latin typeface="Apercu Light" panose="02000506030000020004" pitchFamily="50" charset="0"/>
              </a:rPr>
              <a:t> </a:t>
            </a:r>
            <a:r>
              <a:rPr lang="en-GB" altLang="de-DE" sz="1600" dirty="0" err="1">
                <a:latin typeface="Apercu Light" panose="02000506030000020004" pitchFamily="50" charset="0"/>
              </a:rPr>
              <a:t>Zentralbank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828204" y="2782382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Europäischer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1DF39495-822C-46C1-9D4D-93A9F11CB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Prozessfunktionen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C66ABAA-F0A4-4504-B75C-37AE7C44854F}"/>
              </a:ext>
            </a:extLst>
          </p:cNvPr>
          <p:cNvSpPr/>
          <p:nvPr/>
        </p:nvSpPr>
        <p:spPr bwMode="auto">
          <a:xfrm>
            <a:off x="409594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41D9943A-8C01-4648-B72D-696EC345A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215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Minister-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rat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8762AA26-0864-43B0-8B30-5199DCF1938C}"/>
              </a:ext>
            </a:extLst>
          </p:cNvPr>
          <p:cNvSpPr/>
          <p:nvPr/>
        </p:nvSpPr>
        <p:spPr bwMode="auto">
          <a:xfrm>
            <a:off x="7164288" y="3429000"/>
            <a:ext cx="1440160" cy="144016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9B4FFE07-2D34-4DA0-AE2B-0DE71F249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496" y="3949019"/>
            <a:ext cx="2286000" cy="5334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Europäisches</a:t>
            </a:r>
            <a:r>
              <a:rPr lang="en-GB" altLang="de-DE" sz="1600" dirty="0">
                <a:solidFill>
                  <a:schemeClr val="bg1"/>
                </a:solidFill>
                <a:latin typeface="Apercu Light" panose="02000506030000020004" pitchFamily="50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GB" altLang="de-DE" sz="1600" dirty="0" err="1">
                <a:solidFill>
                  <a:schemeClr val="bg1"/>
                </a:solidFill>
                <a:latin typeface="Apercu Light" panose="02000506030000020004" pitchFamily="50" charset="0"/>
              </a:rPr>
              <a:t>Parlament</a:t>
            </a:r>
            <a:endParaRPr lang="en-GB" altLang="de-DE" sz="1600" dirty="0">
              <a:solidFill>
                <a:schemeClr val="bg1"/>
              </a:solidFill>
              <a:latin typeface="Apercu Light" panose="02000506030000020004" pitchFamily="50" charset="0"/>
            </a:endParaRP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1EF4FF36-88E9-4374-A1EC-8642B6425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318547"/>
            <a:ext cx="8136904" cy="445830"/>
          </a:xfrm>
          <a:prstGeom prst="rect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Bürgerinnen</a:t>
            </a:r>
            <a:r>
              <a:rPr lang="en-GB" altLang="de-DE" sz="1600" dirty="0">
                <a:latin typeface="Apercu Light" panose="02000506030000020004" pitchFamily="50" charset="0"/>
              </a:rPr>
              <a:t> und </a:t>
            </a:r>
            <a:r>
              <a:rPr lang="en-GB" altLang="de-DE" sz="1600" dirty="0" err="1">
                <a:latin typeface="Apercu Light" panose="02000506030000020004" pitchFamily="50" charset="0"/>
              </a:rPr>
              <a:t>Bürger</a:t>
            </a:r>
            <a:r>
              <a:rPr lang="en-GB" altLang="de-DE" sz="1600" dirty="0">
                <a:latin typeface="Apercu Light" panose="02000506030000020004" pitchFamily="50" charset="0"/>
              </a:rPr>
              <a:t> der </a:t>
            </a:r>
            <a:r>
              <a:rPr lang="en-GB" altLang="de-DE" sz="1600" dirty="0" err="1">
                <a:latin typeface="Apercu Light" panose="02000506030000020004" pitchFamily="50" charset="0"/>
              </a:rPr>
              <a:t>Mitgliedstaaten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ABE4D0EE-1B45-4CBC-8A9D-4D55E586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89" y="5170981"/>
            <a:ext cx="1457325" cy="533400"/>
          </a:xfrm>
          <a:prstGeom prst="rect">
            <a:avLst/>
          </a:prstGeom>
          <a:noFill/>
          <a:ln w="3175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F3527752-C08C-466C-A1A6-CC39B4DD3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5321411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de-DE" sz="1600" dirty="0">
              <a:latin typeface="Apercu Light" panose="02000506030000020004" pitchFamily="50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940157D-B1E9-48B2-993C-EE044481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639" y="5512896"/>
            <a:ext cx="1457325" cy="533400"/>
          </a:xfrm>
          <a:prstGeom prst="rect">
            <a:avLst/>
          </a:prstGeom>
          <a:solidFill>
            <a:schemeClr val="bg1"/>
          </a:solidFill>
          <a:ln w="31750">
            <a:solidFill>
              <a:srgbClr val="3333CC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1200"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1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de-DE" sz="1600" dirty="0" err="1">
                <a:latin typeface="Apercu Light" panose="02000506030000020004" pitchFamily="50" charset="0"/>
              </a:rPr>
              <a:t>Regierungen</a:t>
            </a:r>
            <a:endParaRPr lang="en-GB" altLang="de-DE" sz="1600" dirty="0">
              <a:latin typeface="Apercu Light" panose="02000506030000020004" pitchFamily="50" charset="0"/>
            </a:endParaRPr>
          </a:p>
        </p:txBody>
      </p:sp>
      <p:cxnSp>
        <p:nvCxnSpPr>
          <p:cNvPr id="4" name="Verbinder: gewinkelt 3">
            <a:extLst>
              <a:ext uri="{FF2B5EF4-FFF2-40B4-BE49-F238E27FC236}">
                <a16:creationId xmlns:a16="http://schemas.microsoft.com/office/drawing/2014/main" id="{946EC9D0-4677-4471-A1A9-82C6D1E830F1}"/>
              </a:ext>
            </a:extLst>
          </p:cNvPr>
          <p:cNvCxnSpPr>
            <a:stCxn id="25" idx="1"/>
            <a:endCxn id="26" idx="1"/>
          </p:cNvCxnSpPr>
          <p:nvPr/>
        </p:nvCxnSpPr>
        <p:spPr bwMode="auto">
          <a:xfrm rot="10800000" flipH="1">
            <a:off x="539551" y="5437682"/>
            <a:ext cx="832037" cy="1103781"/>
          </a:xfrm>
          <a:prstGeom prst="bentConnector3">
            <a:avLst>
              <a:gd name="adj1" fmla="val -27475"/>
            </a:avLst>
          </a:prstGeom>
          <a:solidFill>
            <a:schemeClr val="accent1"/>
          </a:solidFill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2B84C47A-2755-4675-AB6E-DFE2693E5577}"/>
              </a:ext>
            </a:extLst>
          </p:cNvPr>
          <p:cNvSpPr txBox="1"/>
          <p:nvPr/>
        </p:nvSpPr>
        <p:spPr>
          <a:xfrm>
            <a:off x="257491" y="57925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wählen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7E152FAE-D5FC-48D9-B4EE-C38B41EABE82}"/>
              </a:ext>
            </a:extLst>
          </p:cNvPr>
          <p:cNvCxnSpPr/>
          <p:nvPr/>
        </p:nvCxnSpPr>
        <p:spPr bwMode="auto">
          <a:xfrm flipV="1">
            <a:off x="2915816" y="3717033"/>
            <a:ext cx="0" cy="160437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Verbinder: gewinkelt 16">
            <a:extLst>
              <a:ext uri="{FF2B5EF4-FFF2-40B4-BE49-F238E27FC236}">
                <a16:creationId xmlns:a16="http://schemas.microsoft.com/office/drawing/2014/main" id="{F87889FD-51F3-4D98-9700-3404D446143B}"/>
              </a:ext>
            </a:extLst>
          </p:cNvPr>
          <p:cNvCxnSpPr>
            <a:stCxn id="23" idx="0"/>
            <a:endCxn id="2" idx="0"/>
          </p:cNvCxnSpPr>
          <p:nvPr/>
        </p:nvCxnSpPr>
        <p:spPr bwMode="auto">
          <a:xfrm rot="16200000" flipV="1">
            <a:off x="4839904" y="384536"/>
            <a:ext cx="1166637" cy="4922292"/>
          </a:xfrm>
          <a:prstGeom prst="bentConnector3">
            <a:avLst>
              <a:gd name="adj1" fmla="val 119595"/>
            </a:avLst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10573B9E-CC4F-43ED-96F9-E33707387AFE}"/>
              </a:ext>
            </a:extLst>
          </p:cNvPr>
          <p:cNvSpPr txBox="1"/>
          <p:nvPr/>
        </p:nvSpPr>
        <p:spPr>
          <a:xfrm>
            <a:off x="4895678" y="1689469"/>
            <a:ext cx="1692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wählt </a:t>
            </a:r>
            <a:r>
              <a:rPr lang="de-CH" sz="1200" dirty="0" err="1">
                <a:latin typeface="Apercu Light" panose="02000506030000020004" pitchFamily="50" charset="0"/>
              </a:rPr>
              <a:t>Präsident:in</a:t>
            </a:r>
            <a:endParaRPr lang="de-CH" sz="1200" dirty="0">
              <a:latin typeface="Apercu Light" panose="02000506030000020004" pitchFamily="50" charset="0"/>
            </a:endParaRPr>
          </a:p>
        </p:txBody>
      </p:sp>
      <p:cxnSp>
        <p:nvCxnSpPr>
          <p:cNvPr id="8" name="Verbinder: gewinkelt 7">
            <a:extLst>
              <a:ext uri="{FF2B5EF4-FFF2-40B4-BE49-F238E27FC236}">
                <a16:creationId xmlns:a16="http://schemas.microsoft.com/office/drawing/2014/main" id="{AAB41269-4F37-45B3-8AE2-991E5B012A38}"/>
              </a:ext>
            </a:extLst>
          </p:cNvPr>
          <p:cNvCxnSpPr>
            <a:stCxn id="28" idx="3"/>
            <a:endCxn id="21" idx="4"/>
          </p:cNvCxnSpPr>
          <p:nvPr/>
        </p:nvCxnSpPr>
        <p:spPr bwMode="auto">
          <a:xfrm flipV="1">
            <a:off x="3507964" y="4869160"/>
            <a:ext cx="1308064" cy="91043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8A306813-3273-43E1-B2C3-1930FD028533}"/>
              </a:ext>
            </a:extLst>
          </p:cNvPr>
          <p:cNvCxnSpPr/>
          <p:nvPr/>
        </p:nvCxnSpPr>
        <p:spPr bwMode="auto">
          <a:xfrm flipH="1" flipV="1">
            <a:off x="7890674" y="4869160"/>
            <a:ext cx="1" cy="14493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CC1ED8DC-D176-445E-BC40-EAC66A9D3B33}"/>
              </a:ext>
            </a:extLst>
          </p:cNvPr>
          <p:cNvSpPr txBox="1"/>
          <p:nvPr/>
        </p:nvSpPr>
        <p:spPr>
          <a:xfrm>
            <a:off x="7868767" y="5788693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>
                <a:latin typeface="Apercu Light" panose="02000506030000020004" pitchFamily="50" charset="0"/>
              </a:rPr>
              <a:t>wählen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F8CA6B39-12B6-4AB8-9F78-ED0EF28AE37D}"/>
              </a:ext>
            </a:extLst>
          </p:cNvPr>
          <p:cNvCxnSpPr/>
          <p:nvPr/>
        </p:nvCxnSpPr>
        <p:spPr bwMode="auto">
          <a:xfrm flipH="1">
            <a:off x="7197364" y="2826524"/>
            <a:ext cx="6870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6E0F4184-3F62-409F-91E3-00CBEED7514F}"/>
              </a:ext>
            </a:extLst>
          </p:cNvPr>
          <p:cNvSpPr txBox="1"/>
          <p:nvPr/>
        </p:nvSpPr>
        <p:spPr>
          <a:xfrm>
            <a:off x="7510427" y="2603813"/>
            <a:ext cx="1692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dirty="0">
                <a:latin typeface="Apercu Light" panose="02000506030000020004" pitchFamily="50" charset="0"/>
              </a:rPr>
              <a:t>Bestätigt in </a:t>
            </a:r>
            <a:r>
              <a:rPr lang="de-CH" sz="1200" dirty="0" err="1">
                <a:latin typeface="Apercu Light" panose="02000506030000020004" pitchFamily="50" charset="0"/>
              </a:rPr>
              <a:t>globo</a:t>
            </a:r>
            <a:r>
              <a:rPr lang="de-CH" sz="1200" dirty="0">
                <a:latin typeface="Apercu Light" panose="02000506030000020004" pitchFamily="50" charset="0"/>
              </a:rPr>
              <a:t>;</a:t>
            </a:r>
          </a:p>
          <a:p>
            <a:pPr algn="l"/>
            <a:r>
              <a:rPr lang="de-CH" sz="1200" dirty="0">
                <a:latin typeface="Apercu Light" panose="02000506030000020004" pitchFamily="50" charset="0"/>
              </a:rPr>
              <a:t>wählt Vertretung A&amp;S</a:t>
            </a:r>
          </a:p>
        </p:txBody>
      </p:sp>
      <p:cxnSp>
        <p:nvCxnSpPr>
          <p:cNvPr id="32" name="Verbinder: gewinkelt 31">
            <a:extLst>
              <a:ext uri="{FF2B5EF4-FFF2-40B4-BE49-F238E27FC236}">
                <a16:creationId xmlns:a16="http://schemas.microsoft.com/office/drawing/2014/main" id="{72B0C290-8B76-43B0-B790-A655F7703DC1}"/>
              </a:ext>
            </a:extLst>
          </p:cNvPr>
          <p:cNvCxnSpPr/>
          <p:nvPr/>
        </p:nvCxnSpPr>
        <p:spPr bwMode="auto">
          <a:xfrm rot="5400000" flipH="1" flipV="1">
            <a:off x="2325162" y="3692580"/>
            <a:ext cx="2452676" cy="804991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728F5238-2AA0-4F52-9A2F-40268A6C6D58}"/>
              </a:ext>
            </a:extLst>
          </p:cNvPr>
          <p:cNvCxnSpPr/>
          <p:nvPr/>
        </p:nvCxnSpPr>
        <p:spPr bwMode="auto">
          <a:xfrm>
            <a:off x="3942766" y="2858546"/>
            <a:ext cx="14530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1723CE4D-83B3-48F8-BCB0-819632BAF3FB}"/>
              </a:ext>
            </a:extLst>
          </p:cNvPr>
          <p:cNvCxnSpPr/>
          <p:nvPr/>
        </p:nvCxnSpPr>
        <p:spPr bwMode="auto">
          <a:xfrm>
            <a:off x="3563888" y="2603813"/>
            <a:ext cx="18722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Verbinder: gewinkelt 39">
            <a:extLst>
              <a:ext uri="{FF2B5EF4-FFF2-40B4-BE49-F238E27FC236}">
                <a16:creationId xmlns:a16="http://schemas.microsoft.com/office/drawing/2014/main" id="{CCA43B13-23F5-4095-80DF-79002256BE2B}"/>
              </a:ext>
            </a:extLst>
          </p:cNvPr>
          <p:cNvCxnSpPr>
            <a:stCxn id="26" idx="0"/>
            <a:endCxn id="6" idx="3"/>
          </p:cNvCxnSpPr>
          <p:nvPr/>
        </p:nvCxnSpPr>
        <p:spPr bwMode="auto">
          <a:xfrm rot="16200000" flipV="1">
            <a:off x="837272" y="3908001"/>
            <a:ext cx="2333412" cy="192548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feld 2">
            <a:extLst>
              <a:ext uri="{FF2B5EF4-FFF2-40B4-BE49-F238E27FC236}">
                <a16:creationId xmlns:a16="http://schemas.microsoft.com/office/drawing/2014/main" id="{8DFAA0E4-D800-4D8F-8107-58D72B24B1B1}"/>
              </a:ext>
            </a:extLst>
          </p:cNvPr>
          <p:cNvSpPr txBox="1"/>
          <p:nvPr/>
        </p:nvSpPr>
        <p:spPr>
          <a:xfrm>
            <a:off x="5879792" y="3861048"/>
            <a:ext cx="882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dirty="0"/>
              <a:t>§</a:t>
            </a:r>
            <a:endParaRPr lang="de-CH" dirty="0"/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CB684194-90B4-4847-80C6-8A44635F1A30}"/>
              </a:ext>
            </a:extLst>
          </p:cNvPr>
          <p:cNvCxnSpPr>
            <a:stCxn id="11" idx="2"/>
            <a:endCxn id="3" idx="0"/>
          </p:cNvCxnSpPr>
          <p:nvPr/>
        </p:nvCxnSpPr>
        <p:spPr bwMode="auto">
          <a:xfrm>
            <a:off x="6315086" y="3251482"/>
            <a:ext cx="5882" cy="6095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B7D485B8-4D53-4F5A-8F04-BB521D3BD649}"/>
              </a:ext>
            </a:extLst>
          </p:cNvPr>
          <p:cNvCxnSpPr>
            <a:stCxn id="21" idx="6"/>
          </p:cNvCxnSpPr>
          <p:nvPr/>
        </p:nvCxnSpPr>
        <p:spPr bwMode="auto">
          <a:xfrm>
            <a:off x="5536108" y="4149080"/>
            <a:ext cx="54806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8136FB32-0937-401C-8B67-D160AC7CE0CF}"/>
              </a:ext>
            </a:extLst>
          </p:cNvPr>
          <p:cNvCxnSpPr/>
          <p:nvPr/>
        </p:nvCxnSpPr>
        <p:spPr bwMode="auto">
          <a:xfrm flipH="1">
            <a:off x="6551836" y="4149080"/>
            <a:ext cx="6124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6138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Prozessfunktionen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356301"/>
            <a:ext cx="7313612" cy="3960440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Entscheidungsfindung in der EU: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Anstoss: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Kommission </a:t>
            </a: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 alleiniges Recht auf Gesetzesinitiativen (Konsultation)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Parlament oder Ministerrat lediglich mit Vorschlägen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Bürgerinitiative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Verfahren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Rat und Parlament als gleichberechtigte Partner (2 Lesungen)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Vermittlungsausschuss 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</a:endParaRP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 err="1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Kodezisionsverfahren</a:t>
            </a: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  <a:sym typeface="Wingdings" panose="05000000000000000000" pitchFamily="2" charset="2"/>
              </a:rPr>
              <a:t> (heute: ca. 80%; früher: nur Konsultationsverfahren)</a:t>
            </a:r>
          </a:p>
          <a:p>
            <a:pPr marL="0" indent="0" eaLnBrk="1" hangingPunct="1">
              <a:buNone/>
            </a:pPr>
            <a:endParaRPr lang="de-CH" sz="1600" dirty="0"/>
          </a:p>
          <a:p>
            <a:pPr marL="0" indent="0" eaLnBrk="1" hangingPunct="1">
              <a:buNone/>
            </a:pPr>
            <a:r>
              <a:rPr lang="de-CH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7392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Historische Entwicklung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Strukturen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Prozessfunktionen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Wechselwirkungen (System – Umfeld)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48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Vision eines dauerhaften Friedens nach dem 2. Weltkrieg (Frankreich, Deutschland)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Wirtschaftliche Interessen 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Acht zentrale Verträge: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1951 Paris (EGKS, Montanunion)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1957 Rom (Euratom, EWG)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solidFill>
                  <a:srgbClr val="C00000"/>
                </a:solidFill>
                <a:latin typeface="Apercu Light" panose="02000506030000020004" pitchFamily="50" charset="0"/>
              </a:rPr>
              <a:t>1954 EVG scheitert</a:t>
            </a:r>
          </a:p>
          <a:p>
            <a:pPr lvl="1" eaLnBrk="1" hangingPunct="1"/>
            <a:endParaRPr lang="de-CH" sz="1600" dirty="0"/>
          </a:p>
          <a:p>
            <a:pPr lvl="1" eaLnBrk="1" hangingPunct="1"/>
            <a:endParaRPr lang="de-CH" sz="1600" dirty="0"/>
          </a:p>
          <a:p>
            <a:pPr marL="0" indent="0" eaLnBrk="1" hangingPunct="1">
              <a:buNone/>
            </a:pPr>
            <a:r>
              <a:rPr lang="de-CH" sz="2000" dirty="0"/>
              <a:t>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6444208" y="3969129"/>
            <a:ext cx="187220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Gründungs-</a:t>
            </a:r>
          </a:p>
          <a:p>
            <a:r>
              <a:rPr lang="de-CH" sz="1400" dirty="0" err="1">
                <a:latin typeface="Apercu Light" panose="02000506030000020004" pitchFamily="50" charset="0"/>
              </a:rPr>
              <a:t>phase</a:t>
            </a:r>
            <a:r>
              <a:rPr lang="de-CH" sz="1400" dirty="0">
                <a:latin typeface="Apercu Light" panose="02000506030000020004" pitchFamily="50" charset="0"/>
              </a:rPr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44208" y="4554070"/>
            <a:ext cx="187220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Ausbau-/ 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Reformphase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444208" y="5364161"/>
            <a:ext cx="1872208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CH" sz="1400" dirty="0">
              <a:latin typeface="Apercu Light" panose="02000506030000020004" pitchFamily="50" charset="0"/>
            </a:endParaRPr>
          </a:p>
          <a:p>
            <a:r>
              <a:rPr lang="de-CH" sz="1400" dirty="0">
                <a:latin typeface="Apercu Light" panose="02000506030000020004" pitchFamily="50" charset="0"/>
              </a:rPr>
              <a:t>Konsolidierungs-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8316416" y="3833075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352928" y="4029354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EWG</a:t>
            </a:r>
          </a:p>
        </p:txBody>
      </p:sp>
      <p:sp>
        <p:nvSpPr>
          <p:cNvPr id="10" name="Ellipse 9"/>
          <p:cNvSpPr/>
          <p:nvPr/>
        </p:nvSpPr>
        <p:spPr bwMode="auto">
          <a:xfrm>
            <a:off x="8316416" y="4564852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352928" y="4761131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EG</a:t>
            </a:r>
          </a:p>
        </p:txBody>
      </p:sp>
      <p:sp>
        <p:nvSpPr>
          <p:cNvPr id="12" name="Ellipse 11"/>
          <p:cNvSpPr/>
          <p:nvPr/>
        </p:nvSpPr>
        <p:spPr bwMode="auto">
          <a:xfrm>
            <a:off x="8316416" y="5589240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352928" y="5785519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EU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644EAF1-DFF1-44A5-ABCA-E5DAD4CC861A}"/>
              </a:ext>
            </a:extLst>
          </p:cNvPr>
          <p:cNvSpPr txBox="1"/>
          <p:nvPr/>
        </p:nvSpPr>
        <p:spPr>
          <a:xfrm>
            <a:off x="5668937" y="3969129"/>
            <a:ext cx="73875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1948-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1965 </a:t>
            </a:r>
          </a:p>
        </p:txBody>
      </p:sp>
    </p:spTree>
    <p:extLst>
      <p:ext uri="{BB962C8B-B14F-4D97-AF65-F5344CB8AC3E}">
        <p14:creationId xmlns:p14="http://schemas.microsoft.com/office/powerpoint/2010/main" val="182814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6" grpId="1" animBg="1"/>
      <p:bldP spid="7" grpId="0" animBg="1"/>
      <p:bldP spid="7" grpId="1" animBg="1"/>
      <p:bldP spid="3" grpId="0" animBg="1"/>
      <p:bldP spid="3" grpId="1" animBg="1"/>
      <p:bldP spid="4" grpId="0"/>
      <p:bldP spid="10" grpId="0" animBg="1"/>
      <p:bldP spid="10" grpId="1" animBg="1"/>
      <p:bldP spid="11" grpId="0"/>
      <p:bldP spid="11" grpId="1"/>
      <p:bldP spid="12" grpId="0" animBg="1"/>
      <p:bldP spid="12" grpId="1" animBg="1"/>
      <p:bldP spid="13" grpId="0"/>
      <p:bldP spid="13" grpId="1"/>
      <p:bldP spid="1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Wechselwirkungen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CH" sz="2000" b="1" dirty="0"/>
              <a:t>Demokratiedefizit?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Indirekte Legitimation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Überstimmte Regierungen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Intransparenz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Mangelhafte Repräsentation, keine kollektive Identität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endParaRPr lang="de-CH" sz="1600" dirty="0">
              <a:latin typeface="Apercu Light" panose="02000506030000020004" pitchFamily="50" charset="0"/>
            </a:endParaRPr>
          </a:p>
          <a:p>
            <a:pPr marL="0" indent="0" eaLnBrk="1" hangingPunct="1">
              <a:buNone/>
            </a:pPr>
            <a:r>
              <a:rPr lang="de-CH" sz="2000" b="1" dirty="0"/>
              <a:t>Regierbarkeit?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Mehrebenensystem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«Politikverflechtungsfalle»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Blockaden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</a:rPr>
              <a:t>«Eurosklerose»</a:t>
            </a:r>
          </a:p>
          <a:p>
            <a:pPr eaLnBrk="1" hangingPunct="1"/>
            <a:endParaRPr lang="de-CH" sz="1600" dirty="0"/>
          </a:p>
          <a:p>
            <a:pPr marL="0" indent="0" eaLnBrk="1" hangingPunct="1">
              <a:buNone/>
            </a:pPr>
            <a:r>
              <a:rPr lang="de-CH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5626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Politisches </a:t>
            </a:r>
            <a:r>
              <a:rPr lang="de-CH" u="none"/>
              <a:t>System EU</a:t>
            </a:r>
            <a:endParaRPr lang="de-CH" u="non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Europaflagge: https://europa.eu/european-union/index_de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Entwicklung EU6 – EU27: https://europa.eu/european-union/index_de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Schema: eigene Darstellung gestützt auf: https://europa.eu/european-union/index_de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Bevölkerungszahl / Sitzverteilung: https://europa.eu/european-union/index_de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Parlamentszusammensetzung: https://www.jef-hessen.de/europaeisches-parlament/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27" b="47244"/>
          <a:stretch/>
        </p:blipFill>
        <p:spPr bwMode="auto">
          <a:xfrm>
            <a:off x="325438" y="2276475"/>
            <a:ext cx="2590378" cy="1656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55576" y="263691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/>
              <a:t>1951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DF07032A-DF74-4596-A3A0-50C5EB4F9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</p:spTree>
    <p:extLst>
      <p:ext uri="{BB962C8B-B14F-4D97-AF65-F5344CB8AC3E}">
        <p14:creationId xmlns:p14="http://schemas.microsoft.com/office/powerpoint/2010/main" val="2732184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Vision eines dauerhaften Friedens nach dem 2. Weltkrieg (Frankreich, Deutschland)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Wirtschaftliche Interessen 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Acht zentrale Verträge: 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1951 Paris (EGKS, Montanunion)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1957 Rom (</a:t>
            </a:r>
            <a:r>
              <a:rPr lang="de-CH" sz="1600" dirty="0" err="1">
                <a:latin typeface="Apercu Light" panose="02000506030000020004" pitchFamily="50" charset="0"/>
              </a:rPr>
              <a:t>Euratom</a:t>
            </a:r>
            <a:r>
              <a:rPr lang="de-CH" sz="1600" dirty="0">
                <a:latin typeface="Apercu Light" panose="02000506030000020004" pitchFamily="50" charset="0"/>
              </a:rPr>
              <a:t>, EWG)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1966 Fusionsvertrag (Brüssel)</a:t>
            </a:r>
          </a:p>
          <a:p>
            <a:pPr marL="457200" lvl="1" indent="0" eaLnBrk="1" hangingPunct="1">
              <a:buNone/>
            </a:pPr>
            <a:endParaRPr lang="de-CH" sz="1600" dirty="0"/>
          </a:p>
          <a:p>
            <a:pPr marL="0" indent="0" eaLnBrk="1" hangingPunct="1">
              <a:buNone/>
            </a:pPr>
            <a:r>
              <a:rPr lang="de-CH" sz="2000" dirty="0"/>
              <a:t>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6444208" y="3969129"/>
            <a:ext cx="187220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Gründungs-</a:t>
            </a:r>
          </a:p>
          <a:p>
            <a:r>
              <a:rPr lang="de-CH" sz="1400" dirty="0" err="1">
                <a:latin typeface="Apercu Light" panose="02000506030000020004" pitchFamily="50" charset="0"/>
              </a:rPr>
              <a:t>phase</a:t>
            </a:r>
            <a:r>
              <a:rPr lang="de-CH" sz="1400" dirty="0">
                <a:latin typeface="Apercu Light" panose="02000506030000020004" pitchFamily="50" charset="0"/>
              </a:rPr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44208" y="4554070"/>
            <a:ext cx="187220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Ausbau-/ 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Reformphase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8316416" y="3833075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352928" y="4029354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EWG</a:t>
            </a:r>
          </a:p>
        </p:txBody>
      </p:sp>
      <p:sp>
        <p:nvSpPr>
          <p:cNvPr id="10" name="Ellipse 9"/>
          <p:cNvSpPr/>
          <p:nvPr/>
        </p:nvSpPr>
        <p:spPr bwMode="auto">
          <a:xfrm>
            <a:off x="8316416" y="4564852"/>
            <a:ext cx="720080" cy="7200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352928" y="4761131"/>
            <a:ext cx="683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Apercu" panose="02000506040000020004" pitchFamily="50" charset="0"/>
              </a:rPr>
              <a:t>EG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644EAF1-DFF1-44A5-ABCA-E5DAD4CC861A}"/>
              </a:ext>
            </a:extLst>
          </p:cNvPr>
          <p:cNvSpPr txBox="1"/>
          <p:nvPr/>
        </p:nvSpPr>
        <p:spPr>
          <a:xfrm>
            <a:off x="5668937" y="3969129"/>
            <a:ext cx="73875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1948-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1965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D5522A0-D29E-4BDF-A75A-0EDBD4AD246D}"/>
              </a:ext>
            </a:extLst>
          </p:cNvPr>
          <p:cNvSpPr txBox="1"/>
          <p:nvPr/>
        </p:nvSpPr>
        <p:spPr>
          <a:xfrm>
            <a:off x="5668937" y="4558546"/>
            <a:ext cx="73875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Apercu Light" panose="02000506030000020004" pitchFamily="50" charset="0"/>
              </a:rPr>
              <a:t>1966-</a:t>
            </a:r>
          </a:p>
          <a:p>
            <a:r>
              <a:rPr lang="de-CH" sz="1400" dirty="0">
                <a:latin typeface="Apercu Light" panose="02000506030000020004" pitchFamily="50" charset="0"/>
              </a:rPr>
              <a:t>1991 </a:t>
            </a:r>
          </a:p>
          <a:p>
            <a:endParaRPr lang="de-CH" sz="14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44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0" grpId="1" animBg="1"/>
      <p:bldP spid="11" grpId="0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CH" sz="2000" dirty="0">
                <a:latin typeface="Apercu Light" panose="02000506030000020004" pitchFamily="50" charset="0"/>
              </a:rPr>
              <a:t>Die verschiedenen Verträge bringen auch einen Ausbau bzw. Reformen der Institutionen mit sich: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1966: Kommission, Europäischer Rat; Einstimmigkeit</a:t>
            </a:r>
          </a:p>
          <a:p>
            <a:pPr marL="0" indent="0" eaLnBrk="1" hangingPunct="1">
              <a:buNone/>
            </a:pPr>
            <a:endParaRPr lang="de-CH" sz="1600" dirty="0">
              <a:latin typeface="Apercu Light" panose="02000506030000020004" pitchFamily="50" charset="0"/>
            </a:endParaRPr>
          </a:p>
          <a:p>
            <a:pPr marL="0" indent="0" eaLnBrk="1" hangingPunct="1">
              <a:buNone/>
            </a:pPr>
            <a:r>
              <a:rPr lang="de-CH" sz="2000" dirty="0">
                <a:latin typeface="Apercu Light" panose="02000506030000020004" pitchFamily="50" charset="0"/>
              </a:rPr>
              <a:t>	</a:t>
            </a:r>
          </a:p>
        </p:txBody>
      </p:sp>
      <p:sp>
        <p:nvSpPr>
          <p:cNvPr id="512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317A2B18-1DE6-4C5E-B3AC-950BEF9BBDB9}" type="slidenum">
              <a:rPr lang="de-CH" smtClean="0">
                <a:latin typeface="Arial" charset="0"/>
              </a:rPr>
              <a:pPr eaLnBrk="1" hangingPunct="1"/>
              <a:t>9</a:t>
            </a:fld>
            <a:endParaRPr lang="de-CH" dirty="0">
              <a:latin typeface="Arial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B48EDF5-BC8F-442D-87F8-8C304F37D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Historische Entwicklung</a:t>
            </a:r>
          </a:p>
        </p:txBody>
      </p:sp>
    </p:spTree>
    <p:extLst>
      <p:ext uri="{BB962C8B-B14F-4D97-AF65-F5344CB8AC3E}">
        <p14:creationId xmlns:p14="http://schemas.microsoft.com/office/powerpoint/2010/main" val="55760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2060</Words>
  <Application>Microsoft Office PowerPoint</Application>
  <PresentationFormat>Bildschirmpräsentation (4:3)</PresentationFormat>
  <Paragraphs>842</Paragraphs>
  <Slides>63</Slides>
  <Notes>20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63</vt:i4>
      </vt:variant>
    </vt:vector>
  </HeadingPairs>
  <TitlesOfParts>
    <vt:vector size="71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7.1</vt:lpstr>
      <vt:lpstr>Wo wir uns befinden…</vt:lpstr>
      <vt:lpstr>Inhalt 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Historische Entwicklung</vt:lpstr>
      <vt:lpstr>Inhalt 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Strukturen</vt:lpstr>
      <vt:lpstr>Inhalt </vt:lpstr>
      <vt:lpstr>Prozessfunktionen</vt:lpstr>
      <vt:lpstr>Prozessfunktionen</vt:lpstr>
      <vt:lpstr>Prozessfunktionen</vt:lpstr>
      <vt:lpstr>Prozessfunktionen</vt:lpstr>
      <vt:lpstr>Prozessfunktionen</vt:lpstr>
      <vt:lpstr>Inhalt </vt:lpstr>
      <vt:lpstr>Wechselwirkungen</vt:lpstr>
      <vt:lpstr>Politisches System EU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672</cp:revision>
  <dcterms:created xsi:type="dcterms:W3CDTF">2008-11-14T10:19:50Z</dcterms:created>
  <dcterms:modified xsi:type="dcterms:W3CDTF">2021-10-22T09:38:30Z</dcterms:modified>
</cp:coreProperties>
</file>