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7"/>
  </p:notesMasterIdLst>
  <p:handoutMasterIdLst>
    <p:handoutMasterId r:id="rId18"/>
  </p:handoutMasterIdLst>
  <p:sldIdLst>
    <p:sldId id="377" r:id="rId2"/>
    <p:sldId id="362" r:id="rId3"/>
    <p:sldId id="378" r:id="rId4"/>
    <p:sldId id="380" r:id="rId5"/>
    <p:sldId id="379" r:id="rId6"/>
    <p:sldId id="492" r:id="rId7"/>
    <p:sldId id="494" r:id="rId8"/>
    <p:sldId id="455" r:id="rId9"/>
    <p:sldId id="496" r:id="rId10"/>
    <p:sldId id="497" r:id="rId11"/>
    <p:sldId id="495" r:id="rId12"/>
    <p:sldId id="498" r:id="rId13"/>
    <p:sldId id="370" r:id="rId14"/>
    <p:sldId id="428" r:id="rId15"/>
    <p:sldId id="431" r:id="rId16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540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06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66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323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96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61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059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 err="1">
                <a:latin typeface="Apercu Light" panose="02000506030000020004" pitchFamily="50" charset="0"/>
                <a:sym typeface="Wingdings" pitchFamily="2" charset="2"/>
              </a:rPr>
              <a:t>Comparative</a:t>
            </a:r>
            <a:r>
              <a:rPr lang="de-CH" sz="2000" b="1" dirty="0">
                <a:latin typeface="Apercu Light" panose="02000506030000020004" pitchFamily="50" charset="0"/>
                <a:sym typeface="Wingdings" pitchFamily="2" charset="2"/>
              </a:rPr>
              <a:t> Government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Moderne Klassiker: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Karl Loewenstein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Carl Joachim Friedrich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Hermann </a:t>
            </a:r>
            <a:r>
              <a:rPr lang="de-CH" dirty="0" err="1">
                <a:latin typeface="Apercu Light" panose="02000506030000020004" pitchFamily="50" charset="0"/>
                <a:sym typeface="Wingdings" pitchFamily="2" charset="2"/>
              </a:rPr>
              <a:t>Finer</a:t>
            </a:r>
            <a:endParaRPr lang="de-CH" dirty="0">
              <a:latin typeface="Apercu Light" panose="02000506030000020004" pitchFamily="50" charset="0"/>
              <a:sym typeface="Wingdings" pitchFamily="2" charset="2"/>
            </a:endParaRP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Klaus von Beyme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E051215-FE31-4C89-9AB1-D04A640E34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291557"/>
            <a:ext cx="2209451" cy="2209451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672AC60-6CAC-4628-BA46-CA288C6DA1AF}"/>
              </a:ext>
            </a:extLst>
          </p:cNvPr>
          <p:cNvSpPr txBox="1"/>
          <p:nvPr/>
        </p:nvSpPr>
        <p:spPr>
          <a:xfrm>
            <a:off x="6156176" y="3573016"/>
            <a:ext cx="181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1891-1973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1564A1F-A831-4FDE-B83E-F9DFFF98501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" t="-1146" r="29487" b="1146"/>
          <a:stretch/>
        </p:blipFill>
        <p:spPr>
          <a:xfrm>
            <a:off x="6660232" y="1450075"/>
            <a:ext cx="2209452" cy="1882487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0299AA71-5517-4866-91A7-40000A5615DD}"/>
              </a:ext>
            </a:extLst>
          </p:cNvPr>
          <p:cNvSpPr txBox="1"/>
          <p:nvPr/>
        </p:nvSpPr>
        <p:spPr>
          <a:xfrm>
            <a:off x="6156175" y="3573015"/>
            <a:ext cx="181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1901-1984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BCEBA3C-0ABB-4BA6-AEB3-02F377D95E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223" y="1307137"/>
            <a:ext cx="1816399" cy="225484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DCE2B11D-D21E-4AF6-935D-2A1BBECC566A}"/>
              </a:ext>
            </a:extLst>
          </p:cNvPr>
          <p:cNvSpPr txBox="1"/>
          <p:nvPr/>
        </p:nvSpPr>
        <p:spPr>
          <a:xfrm>
            <a:off x="6156175" y="3584054"/>
            <a:ext cx="181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1866-1945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88972867-029E-48F8-AA4F-5C92E78FEC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720" y="1300344"/>
            <a:ext cx="1680695" cy="2238836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21B313F8-3A47-4311-AB35-13718856AE4C}"/>
              </a:ext>
            </a:extLst>
          </p:cNvPr>
          <p:cNvSpPr txBox="1"/>
          <p:nvPr/>
        </p:nvSpPr>
        <p:spPr>
          <a:xfrm>
            <a:off x="6156174" y="3584053"/>
            <a:ext cx="1816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* 1934</a:t>
            </a:r>
          </a:p>
        </p:txBody>
      </p:sp>
    </p:spTree>
    <p:extLst>
      <p:ext uri="{BB962C8B-B14F-4D97-AF65-F5344CB8AC3E}">
        <p14:creationId xmlns:p14="http://schemas.microsoft.com/office/powerpoint/2010/main" val="26486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5" grpId="0"/>
      <p:bldP spid="15" grpId="1"/>
      <p:bldP spid="18" grpId="0"/>
      <p:bldP spid="18" grpId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Kritik an </a:t>
            </a:r>
            <a:r>
              <a:rPr lang="de-CH" sz="2000" dirty="0" err="1">
                <a:latin typeface="Apercu Light" panose="02000506030000020004" pitchFamily="50" charset="0"/>
                <a:sym typeface="Wingdings" pitchFamily="2" charset="2"/>
              </a:rPr>
              <a:t>Comparative</a:t>
            </a: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 Government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Monografisch, nur deskriptiv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Statische Beschreibungen von Institutionen (Polity)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Verlagerung des Interesses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Wachsender Bedarf an Informationen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Behaviouralismus</a:t>
            </a:r>
            <a:endParaRPr lang="de-CH" sz="18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 </a:t>
            </a:r>
            <a:r>
              <a:rPr lang="de-CH" sz="2000" dirty="0" err="1">
                <a:latin typeface="Apercu Light" panose="02000506030000020004" pitchFamily="50" charset="0"/>
                <a:sym typeface="Wingdings" pitchFamily="2" charset="2"/>
              </a:rPr>
              <a:t>Comparative</a:t>
            </a: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 Politics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Vergleichende Systemforschung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Strukturen </a:t>
            </a:r>
            <a:r>
              <a:rPr lang="de-CH" i="1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und</a:t>
            </a: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 Funktionen</a:t>
            </a:r>
          </a:p>
          <a:p>
            <a:pPr marL="0" indent="0" eaLnBrk="1" hangingPunct="1">
              <a:buNone/>
            </a:pPr>
            <a:endParaRPr lang="de-CH" sz="1800" dirty="0"/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3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Kritik an </a:t>
            </a:r>
            <a:r>
              <a:rPr lang="de-CH" sz="2000" dirty="0" err="1">
                <a:latin typeface="Apercu Light" panose="02000506030000020004" pitchFamily="50" charset="0"/>
                <a:sym typeface="Wingdings" pitchFamily="2" charset="2"/>
              </a:rPr>
              <a:t>Comparative</a:t>
            </a: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 Politics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Vernachlässigung von Polity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Ausblenden des Wandels von Institutionen</a:t>
            </a:r>
            <a:endParaRPr lang="de-CH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Verlagerung des Interesses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Policy rückt ins Blickfeld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Staatstätigkeiten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 Neo-Institutionalismus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Revival der Institutionen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Institutionen nicht als statische Rahmen, sondern als flexible Spielregeln</a:t>
            </a:r>
          </a:p>
          <a:p>
            <a:pPr marL="0" indent="0" eaLnBrk="1" hangingPunct="1">
              <a:buNone/>
            </a:pPr>
            <a:endParaRPr lang="de-CH" sz="1800" dirty="0"/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88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Vergleichende Politik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Aristoteles: </a:t>
            </a:r>
            <a:r>
              <a:rPr lang="de-DE" sz="1000" dirty="0">
                <a:latin typeface="Apercu Light" panose="02000506030000020004" pitchFamily="50" charset="0"/>
              </a:rPr>
              <a:t>Büste von Aristoteles. Marmor. Römische Kopie nach dem griechischen Bronze-Original von Lysippos, um 330 vor Chr. Der Alabaster-Mantel ist eine Ergänzung in der Moderne (https://commons.wikimedia.org/wiki/File:Aristotle_Altemps_Inv8575.jpg?uselang=de)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Niccolò Machiavelli: </a:t>
            </a:r>
            <a:r>
              <a:rPr lang="de-CH" sz="1000" dirty="0">
                <a:latin typeface="Apercu Light" panose="02000506030000020004" pitchFamily="50" charset="0"/>
              </a:rPr>
              <a:t>Niccolò Machiavelli in einem Bildnis von Santi di Tito (https://de.wikipedia.org/wiki/Niccol%C3%B2_Machiavelli#/media/Datei:Portrait_of_Niccol%C3%B2_Machiavelli_by_Santi_di_Tito.jpg)</a:t>
            </a:r>
          </a:p>
          <a:p>
            <a:pPr>
              <a:buFontTx/>
              <a:buChar char="-"/>
            </a:pPr>
            <a:r>
              <a:rPr lang="fr-FR" sz="1000" dirty="0">
                <a:latin typeface="Apercu Light" panose="02000506030000020004" pitchFamily="50" charset="0"/>
              </a:rPr>
              <a:t>Montesquieu: Baron de Montesquieu, 1728; </a:t>
            </a:r>
            <a:r>
              <a:rPr lang="fr-FR" sz="1000" dirty="0" err="1">
                <a:latin typeface="Apercu Light" panose="02000506030000020004" pitchFamily="50" charset="0"/>
              </a:rPr>
              <a:t>Nach</a:t>
            </a:r>
            <a:r>
              <a:rPr lang="fr-FR" sz="1000" dirty="0">
                <a:latin typeface="Apercu Light" panose="02000506030000020004" pitchFamily="50" charset="0"/>
              </a:rPr>
              <a:t> Jacques-Antoine </a:t>
            </a:r>
            <a:r>
              <a:rPr lang="fr-FR" sz="1000" dirty="0" err="1">
                <a:latin typeface="Apercu Light" panose="02000506030000020004" pitchFamily="50" charset="0"/>
              </a:rPr>
              <a:t>Dassier</a:t>
            </a:r>
            <a:r>
              <a:rPr lang="fr-FR" sz="1000" dirty="0">
                <a:latin typeface="Apercu Light" panose="02000506030000020004" pitchFamily="50" charset="0"/>
              </a:rPr>
              <a:t> - Collection Chateau Versailles (https://de.wikipedia.org/wiki/Charles_de_Secondat,_Baron_de_Montesquieu#/media/Datei:Montesquieu_1.png)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Alexis de Tocqueville: </a:t>
            </a:r>
            <a:r>
              <a:rPr lang="fr-FR" sz="1000" dirty="0">
                <a:latin typeface="Apercu Light" panose="02000506030000020004" pitchFamily="50" charset="0"/>
              </a:rPr>
              <a:t>Alexis de Tocqueville, 1850 (</a:t>
            </a:r>
            <a:r>
              <a:rPr lang="fr-FR" sz="1000" dirty="0" err="1">
                <a:latin typeface="Apercu Light" panose="02000506030000020004" pitchFamily="50" charset="0"/>
              </a:rPr>
              <a:t>Porträt</a:t>
            </a:r>
            <a:r>
              <a:rPr lang="fr-FR" sz="1000" dirty="0">
                <a:latin typeface="Apercu Light" panose="02000506030000020004" pitchFamily="50" charset="0"/>
              </a:rPr>
              <a:t> von Théodore Chassériau) (https://de.wikipedia.org/wiki/Alexis_de_Tocqueville#/media/Datei:Alexis_de_tocqueville.jpg)</a:t>
            </a:r>
          </a:p>
          <a:p>
            <a:pPr>
              <a:buFontTx/>
              <a:buChar char="-"/>
            </a:pPr>
            <a:r>
              <a:rPr lang="fr-FR" sz="1000" dirty="0">
                <a:latin typeface="Apercu Light" panose="02000506030000020004" pitchFamily="50" charset="0"/>
              </a:rPr>
              <a:t>Karl Loewenstein: John Simon Guggenheim </a:t>
            </a:r>
            <a:r>
              <a:rPr lang="fr-FR" sz="1000" dirty="0" err="1">
                <a:latin typeface="Apercu Light" panose="02000506030000020004" pitchFamily="50" charset="0"/>
              </a:rPr>
              <a:t>Memorial</a:t>
            </a:r>
            <a:r>
              <a:rPr lang="fr-FR" sz="1000" dirty="0">
                <a:latin typeface="Apercu Light" panose="02000506030000020004" pitchFamily="50" charset="0"/>
              </a:rPr>
              <a:t> Foundation: https://www.gf.org/fellows/all-fellows/karl-loewenstein/</a:t>
            </a:r>
          </a:p>
          <a:p>
            <a:pPr>
              <a:buFontTx/>
              <a:buChar char="-"/>
            </a:pPr>
            <a:r>
              <a:rPr lang="fr-FR" sz="1000" dirty="0">
                <a:latin typeface="Apercu Light" panose="02000506030000020004" pitchFamily="50" charset="0"/>
              </a:rPr>
              <a:t>Carl Joachim Friedrich: https://www.uni-heidelberg.de/de/universitaet/heidelberger-profile/historische-portraets/pendler-zwischen-heidelberg-und-harvard (</a:t>
            </a:r>
            <a:r>
              <a:rPr lang="fr-FR" sz="1000" dirty="0" err="1">
                <a:latin typeface="Apercu Light" panose="02000506030000020004" pitchFamily="50" charset="0"/>
              </a:rPr>
              <a:t>Universitätsarchiv</a:t>
            </a:r>
            <a:r>
              <a:rPr lang="fr-FR" sz="1000" dirty="0">
                <a:latin typeface="Apercu Light" panose="02000506030000020004" pitchFamily="50" charset="0"/>
              </a:rPr>
              <a:t> Heidelberg, 1967).</a:t>
            </a:r>
          </a:p>
          <a:p>
            <a:pPr>
              <a:buFontTx/>
              <a:buChar char="-"/>
            </a:pPr>
            <a:r>
              <a:rPr lang="fr-FR" sz="1000" dirty="0">
                <a:latin typeface="Apercu Light" panose="02000506030000020004" pitchFamily="50" charset="0"/>
              </a:rPr>
              <a:t>Hermann </a:t>
            </a:r>
            <a:r>
              <a:rPr lang="fr-FR" sz="1000" dirty="0" err="1">
                <a:latin typeface="Apercu Light" panose="02000506030000020004" pitchFamily="50" charset="0"/>
              </a:rPr>
              <a:t>Finer</a:t>
            </a:r>
            <a:r>
              <a:rPr lang="fr-FR" sz="1000" dirty="0">
                <a:latin typeface="Apercu Light" panose="02000506030000020004" pitchFamily="50" charset="0"/>
              </a:rPr>
              <a:t>: http://photoarchive.lib.uchicago.edu/db.xqy?one=apf1-09768.xml</a:t>
            </a:r>
          </a:p>
          <a:p>
            <a:pPr>
              <a:buFontTx/>
              <a:buChar char="-"/>
            </a:pPr>
            <a:r>
              <a:rPr lang="fr-FR" sz="1000" dirty="0">
                <a:latin typeface="Apercu Light" panose="02000506030000020004" pitchFamily="50" charset="0"/>
              </a:rPr>
              <a:t>Klaus von </a:t>
            </a:r>
            <a:r>
              <a:rPr lang="fr-FR" sz="1000" dirty="0" err="1">
                <a:latin typeface="Apercu Light" panose="02000506030000020004" pitchFamily="50" charset="0"/>
              </a:rPr>
              <a:t>Beyme</a:t>
            </a:r>
            <a:r>
              <a:rPr lang="fr-FR" sz="1000" dirty="0">
                <a:latin typeface="Apercu Light" panose="02000506030000020004" pitchFamily="50" charset="0"/>
              </a:rPr>
              <a:t>: https://www.bbaw.de/die-akademie/bbaw-mitglieder</a:t>
            </a:r>
            <a:r>
              <a:rPr lang="fr-FR" sz="1000">
                <a:latin typeface="Apercu Light" panose="02000506030000020004" pitchFamily="50" charset="0"/>
              </a:rPr>
              <a:t>/mitglied-klaus-von-beyme</a:t>
            </a: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8.1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Vergleichende Politik</a:t>
            </a:r>
            <a:br>
              <a:rPr lang="de-CH" sz="4000" dirty="0"/>
            </a:br>
            <a:r>
              <a:rPr lang="de-CH" sz="4000" dirty="0"/>
              <a:t>Übersicht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98769" y="2750900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4734211" y="3771306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Übersicht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Historische Entwicklung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Übersicht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Vergleich als Grundlage der Forschung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Vergleich von Systemen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Quasi-Experiment als Legitimation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Kulturrelativismus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Vertiefung Kenntnisse von Sachverhalten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Erzeugung und Überprüfung von Theorie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Forschungsfeld vs. Methode</a:t>
            </a: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01C45D9-3BE3-414E-9864-27CDCEDBA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24" y="3648676"/>
            <a:ext cx="3004592" cy="300459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C275A28C-8D97-4B40-975F-EF1B38046471}"/>
              </a:ext>
            </a:extLst>
          </p:cNvPr>
          <p:cNvSpPr txBox="1"/>
          <p:nvPr/>
        </p:nvSpPr>
        <p:spPr>
          <a:xfrm>
            <a:off x="6551630" y="3194558"/>
            <a:ext cx="25725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Vergleichende Politikwissenschaft</a:t>
            </a:r>
          </a:p>
        </p:txBody>
      </p:sp>
    </p:spTree>
    <p:extLst>
      <p:ext uri="{BB962C8B-B14F-4D97-AF65-F5344CB8AC3E}">
        <p14:creationId xmlns:p14="http://schemas.microsoft.com/office/powerpoint/2010/main" val="774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Übersicht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Historische Entwicklung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75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dirty="0" err="1">
                <a:latin typeface="Apercu Light" panose="02000506030000020004" pitchFamily="50" charset="0"/>
                <a:sym typeface="Wingdings" pitchFamily="2" charset="2"/>
              </a:rPr>
              <a:t>Comparative</a:t>
            </a: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 Government (Vergleichende Regierungslehre)</a:t>
            </a:r>
          </a:p>
          <a:p>
            <a:pPr marL="0" indent="0">
              <a:buNone/>
            </a:pPr>
            <a:r>
              <a:rPr lang="de-CH" sz="2000" dirty="0" err="1">
                <a:latin typeface="Apercu Light" panose="02000506030000020004" pitchFamily="50" charset="0"/>
                <a:sym typeface="Wingdings" pitchFamily="2" charset="2"/>
              </a:rPr>
              <a:t>Comparative</a:t>
            </a: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 Politics (Vergleichende Systemforschung)</a:t>
            </a:r>
          </a:p>
          <a:p>
            <a:pPr marL="0" indent="0">
              <a:buNone/>
            </a:pPr>
            <a:r>
              <a:rPr lang="de-CH" sz="2000" dirty="0">
                <a:latin typeface="Apercu Light" panose="02000506030000020004" pitchFamily="50" charset="0"/>
                <a:sym typeface="Wingdings" pitchFamily="2" charset="2"/>
              </a:rPr>
              <a:t>Neo-Institutionalismus </a:t>
            </a:r>
            <a:endParaRPr lang="de-CH" sz="1800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6088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 err="1">
                <a:latin typeface="Apercu Light" panose="02000506030000020004" pitchFamily="50" charset="0"/>
                <a:sym typeface="Wingdings" pitchFamily="2" charset="2"/>
              </a:rPr>
              <a:t>Comparative</a:t>
            </a:r>
            <a:r>
              <a:rPr lang="de-CH" sz="2000" b="1" dirty="0">
                <a:latin typeface="Apercu Light" panose="02000506030000020004" pitchFamily="50" charset="0"/>
                <a:sym typeface="Wingdings" pitchFamily="2" charset="2"/>
              </a:rPr>
              <a:t> Government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Klassiker: 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Aristoteles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Machiavelli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Montesquieu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dirty="0">
                <a:latin typeface="Apercu Light" panose="02000506030000020004" pitchFamily="50" charset="0"/>
                <a:sym typeface="Wingdings" pitchFamily="2" charset="2"/>
              </a:rPr>
              <a:t>Tocqueville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5AEC4B5-7821-4691-B5A9-47A0A802F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268760"/>
            <a:ext cx="2088232" cy="2794546"/>
          </a:xfrm>
          <a:prstGeom prst="rect">
            <a:avLst/>
          </a:prstGeom>
        </p:spPr>
      </p:pic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5C3F1C91-E2EB-46F0-B502-B0C3A80E2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600908"/>
              </p:ext>
            </p:extLst>
          </p:nvPr>
        </p:nvGraphicFramePr>
        <p:xfrm>
          <a:off x="3760432" y="4272409"/>
          <a:ext cx="4968552" cy="1676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{91EBBBCC-DAD2-459C-BE2E-F6DE35CF9A28}</a:tableStyleId>
              </a:tblPr>
              <a:tblGrid>
                <a:gridCol w="1397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32">
                <a:tc rowSpan="2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Zahl der Regierenden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b="0" dirty="0" err="1">
                          <a:effectLst/>
                          <a:latin typeface="Apercu Light" panose="02000506030000020004" pitchFamily="50" charset="0"/>
                        </a:rPr>
                        <a:t>EineR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b="0" dirty="0">
                          <a:effectLst/>
                          <a:latin typeface="Apercu Light" panose="02000506030000020004" pitchFamily="50" charset="0"/>
                        </a:rPr>
                        <a:t>Wenige 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b="0" dirty="0">
                          <a:effectLst/>
                          <a:latin typeface="Apercu Light" panose="02000506030000020004" pitchFamily="50" charset="0"/>
                        </a:rPr>
                        <a:t>Viele (alle)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10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Gemeinwohl/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10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Gesetze</a:t>
                      </a:r>
                      <a:endParaRPr lang="de-CH" sz="110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CH" sz="1100" dirty="0">
                        <a:effectLst/>
                        <a:latin typeface="Apercu Light" panose="02000506030000020004" pitchFamily="50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Ja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100" dirty="0">
                        <a:effectLst/>
                        <a:latin typeface="Apercu Light" panose="02000506030000020004" pitchFamily="50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Monarchie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Aristokratie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b="0" dirty="0">
                          <a:effectLst/>
                          <a:latin typeface="Apercu Light" panose="02000506030000020004" pitchFamily="50" charset="0"/>
                        </a:rPr>
                        <a:t>Politie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CH" sz="1100" b="0" dirty="0">
                        <a:effectLst/>
                        <a:latin typeface="Apercu Light" panose="02000506030000020004" pitchFamily="50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100" b="0" dirty="0">
                          <a:effectLst/>
                          <a:latin typeface="Apercu Light" panose="02000506030000020004" pitchFamily="50" charset="0"/>
                        </a:rPr>
                        <a:t>Nein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b="0" dirty="0">
                          <a:effectLst/>
                          <a:latin typeface="Apercu Light" panose="02000506030000020004" pitchFamily="50" charset="0"/>
                        </a:rPr>
                        <a:t>Tyrannis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b="0" dirty="0">
                          <a:effectLst/>
                          <a:latin typeface="Apercu Light" panose="02000506030000020004" pitchFamily="50" charset="0"/>
                        </a:rPr>
                        <a:t>Oligarchie 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1100" b="0" dirty="0">
                          <a:effectLst/>
                          <a:latin typeface="Apercu Light" panose="02000506030000020004" pitchFamily="50" charset="0"/>
                        </a:rPr>
                        <a:t>Demokratie</a:t>
                      </a:r>
                      <a:endParaRPr lang="de-CH" sz="1100" b="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9A000845-491F-4703-AF81-2464E20A8A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616" y="1276783"/>
            <a:ext cx="2166520" cy="278652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58CAB99-5029-4742-9803-679B4A1D16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792" y="1268758"/>
            <a:ext cx="2265465" cy="278652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36D476C-1F13-49C6-A664-8047863B64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260732"/>
            <a:ext cx="2088232" cy="2798231"/>
          </a:xfrm>
          <a:prstGeom prst="rect">
            <a:avLst/>
          </a:prstGeom>
        </p:spPr>
      </p:pic>
      <p:graphicFrame>
        <p:nvGraphicFramePr>
          <p:cNvPr id="11" name="Inhaltsplatzhalter 4">
            <a:extLst>
              <a:ext uri="{FF2B5EF4-FFF2-40B4-BE49-F238E27FC236}">
                <a16:creationId xmlns:a16="http://schemas.microsoft.com/office/drawing/2014/main" id="{DF734064-B6F8-4239-95C0-DCA1CDF5FF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0705872"/>
              </p:ext>
            </p:extLst>
          </p:nvPr>
        </p:nvGraphicFramePr>
        <p:xfrm>
          <a:off x="3760432" y="4272409"/>
          <a:ext cx="4988033" cy="177965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3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27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 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Despotie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Monarchie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Republik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101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 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 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 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Aristokratie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Demokratie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625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Zahl 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lnT w="9525" cap="flat" cmpd="sng" algn="ctr">
                      <a:noFill/>
                      <a:prstDash val="soli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Ein Despot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Ein Monarch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Teil des Volkes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  <a:latin typeface="Apercu Light" panose="02000506030000020004" pitchFamily="50" charset="0"/>
                        </a:rPr>
                        <a:t>Volk als Körperschaft</a:t>
                      </a:r>
                      <a:endParaRPr lang="de-CH" sz="110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653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Souveränität?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  <a:latin typeface="Apercu Light" panose="02000506030000020004" pitchFamily="50" charset="0"/>
                        </a:rPr>
                        <a:t>Eigensinn</a:t>
                      </a:r>
                      <a:endParaRPr lang="de-CH" sz="110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Gesetz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Legislative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Volk = Legislative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949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de-CH" sz="1100" b="1" i="0" dirty="0">
                          <a:solidFill>
                            <a:schemeClr val="bg1"/>
                          </a:solidFill>
                          <a:effectLst/>
                          <a:latin typeface="Apercu Light" panose="02000506030000020004" pitchFamily="50" charset="0"/>
                        </a:rPr>
                        <a:t>Prinzip</a:t>
                      </a:r>
                      <a:endParaRPr lang="de-CH" sz="1100" b="1" i="0" dirty="0">
                        <a:solidFill>
                          <a:schemeClr val="bg1"/>
                        </a:solidFill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  <a:latin typeface="Apercu Light" panose="02000506030000020004" pitchFamily="50" charset="0"/>
                        </a:rPr>
                        <a:t>Furcht</a:t>
                      </a:r>
                      <a:endParaRPr lang="de-CH" sz="110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>
                          <a:effectLst/>
                          <a:latin typeface="Apercu Light" panose="02000506030000020004" pitchFamily="50" charset="0"/>
                        </a:rPr>
                        <a:t>Ehre</a:t>
                      </a:r>
                      <a:endParaRPr lang="de-CH" sz="110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Mässigung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de-CH" sz="1100" dirty="0">
                          <a:effectLst/>
                          <a:latin typeface="Apercu Light" panose="02000506030000020004" pitchFamily="50" charset="0"/>
                        </a:rPr>
                        <a:t>Tugend</a:t>
                      </a:r>
                      <a:endParaRPr lang="de-CH" sz="1100" dirty="0">
                        <a:effectLst/>
                        <a:latin typeface="Apercu Light" panose="02000506030000020004" pitchFamily="50" charset="0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25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613</Words>
  <Application>Microsoft Office PowerPoint</Application>
  <PresentationFormat>Bildschirmpräsentation (4:3)</PresentationFormat>
  <Paragraphs>168</Paragraphs>
  <Slides>15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8.1</vt:lpstr>
      <vt:lpstr>Wo wir uns befinden…</vt:lpstr>
      <vt:lpstr>Inhalt </vt:lpstr>
      <vt:lpstr>Übersicht</vt:lpstr>
      <vt:lpstr>Inhalt 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Vergleichende Politik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692</cp:revision>
  <dcterms:created xsi:type="dcterms:W3CDTF">2008-11-14T10:19:50Z</dcterms:created>
  <dcterms:modified xsi:type="dcterms:W3CDTF">2021-10-22T12:57:10Z</dcterms:modified>
</cp:coreProperties>
</file>