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3"/>
  </p:notesMasterIdLst>
  <p:handoutMasterIdLst>
    <p:handoutMasterId r:id="rId24"/>
  </p:handoutMasterIdLst>
  <p:sldIdLst>
    <p:sldId id="377" r:id="rId2"/>
    <p:sldId id="362" r:id="rId3"/>
    <p:sldId id="378" r:id="rId4"/>
    <p:sldId id="380" r:id="rId5"/>
    <p:sldId id="379" r:id="rId6"/>
    <p:sldId id="499" r:id="rId7"/>
    <p:sldId id="501" r:id="rId8"/>
    <p:sldId id="446" r:id="rId9"/>
    <p:sldId id="503" r:id="rId10"/>
    <p:sldId id="502" r:id="rId11"/>
    <p:sldId id="460" r:id="rId12"/>
    <p:sldId id="504" r:id="rId13"/>
    <p:sldId id="506" r:id="rId14"/>
    <p:sldId id="505" r:id="rId15"/>
    <p:sldId id="507" r:id="rId16"/>
    <p:sldId id="509" r:id="rId17"/>
    <p:sldId id="508" r:id="rId18"/>
    <p:sldId id="510" r:id="rId19"/>
    <p:sldId id="370" r:id="rId20"/>
    <p:sldId id="428" r:id="rId21"/>
    <p:sldId id="431" r:id="rId22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630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14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14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0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908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4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63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4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 als Methode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Fälle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Typologien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Konkordanz- und Differenzmethode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Typologien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Beschreibung von Fällen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Kategorien (Oberbegriffe)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Variablen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Ausprägungen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Dummy-Variable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Kategoriale Variablen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Metrische Variablen</a:t>
            </a:r>
            <a:endParaRPr lang="de-CH" sz="1400" dirty="0">
              <a:latin typeface="Apercu Light" panose="02000506030000020004" pitchFamily="50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Typologie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Mindestens 2 Variablen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Jeweils mindestens 2 Ausprägungen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4-Felder-Tabelle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Komplexitätsreduktion</a:t>
            </a:r>
          </a:p>
          <a:p>
            <a:pPr lvl="2" eaLnBrk="1" hangingPunct="1"/>
            <a:endParaRPr lang="de-CH" dirty="0">
              <a:sym typeface="Wingdings" pitchFamily="2" charset="2"/>
            </a:endParaRPr>
          </a:p>
          <a:p>
            <a:pPr lvl="1" eaLnBrk="1" hangingPunct="1"/>
            <a:endParaRPr lang="de-CH" sz="18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16752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Typologien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136202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56490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sym typeface="Wingdings" pitchFamily="2" charset="2"/>
              </a:rPr>
              <a:t>Definition: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de-CH" sz="1800" dirty="0">
                <a:latin typeface="Apercu Light" panose="02000506030000020004" pitchFamily="50" charset="0"/>
              </a:rPr>
              <a:t>Methode des Zueinander-in-Beziehung-Setzens von mindestens zwei Objekten, die in mindestens einer Dimension miteinander </a:t>
            </a:r>
            <a:r>
              <a:rPr lang="de-CH" sz="1800" dirty="0" err="1">
                <a:latin typeface="Apercu Light" panose="02000506030000020004" pitchFamily="50" charset="0"/>
              </a:rPr>
              <a:t>ver</a:t>
            </a:r>
            <a:r>
              <a:rPr lang="de-CH" sz="1800" dirty="0">
                <a:latin typeface="Apercu Light" panose="02000506030000020004" pitchFamily="50" charset="0"/>
              </a:rPr>
              <a:t>-gleichbar sind, zwecks Aufdecken von Gemeinsamkeiten, Unter-schieden sowie von Art und Richtung der Wechselbeziehungen»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(Manfred G. Schmidt: Wörterbuch der Politik)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 als Methode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E7B035F-706E-479C-A93C-44C73E93887C}"/>
              </a:ext>
            </a:extLst>
          </p:cNvPr>
          <p:cNvCxnSpPr/>
          <p:nvPr/>
        </p:nvCxnSpPr>
        <p:spPr bwMode="auto">
          <a:xfrm>
            <a:off x="4958328" y="4077072"/>
            <a:ext cx="26642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C6BB959-EEFD-44B8-8175-EE034CBAFD85}"/>
              </a:ext>
            </a:extLst>
          </p:cNvPr>
          <p:cNvCxnSpPr/>
          <p:nvPr/>
        </p:nvCxnSpPr>
        <p:spPr bwMode="auto">
          <a:xfrm>
            <a:off x="1043608" y="4365104"/>
            <a:ext cx="8903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3165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 als Methode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Fälle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Typologien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Konkordanz- und Differenzmethode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8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761262" cy="1143000"/>
          </a:xfrm>
        </p:spPr>
        <p:txBody>
          <a:bodyPr/>
          <a:lstStyle/>
          <a:p>
            <a:pPr eaLnBrk="1" hangingPunct="1"/>
            <a:r>
              <a:rPr lang="de-CH" u="none" dirty="0"/>
              <a:t>Konkordanz- und Differenzmethode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Vergleich als Quasi-Experiment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Hypothese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Abhängige und unabhängige Variable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Konkordanzmethode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Most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dissimilar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cases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design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Output stabil halten: Abhängige Variablen sind gleich; unabhängige Variablen variieren (bis auf jene, für die Einfluss vermutet wird)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Hinreichende Bedingung (Ursache)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Differenzmethode: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80CF37-168B-42D1-8A45-BBFF748F7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956" y="1970477"/>
            <a:ext cx="1621772" cy="203458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F0F6689-A8AF-424A-B41A-98DC515669AA}"/>
              </a:ext>
            </a:extLst>
          </p:cNvPr>
          <p:cNvSpPr txBox="1"/>
          <p:nvPr/>
        </p:nvSpPr>
        <p:spPr>
          <a:xfrm>
            <a:off x="6572622" y="404814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1806-1873</a:t>
            </a:r>
            <a:endParaRPr lang="de-CH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5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977286" cy="1143000"/>
          </a:xfrm>
        </p:spPr>
        <p:txBody>
          <a:bodyPr/>
          <a:lstStyle/>
          <a:p>
            <a:pPr eaLnBrk="1" hangingPunct="1"/>
            <a:r>
              <a:rPr lang="de-CH" b="1" u="none" dirty="0"/>
              <a:t>Konkordanz</a:t>
            </a:r>
            <a:r>
              <a:rPr lang="de-CH" u="none" dirty="0"/>
              <a:t>- und Differenzmethode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C3717AD-C646-4EEB-9D66-C320CB9E6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85533"/>
              </p:ext>
            </p:extLst>
          </p:nvPr>
        </p:nvGraphicFramePr>
        <p:xfrm>
          <a:off x="915194" y="2348880"/>
          <a:ext cx="7730331" cy="374441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584798">
                  <a:extLst>
                    <a:ext uri="{9D8B030D-6E8A-4147-A177-3AD203B41FA5}">
                      <a16:colId xmlns:a16="http://schemas.microsoft.com/office/drawing/2014/main" val="112345613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8715524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283695471"/>
                    </a:ext>
                  </a:extLst>
                </a:gridCol>
                <a:gridCol w="1409229">
                  <a:extLst>
                    <a:ext uri="{9D8B030D-6E8A-4147-A177-3AD203B41FA5}">
                      <a16:colId xmlns:a16="http://schemas.microsoft.com/office/drawing/2014/main" val="512187423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Kanton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Obwalden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Appenzell Innerrhoden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Schaffhausen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511429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Unabhängige Variable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835179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 err="1">
                          <a:solidFill>
                            <a:schemeClr val="tx1"/>
                          </a:solidFill>
                          <a:effectLst/>
                        </a:rPr>
                        <a:t>Einwohner:innengrösse</a:t>
                      </a:r>
                      <a:endParaRPr lang="de-CH" sz="1300" dirty="0">
                        <a:solidFill>
                          <a:schemeClr val="tx1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45259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Kontext (unabhängige Variablen)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3902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Anteil deutsch Sprechende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Mittel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798791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SVP-Anteil 2015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795858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Abhängige Variable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388034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Wahlbeteiligung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4620581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69318340-85E0-41D4-A163-BA0A64DCA688}"/>
              </a:ext>
            </a:extLst>
          </p:cNvPr>
          <p:cNvSpPr/>
          <p:nvPr/>
        </p:nvSpPr>
        <p:spPr bwMode="auto">
          <a:xfrm>
            <a:off x="884263" y="5661248"/>
            <a:ext cx="7792193" cy="36013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3F22553-376E-4E11-B51D-D8810D9C8B9A}"/>
              </a:ext>
            </a:extLst>
          </p:cNvPr>
          <p:cNvSpPr/>
          <p:nvPr/>
        </p:nvSpPr>
        <p:spPr bwMode="auto">
          <a:xfrm>
            <a:off x="884263" y="3335086"/>
            <a:ext cx="7792193" cy="36013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83341F7-F321-46A6-8980-E650E056E1BE}"/>
              </a:ext>
            </a:extLst>
          </p:cNvPr>
          <p:cNvSpPr/>
          <p:nvPr/>
        </p:nvSpPr>
        <p:spPr bwMode="auto">
          <a:xfrm>
            <a:off x="4571999" y="3952484"/>
            <a:ext cx="4073525" cy="138073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9292CCD-AA58-44D9-940E-B77187E275F2}"/>
              </a:ext>
            </a:extLst>
          </p:cNvPr>
          <p:cNvCxnSpPr/>
          <p:nvPr/>
        </p:nvCxnSpPr>
        <p:spPr bwMode="auto">
          <a:xfrm>
            <a:off x="5165208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7969CE09-3136-4A48-89FE-3AF25A3381F4}"/>
              </a:ext>
            </a:extLst>
          </p:cNvPr>
          <p:cNvCxnSpPr/>
          <p:nvPr/>
        </p:nvCxnSpPr>
        <p:spPr bwMode="auto">
          <a:xfrm>
            <a:off x="6516216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E2A7EB21-EEA9-43DF-96D9-39AECFE62D6E}"/>
              </a:ext>
            </a:extLst>
          </p:cNvPr>
          <p:cNvCxnSpPr/>
          <p:nvPr/>
        </p:nvCxnSpPr>
        <p:spPr bwMode="auto">
          <a:xfrm>
            <a:off x="7956376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8604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761262" cy="1143000"/>
          </a:xfrm>
        </p:spPr>
        <p:txBody>
          <a:bodyPr/>
          <a:lstStyle/>
          <a:p>
            <a:pPr eaLnBrk="1" hangingPunct="1"/>
            <a:r>
              <a:rPr lang="de-CH" u="none" dirty="0"/>
              <a:t>Konkordanz- und Differenzmethode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Vergleich als Quasi-Experiment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Hypothese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Abhängige und unabhängige Variable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Konkordanzmethode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Most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dissimilar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cases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design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Output stabil halten: Abhängige Variablen sind gleich; unabhängige Variablen variieren (bis auf jene, für die Einfluss vermutet wird)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Hinreichende Bedingung (Ursache)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Differenzmethode: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Most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similar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cases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design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Kontext stabil halten: Abhängige Variable variiert; unabhängige Variablen sind gleich (bis auf jene, für die Einfluss vermutet wird)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Notwendige Bedingung</a:t>
            </a:r>
          </a:p>
        </p:txBody>
      </p:sp>
    </p:spTree>
    <p:extLst>
      <p:ext uri="{BB962C8B-B14F-4D97-AF65-F5344CB8AC3E}">
        <p14:creationId xmlns:p14="http://schemas.microsoft.com/office/powerpoint/2010/main" val="76814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977286" cy="1143000"/>
          </a:xfrm>
        </p:spPr>
        <p:txBody>
          <a:bodyPr/>
          <a:lstStyle/>
          <a:p>
            <a:pPr eaLnBrk="1" hangingPunct="1"/>
            <a:r>
              <a:rPr lang="de-CH" u="none" dirty="0"/>
              <a:t>Konkordanz- und </a:t>
            </a:r>
            <a:r>
              <a:rPr lang="de-CH" b="1" u="none" dirty="0"/>
              <a:t>Differenzmethode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C3717AD-C646-4EEB-9D66-C320CB9E6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042602"/>
              </p:ext>
            </p:extLst>
          </p:nvPr>
        </p:nvGraphicFramePr>
        <p:xfrm>
          <a:off x="915194" y="2348880"/>
          <a:ext cx="7730331" cy="374441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584798">
                  <a:extLst>
                    <a:ext uri="{9D8B030D-6E8A-4147-A177-3AD203B41FA5}">
                      <a16:colId xmlns:a16="http://schemas.microsoft.com/office/drawing/2014/main" val="112345613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8715524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283695471"/>
                    </a:ext>
                  </a:extLst>
                </a:gridCol>
                <a:gridCol w="1409229">
                  <a:extLst>
                    <a:ext uri="{9D8B030D-6E8A-4147-A177-3AD203B41FA5}">
                      <a16:colId xmlns:a16="http://schemas.microsoft.com/office/drawing/2014/main" val="512187423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Kanton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Nidwalden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Obwalden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St. Gallen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511429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Unabhängige Variable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835179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 err="1">
                          <a:solidFill>
                            <a:schemeClr val="tx1"/>
                          </a:solidFill>
                          <a:effectLst/>
                        </a:rPr>
                        <a:t>Einwohner:innengrösse</a:t>
                      </a:r>
                      <a:endParaRPr lang="de-CH" sz="1300" dirty="0">
                        <a:solidFill>
                          <a:schemeClr val="tx1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45259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Kontext (unabhängige Variablen)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3902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Anteil deutsch Sprechende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798791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SVP-Anteil 2015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Hoch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795858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Abhängige Variable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 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 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388034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Wahlbeteiligung</a:t>
                      </a:r>
                      <a:endParaRPr lang="de-CH" sz="1300" dirty="0">
                        <a:solidFill>
                          <a:sysClr val="windowText" lastClr="000000"/>
                        </a:solidFill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>
                          <a:effectLst/>
                        </a:rPr>
                        <a:t>Hoch</a:t>
                      </a:r>
                      <a:endParaRPr lang="de-CH" sz="130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de-CH" sz="1300" dirty="0">
                          <a:effectLst/>
                        </a:rPr>
                        <a:t>Gering</a:t>
                      </a:r>
                      <a:endParaRPr lang="de-CH" sz="1300" dirty="0">
                        <a:effectLst/>
                        <a:latin typeface="Apercu Light" panose="02000506030000020004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4620581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69318340-85E0-41D4-A163-BA0A64DCA688}"/>
              </a:ext>
            </a:extLst>
          </p:cNvPr>
          <p:cNvSpPr/>
          <p:nvPr/>
        </p:nvSpPr>
        <p:spPr bwMode="auto">
          <a:xfrm>
            <a:off x="884263" y="5661248"/>
            <a:ext cx="7792193" cy="36013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3F22553-376E-4E11-B51D-D8810D9C8B9A}"/>
              </a:ext>
            </a:extLst>
          </p:cNvPr>
          <p:cNvSpPr/>
          <p:nvPr/>
        </p:nvSpPr>
        <p:spPr bwMode="auto">
          <a:xfrm>
            <a:off x="884263" y="3335086"/>
            <a:ext cx="7792193" cy="36013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83341F7-F321-46A6-8980-E650E056E1BE}"/>
              </a:ext>
            </a:extLst>
          </p:cNvPr>
          <p:cNvSpPr/>
          <p:nvPr/>
        </p:nvSpPr>
        <p:spPr bwMode="auto">
          <a:xfrm>
            <a:off x="4571999" y="3952484"/>
            <a:ext cx="4073525" cy="138073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9292CCD-AA58-44D9-940E-B77187E275F2}"/>
              </a:ext>
            </a:extLst>
          </p:cNvPr>
          <p:cNvCxnSpPr/>
          <p:nvPr/>
        </p:nvCxnSpPr>
        <p:spPr bwMode="auto">
          <a:xfrm>
            <a:off x="5165208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7969CE09-3136-4A48-89FE-3AF25A3381F4}"/>
              </a:ext>
            </a:extLst>
          </p:cNvPr>
          <p:cNvCxnSpPr/>
          <p:nvPr/>
        </p:nvCxnSpPr>
        <p:spPr bwMode="auto">
          <a:xfrm>
            <a:off x="6516216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E2A7EB21-EEA9-43DF-96D9-39AECFE62D6E}"/>
              </a:ext>
            </a:extLst>
          </p:cNvPr>
          <p:cNvCxnSpPr/>
          <p:nvPr/>
        </p:nvCxnSpPr>
        <p:spPr bwMode="auto">
          <a:xfrm>
            <a:off x="7956376" y="3599304"/>
            <a:ext cx="0" cy="21962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5947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833270" cy="1143000"/>
          </a:xfrm>
        </p:spPr>
        <p:txBody>
          <a:bodyPr/>
          <a:lstStyle/>
          <a:p>
            <a:pPr eaLnBrk="1" hangingPunct="1"/>
            <a:r>
              <a:rPr lang="de-CH" u="none" dirty="0"/>
              <a:t>Konkordanz- und Differenzmethode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32040" y="4059967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408CDB-7562-43C9-A097-2148B78EC9FF}"/>
              </a:ext>
            </a:extLst>
          </p:cNvPr>
          <p:cNvSpPr txBox="1"/>
          <p:nvPr/>
        </p:nvSpPr>
        <p:spPr>
          <a:xfrm>
            <a:off x="5004048" y="2213308"/>
            <a:ext cx="40324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dirty="0">
                <a:latin typeface="Apercu Light" panose="02000506030000020004" pitchFamily="50" charset="0"/>
              </a:rPr>
              <a:t>Hinreichend: immer wenn Bedingung vorhanden ist, muss Resultat vorhanden sein.</a:t>
            </a:r>
          </a:p>
          <a:p>
            <a:pPr algn="l"/>
            <a:r>
              <a:rPr lang="de-CH" sz="1600" dirty="0">
                <a:latin typeface="Apercu Light" panose="02000506030000020004" pitchFamily="50" charset="0"/>
              </a:rPr>
              <a:t>Notwendig: immer wenn Resultat vorhanden ist, muss auch Bedingung vorhanden sein. </a:t>
            </a:r>
          </a:p>
          <a:p>
            <a:endParaRPr lang="de-CH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C9A63C3-AB03-439B-93CD-99B144E61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21831"/>
              </p:ext>
            </p:extLst>
          </p:nvPr>
        </p:nvGraphicFramePr>
        <p:xfrm>
          <a:off x="4942304" y="1968205"/>
          <a:ext cx="3745995" cy="481741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69730">
                  <a:extLst>
                    <a:ext uri="{9D8B030D-6E8A-4147-A177-3AD203B41FA5}">
                      <a16:colId xmlns:a16="http://schemas.microsoft.com/office/drawing/2014/main" val="426241847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3022954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866977036"/>
                    </a:ext>
                  </a:extLst>
                </a:gridCol>
              </a:tblGrid>
              <a:tr h="329267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b="1" u="none" strike="noStrike" dirty="0">
                          <a:effectLst/>
                          <a:latin typeface="Apercu Light" panose="02000506030000020004" pitchFamily="50" charset="0"/>
                        </a:rPr>
                        <a:t>Kanton</a:t>
                      </a:r>
                      <a:endParaRPr lang="de-CH" sz="1100" b="1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b="1" u="none" strike="noStrike" dirty="0">
                          <a:effectLst/>
                          <a:latin typeface="Apercu Light" panose="02000506030000020004" pitchFamily="50" charset="0"/>
                        </a:rPr>
                        <a:t>Bevölkerung (Ende 2020)</a:t>
                      </a:r>
                      <a:endParaRPr lang="de-CH" sz="1100" b="1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b="1" u="none" strike="noStrike" dirty="0">
                          <a:effectLst/>
                          <a:latin typeface="Apercu Light" panose="02000506030000020004" pitchFamily="50" charset="0"/>
                        </a:rPr>
                        <a:t>Wahlbeteiligung (2019)</a:t>
                      </a:r>
                      <a:endParaRPr lang="de-CH" sz="1100" b="1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extLst>
                  <a:ext uri="{0D108BD9-81ED-4DB2-BD59-A6C34878D82A}">
                    <a16:rowId xmlns:a16="http://schemas.microsoft.com/office/drawing/2014/main" val="1411721745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Zürich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1 553 423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44.4 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553371553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Bern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1 043 132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47.4 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882785264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Luzern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416 347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48.4 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299943642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Uri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36 819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45.9 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97641305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Schwyz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162 157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48.6 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6556064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Obwalden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38 108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55.1 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588757904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Nidwalden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43 520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50.4 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1808154770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Glarus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40 851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39.9 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183841461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Zug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128 794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52.1 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72930585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Freiburg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325 496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43.0 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66471571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Solothurn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277 462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44.8 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2763525406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Basel-Stadt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196 735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47.7 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1101120409"/>
                  </a:ext>
                </a:extLst>
              </a:tr>
              <a:tr h="199515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Basel-Landschaft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290 969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42.5 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092973804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Schaffhausen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 83 107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59.6 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86517878"/>
                  </a:ext>
                </a:extLst>
              </a:tr>
              <a:tr h="165284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Appenzell A.Rh.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55 309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41.3 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476047006"/>
                  </a:ext>
                </a:extLst>
              </a:tr>
              <a:tr h="158201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Appenzell I.Rh.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16 293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48.7 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4148431087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St.Gallen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514 504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41.9 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446212417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Graubünden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200 096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42.9 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3629803959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Aargau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694 072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44.7 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2136424466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Thurgau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282 909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42.4 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2227401382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Tessin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350 986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49.6 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401462189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Waadt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814 762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41.4 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404680161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Wallis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348 503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54.1 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634838182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Neuenburg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175 894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40.2 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833260767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Genf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506 343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38.2 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1375953278"/>
                  </a:ext>
                </a:extLst>
              </a:tr>
              <a:tr h="166346">
                <a:tc>
                  <a:txBody>
                    <a:bodyPr/>
                    <a:lstStyle/>
                    <a:p>
                      <a:pPr algn="l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Jura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100" u="none" strike="noStrike">
                          <a:effectLst/>
                          <a:latin typeface="Apercu Light" panose="02000506030000020004" pitchFamily="50" charset="0"/>
                        </a:rPr>
                        <a:t> 73 709</a:t>
                      </a:r>
                      <a:endParaRPr lang="de-CH" sz="1100" b="0" i="0" u="none" strike="noStrike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CH" sz="1100" u="none" strike="noStrike" dirty="0">
                          <a:effectLst/>
                          <a:latin typeface="Apercu Light" panose="02000506030000020004" pitchFamily="50" charset="0"/>
                        </a:rPr>
                        <a:t>42.6 </a:t>
                      </a:r>
                      <a:endParaRPr lang="de-CH" sz="1100" b="0" i="0" u="none" strike="noStrike" dirty="0">
                        <a:solidFill>
                          <a:srgbClr val="000000"/>
                        </a:solidFill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3524" marR="3524" marT="3524" marB="0" anchor="ctr"/>
                </a:tc>
                <a:extLst>
                  <a:ext uri="{0D108BD9-81ED-4DB2-BD59-A6C34878D82A}">
                    <a16:rowId xmlns:a16="http://schemas.microsoft.com/office/drawing/2014/main" val="2975797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John Stuart Mill: London </a:t>
            </a:r>
            <a:r>
              <a:rPr lang="de-CH" sz="1000" dirty="0" err="1">
                <a:latin typeface="Apercu Light" panose="02000506030000020004" pitchFamily="50" charset="0"/>
              </a:rPr>
              <a:t>Stereoscopic</a:t>
            </a:r>
            <a:r>
              <a:rPr lang="de-CH" sz="1000" dirty="0">
                <a:latin typeface="Apercu Light" panose="02000506030000020004" pitchFamily="50" charset="0"/>
              </a:rPr>
              <a:t> Company - </a:t>
            </a:r>
            <a:r>
              <a:rPr lang="de-CH" sz="1000" dirty="0" err="1">
                <a:latin typeface="Apercu Light" panose="02000506030000020004" pitchFamily="50" charset="0"/>
              </a:rPr>
              <a:t>Hulton</a:t>
            </a:r>
            <a:r>
              <a:rPr lang="de-CH" sz="1000" dirty="0">
                <a:latin typeface="Apercu Light" panose="02000506030000020004" pitchFamily="50" charset="0"/>
              </a:rPr>
              <a:t> Archive (https://de.wikipedia.org/wiki/John_Stuart_Mill#/media/Datei:John_Stuart_Mill_by_London_Stereoscopic_Company,_c1870.jpg)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Quellen </a:t>
            </a:r>
            <a:r>
              <a:rPr lang="de-CH" sz="1000" dirty="0" err="1">
                <a:latin typeface="Apercu Light" panose="02000506030000020004" pitchFamily="50" charset="0"/>
              </a:rPr>
              <a:t>Einwohner:innenzahl</a:t>
            </a:r>
            <a:r>
              <a:rPr lang="de-CH" sz="1000" dirty="0">
                <a:latin typeface="Apercu Light" panose="02000506030000020004" pitchFamily="50" charset="0"/>
              </a:rPr>
              <a:t> und Wahlbeteiligung: Bundesamt für Statistik. 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8.2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Vergleichende Politik</a:t>
            </a:r>
            <a:br>
              <a:rPr lang="de-CH" sz="4000"/>
            </a:br>
            <a:r>
              <a:rPr lang="de-CH" sz="4000"/>
              <a:t>Vergleich als Methode</a:t>
            </a:r>
            <a:endParaRPr lang="de-CH" sz="4000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2750900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4211" y="3771306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 als Methode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Fälle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Typologien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Konkordanz- und Differenzmethode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56490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sym typeface="Wingdings" pitchFamily="2" charset="2"/>
              </a:rPr>
              <a:t>Definition: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de-CH" sz="1800" dirty="0">
                <a:latin typeface="Apercu Light" panose="02000506030000020004" pitchFamily="50" charset="0"/>
              </a:rPr>
              <a:t>Methode des Zueinander-in-Beziehung-Setzens von mindestens zwei Objekten, die in mindestens einer Dimension miteinander </a:t>
            </a:r>
            <a:r>
              <a:rPr lang="de-CH" sz="1800" dirty="0" err="1">
                <a:latin typeface="Apercu Light" panose="02000506030000020004" pitchFamily="50" charset="0"/>
              </a:rPr>
              <a:t>ver</a:t>
            </a:r>
            <a:r>
              <a:rPr lang="de-CH" sz="1800" dirty="0">
                <a:latin typeface="Apercu Light" panose="02000506030000020004" pitchFamily="50" charset="0"/>
              </a:rPr>
              <a:t>-gleichbar sind, zwecks Aufdecken von Gemeinsamkeiten, Unter-schieden sowie von Art und Richtung der Wechselbeziehungen»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(Manfred G. Schmidt: Wörterbuch der Politik)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 als Methode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54D68BC1-7156-4DF4-A2E2-1AAB8E8EE04C}"/>
              </a:ext>
            </a:extLst>
          </p:cNvPr>
          <p:cNvCxnSpPr/>
          <p:nvPr/>
        </p:nvCxnSpPr>
        <p:spPr bwMode="auto">
          <a:xfrm>
            <a:off x="1547664" y="3807328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A4D1DF4-76AC-4836-9305-598091BB7F04}"/>
              </a:ext>
            </a:extLst>
          </p:cNvPr>
          <p:cNvCxnSpPr/>
          <p:nvPr/>
        </p:nvCxnSpPr>
        <p:spPr bwMode="auto">
          <a:xfrm>
            <a:off x="2529488" y="3545584"/>
            <a:ext cx="35729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E7B035F-706E-479C-A93C-44C73E93887C}"/>
              </a:ext>
            </a:extLst>
          </p:cNvPr>
          <p:cNvCxnSpPr/>
          <p:nvPr/>
        </p:nvCxnSpPr>
        <p:spPr bwMode="auto">
          <a:xfrm>
            <a:off x="4958328" y="4077072"/>
            <a:ext cx="26642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C6BB959-EEFD-44B8-8175-EE034CBAFD85}"/>
              </a:ext>
            </a:extLst>
          </p:cNvPr>
          <p:cNvCxnSpPr/>
          <p:nvPr/>
        </p:nvCxnSpPr>
        <p:spPr bwMode="auto">
          <a:xfrm>
            <a:off x="1043608" y="4365104"/>
            <a:ext cx="8903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9870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 als Methode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Fälle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Typologien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Konkordanz- und Differenzmethode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1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Fälle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Definition: «</a:t>
            </a:r>
            <a:r>
              <a:rPr lang="de-CH" sz="1800" dirty="0">
                <a:latin typeface="Apercu Light" panose="02000506030000020004" pitchFamily="50" charset="0"/>
              </a:rPr>
              <a:t>räumlich und zeitlich abgegrenzter Untersuchungsgegenstand»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Makroebene, Mesoebene, Mikroebene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Fallauswahl (Analysemethode):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Einzelfall (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case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</a:t>
            </a: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study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Mittlere Anzahl Fälle (Komparatistik)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Viele Fälle (quantitativ-statistische Methoden)</a:t>
            </a:r>
            <a:endParaRPr lang="de-CH" sz="1800" dirty="0">
              <a:latin typeface="Apercu Light" panose="02000506030000020004" pitchFamily="50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Grundgesamtheit, Stichprobe, Vollerhebung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Querschnittanalyse (Cross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Section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), Längsschnittanalyse (Time Series), gepoolte Zeitreihen (TSCS)</a:t>
            </a:r>
          </a:p>
          <a:p>
            <a:pPr lvl="2" eaLnBrk="1" hangingPunct="1"/>
            <a:endParaRPr lang="de-CH" sz="1600" dirty="0">
              <a:sym typeface="Wingdings" pitchFamily="2" charset="2"/>
            </a:endParaRPr>
          </a:p>
          <a:p>
            <a:pPr lvl="1" eaLnBrk="1" hangingPunct="1"/>
            <a:endParaRPr lang="de-CH" sz="16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4B3626E-69AF-4AA0-BDDD-7AE7DB5BB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09" y="3666083"/>
            <a:ext cx="3004592" cy="300459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5711876-16BC-4BC3-BF98-D2CDBD21D061}"/>
              </a:ext>
            </a:extLst>
          </p:cNvPr>
          <p:cNvSpPr txBox="1"/>
          <p:nvPr/>
        </p:nvSpPr>
        <p:spPr>
          <a:xfrm>
            <a:off x="6551630" y="3194558"/>
            <a:ext cx="25725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Vergleichende Politikwissenschaft</a:t>
            </a:r>
          </a:p>
        </p:txBody>
      </p:sp>
    </p:spTree>
    <p:extLst>
      <p:ext uri="{BB962C8B-B14F-4D97-AF65-F5344CB8AC3E}">
        <p14:creationId xmlns:p14="http://schemas.microsoft.com/office/powerpoint/2010/main" val="191074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56490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sym typeface="Wingdings" pitchFamily="2" charset="2"/>
              </a:rPr>
              <a:t>Definition: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«</a:t>
            </a:r>
            <a:r>
              <a:rPr lang="de-CH" sz="1800" dirty="0">
                <a:latin typeface="Apercu Light" panose="02000506030000020004" pitchFamily="50" charset="0"/>
              </a:rPr>
              <a:t>Methode des Zueinander-in-Beziehung-Setzens von mindestens zwei Objekten, die in mindestens einer Dimension miteinander </a:t>
            </a:r>
            <a:r>
              <a:rPr lang="de-CH" sz="1800" dirty="0" err="1">
                <a:latin typeface="Apercu Light" panose="02000506030000020004" pitchFamily="50" charset="0"/>
              </a:rPr>
              <a:t>ver</a:t>
            </a:r>
            <a:r>
              <a:rPr lang="de-CH" sz="1800" dirty="0">
                <a:latin typeface="Apercu Light" panose="02000506030000020004" pitchFamily="50" charset="0"/>
              </a:rPr>
              <a:t>-gleichbar sind, zwecks Aufdecken von Gemeinsamkeiten, Unter-schieden sowie von Art und Richtung der Wechselbeziehungen»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(Manfred G. Schmidt: Wörterbuch der Politik)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 als Methode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A4D1DF4-76AC-4836-9305-598091BB7F04}"/>
              </a:ext>
            </a:extLst>
          </p:cNvPr>
          <p:cNvCxnSpPr/>
          <p:nvPr/>
        </p:nvCxnSpPr>
        <p:spPr bwMode="auto">
          <a:xfrm>
            <a:off x="2529488" y="3545584"/>
            <a:ext cx="35729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8254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833</Words>
  <Application>Microsoft Office PowerPoint</Application>
  <PresentationFormat>Bildschirmpräsentation (4:3)</PresentationFormat>
  <Paragraphs>298</Paragraphs>
  <Slides>21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8.2</vt:lpstr>
      <vt:lpstr>Wo wir uns befinden…</vt:lpstr>
      <vt:lpstr>Inhalt </vt:lpstr>
      <vt:lpstr>Vergleich als Methode</vt:lpstr>
      <vt:lpstr>Inhalt </vt:lpstr>
      <vt:lpstr>Fälle</vt:lpstr>
      <vt:lpstr>Vergleich als Methode</vt:lpstr>
      <vt:lpstr>Inhalt </vt:lpstr>
      <vt:lpstr>Typologien</vt:lpstr>
      <vt:lpstr>Typologien</vt:lpstr>
      <vt:lpstr>Vergleich als Methode</vt:lpstr>
      <vt:lpstr>Inhalt </vt:lpstr>
      <vt:lpstr>Konkordanz- und Differenzmethode</vt:lpstr>
      <vt:lpstr>Konkordanz- und Differenzmethode</vt:lpstr>
      <vt:lpstr>Konkordanz- und Differenzmethode</vt:lpstr>
      <vt:lpstr>Konkordanz- und Differenzmethode</vt:lpstr>
      <vt:lpstr>Konkordanz- und Differenzmethode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694</cp:revision>
  <dcterms:created xsi:type="dcterms:W3CDTF">2008-11-14T10:19:50Z</dcterms:created>
  <dcterms:modified xsi:type="dcterms:W3CDTF">2021-10-22T12:44:37Z</dcterms:modified>
</cp:coreProperties>
</file>