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0"/>
  </p:notesMasterIdLst>
  <p:handoutMasterIdLst>
    <p:handoutMasterId r:id="rId21"/>
  </p:handoutMasterIdLst>
  <p:sldIdLst>
    <p:sldId id="377" r:id="rId2"/>
    <p:sldId id="362" r:id="rId3"/>
    <p:sldId id="378" r:id="rId4"/>
    <p:sldId id="380" r:id="rId5"/>
    <p:sldId id="379" r:id="rId6"/>
    <p:sldId id="502" r:id="rId7"/>
    <p:sldId id="503" r:id="rId8"/>
    <p:sldId id="504" r:id="rId9"/>
    <p:sldId id="505" r:id="rId10"/>
    <p:sldId id="446" r:id="rId11"/>
    <p:sldId id="508" r:id="rId12"/>
    <p:sldId id="507" r:id="rId13"/>
    <p:sldId id="506" r:id="rId14"/>
    <p:sldId id="447" r:id="rId15"/>
    <p:sldId id="509" r:id="rId16"/>
    <p:sldId id="448" r:id="rId17"/>
    <p:sldId id="428" r:id="rId18"/>
    <p:sldId id="431" r:id="rId19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1638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616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329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04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211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805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8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74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65"/>
          <p:cNvSpPr>
            <a:spLocks noChangeAspect="1" noChangeArrowheads="1" noTextEdit="1"/>
          </p:cNvSpPr>
          <p:nvPr/>
        </p:nvSpPr>
        <p:spPr bwMode="auto">
          <a:xfrm>
            <a:off x="636413" y="2205309"/>
            <a:ext cx="7313613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26" name="Rectangle 67"/>
          <p:cNvSpPr>
            <a:spLocks noChangeArrowheads="1"/>
          </p:cNvSpPr>
          <p:nvPr/>
        </p:nvSpPr>
        <p:spPr bwMode="auto">
          <a:xfrm>
            <a:off x="636413" y="2213247"/>
            <a:ext cx="2438400" cy="3698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27" name="Rectangle 68"/>
          <p:cNvSpPr>
            <a:spLocks noChangeArrowheads="1"/>
          </p:cNvSpPr>
          <p:nvPr/>
        </p:nvSpPr>
        <p:spPr bwMode="auto">
          <a:xfrm>
            <a:off x="3074813" y="2213247"/>
            <a:ext cx="2438400" cy="3698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28" name="Rectangle 69"/>
          <p:cNvSpPr>
            <a:spLocks noChangeArrowheads="1"/>
          </p:cNvSpPr>
          <p:nvPr/>
        </p:nvSpPr>
        <p:spPr bwMode="auto">
          <a:xfrm>
            <a:off x="5513213" y="2213247"/>
            <a:ext cx="2436813" cy="3714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29" name="Rectangle 70"/>
          <p:cNvSpPr>
            <a:spLocks noChangeArrowheads="1"/>
          </p:cNvSpPr>
          <p:nvPr/>
        </p:nvSpPr>
        <p:spPr bwMode="auto">
          <a:xfrm>
            <a:off x="636413" y="2583134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0" name="Rectangle 71"/>
          <p:cNvSpPr>
            <a:spLocks noChangeArrowheads="1"/>
          </p:cNvSpPr>
          <p:nvPr/>
        </p:nvSpPr>
        <p:spPr bwMode="auto">
          <a:xfrm>
            <a:off x="3074813" y="2583134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1" name="Rectangle 72"/>
          <p:cNvSpPr>
            <a:spLocks noChangeArrowheads="1"/>
          </p:cNvSpPr>
          <p:nvPr/>
        </p:nvSpPr>
        <p:spPr bwMode="auto">
          <a:xfrm>
            <a:off x="5513213" y="2584722"/>
            <a:ext cx="2436813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2" name="Rectangle 73"/>
          <p:cNvSpPr>
            <a:spLocks noChangeArrowheads="1"/>
          </p:cNvSpPr>
          <p:nvPr/>
        </p:nvSpPr>
        <p:spPr bwMode="auto">
          <a:xfrm>
            <a:off x="636413" y="2954609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3" name="Rectangle 74"/>
          <p:cNvSpPr>
            <a:spLocks noChangeArrowheads="1"/>
          </p:cNvSpPr>
          <p:nvPr/>
        </p:nvSpPr>
        <p:spPr bwMode="auto">
          <a:xfrm>
            <a:off x="3074813" y="2954609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4" name="Rectangle 75"/>
          <p:cNvSpPr>
            <a:spLocks noChangeArrowheads="1"/>
          </p:cNvSpPr>
          <p:nvPr/>
        </p:nvSpPr>
        <p:spPr bwMode="auto">
          <a:xfrm>
            <a:off x="5513213" y="2954609"/>
            <a:ext cx="2436813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5" name="Rectangle 76"/>
          <p:cNvSpPr>
            <a:spLocks noChangeArrowheads="1"/>
          </p:cNvSpPr>
          <p:nvPr/>
        </p:nvSpPr>
        <p:spPr bwMode="auto">
          <a:xfrm>
            <a:off x="636413" y="3326084"/>
            <a:ext cx="24384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6" name="Rectangle 77"/>
          <p:cNvSpPr>
            <a:spLocks noChangeArrowheads="1"/>
          </p:cNvSpPr>
          <p:nvPr/>
        </p:nvSpPr>
        <p:spPr bwMode="auto">
          <a:xfrm>
            <a:off x="3074813" y="3326084"/>
            <a:ext cx="24384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7" name="Rectangle 78"/>
          <p:cNvSpPr>
            <a:spLocks noChangeArrowheads="1"/>
          </p:cNvSpPr>
          <p:nvPr/>
        </p:nvSpPr>
        <p:spPr bwMode="auto">
          <a:xfrm>
            <a:off x="5513213" y="3326084"/>
            <a:ext cx="2436813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8" name="Rectangle 79"/>
          <p:cNvSpPr>
            <a:spLocks noChangeArrowheads="1"/>
          </p:cNvSpPr>
          <p:nvPr/>
        </p:nvSpPr>
        <p:spPr bwMode="auto">
          <a:xfrm>
            <a:off x="636413" y="3695972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9" name="Rectangle 80"/>
          <p:cNvSpPr>
            <a:spLocks noChangeArrowheads="1"/>
          </p:cNvSpPr>
          <p:nvPr/>
        </p:nvSpPr>
        <p:spPr bwMode="auto">
          <a:xfrm>
            <a:off x="3074813" y="3695972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0" name="Rectangle 81"/>
          <p:cNvSpPr>
            <a:spLocks noChangeArrowheads="1"/>
          </p:cNvSpPr>
          <p:nvPr/>
        </p:nvSpPr>
        <p:spPr bwMode="auto">
          <a:xfrm>
            <a:off x="5513213" y="3695972"/>
            <a:ext cx="2436813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1" name="Rectangle 82"/>
          <p:cNvSpPr>
            <a:spLocks noChangeArrowheads="1"/>
          </p:cNvSpPr>
          <p:nvPr/>
        </p:nvSpPr>
        <p:spPr bwMode="auto">
          <a:xfrm>
            <a:off x="636413" y="4067447"/>
            <a:ext cx="24384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2" name="Rectangle 83"/>
          <p:cNvSpPr>
            <a:spLocks noChangeArrowheads="1"/>
          </p:cNvSpPr>
          <p:nvPr/>
        </p:nvSpPr>
        <p:spPr bwMode="auto">
          <a:xfrm>
            <a:off x="3074813" y="4067447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3" name="Rectangle 84"/>
          <p:cNvSpPr>
            <a:spLocks noChangeArrowheads="1"/>
          </p:cNvSpPr>
          <p:nvPr/>
        </p:nvSpPr>
        <p:spPr bwMode="auto">
          <a:xfrm>
            <a:off x="5513213" y="4067447"/>
            <a:ext cx="24368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4" name="Rectangle 85"/>
          <p:cNvSpPr>
            <a:spLocks noChangeArrowheads="1"/>
          </p:cNvSpPr>
          <p:nvPr/>
        </p:nvSpPr>
        <p:spPr bwMode="auto">
          <a:xfrm>
            <a:off x="636413" y="4437334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5" name="Rectangle 86"/>
          <p:cNvSpPr>
            <a:spLocks noChangeArrowheads="1"/>
          </p:cNvSpPr>
          <p:nvPr/>
        </p:nvSpPr>
        <p:spPr bwMode="auto">
          <a:xfrm>
            <a:off x="3074813" y="4438922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6" name="Rectangle 87"/>
          <p:cNvSpPr>
            <a:spLocks noChangeArrowheads="1"/>
          </p:cNvSpPr>
          <p:nvPr/>
        </p:nvSpPr>
        <p:spPr bwMode="auto">
          <a:xfrm>
            <a:off x="5513213" y="4438922"/>
            <a:ext cx="2436813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7" name="Rectangle 88"/>
          <p:cNvSpPr>
            <a:spLocks noChangeArrowheads="1"/>
          </p:cNvSpPr>
          <p:nvPr/>
        </p:nvSpPr>
        <p:spPr bwMode="auto">
          <a:xfrm>
            <a:off x="636413" y="4808809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8" name="Rectangle 89"/>
          <p:cNvSpPr>
            <a:spLocks noChangeArrowheads="1"/>
          </p:cNvSpPr>
          <p:nvPr/>
        </p:nvSpPr>
        <p:spPr bwMode="auto">
          <a:xfrm>
            <a:off x="3074813" y="4808809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9" name="Rectangle 90"/>
          <p:cNvSpPr>
            <a:spLocks noChangeArrowheads="1"/>
          </p:cNvSpPr>
          <p:nvPr/>
        </p:nvSpPr>
        <p:spPr bwMode="auto">
          <a:xfrm>
            <a:off x="5513213" y="4808809"/>
            <a:ext cx="24368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50" name="Rectangle 91"/>
          <p:cNvSpPr>
            <a:spLocks noChangeArrowheads="1"/>
          </p:cNvSpPr>
          <p:nvPr/>
        </p:nvSpPr>
        <p:spPr bwMode="auto">
          <a:xfrm>
            <a:off x="636413" y="5180284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51" name="Rectangle 92"/>
          <p:cNvSpPr>
            <a:spLocks noChangeArrowheads="1"/>
          </p:cNvSpPr>
          <p:nvPr/>
        </p:nvSpPr>
        <p:spPr bwMode="auto">
          <a:xfrm>
            <a:off x="3074813" y="5180284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56" name="Rectangle 93"/>
          <p:cNvSpPr>
            <a:spLocks noChangeArrowheads="1"/>
          </p:cNvSpPr>
          <p:nvPr/>
        </p:nvSpPr>
        <p:spPr bwMode="auto">
          <a:xfrm>
            <a:off x="5513213" y="5180284"/>
            <a:ext cx="2436813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57" name="Rectangle 94"/>
          <p:cNvSpPr>
            <a:spLocks noChangeArrowheads="1"/>
          </p:cNvSpPr>
          <p:nvPr/>
        </p:nvSpPr>
        <p:spPr bwMode="auto">
          <a:xfrm>
            <a:off x="636413" y="5550172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58" name="Rectangle 95"/>
          <p:cNvSpPr>
            <a:spLocks noChangeArrowheads="1"/>
          </p:cNvSpPr>
          <p:nvPr/>
        </p:nvSpPr>
        <p:spPr bwMode="auto">
          <a:xfrm>
            <a:off x="3074813" y="5550172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59" name="Rectangle 96"/>
          <p:cNvSpPr>
            <a:spLocks noChangeArrowheads="1"/>
          </p:cNvSpPr>
          <p:nvPr/>
        </p:nvSpPr>
        <p:spPr bwMode="auto">
          <a:xfrm>
            <a:off x="5513213" y="5550172"/>
            <a:ext cx="24368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0" name="Rectangle 97"/>
          <p:cNvSpPr>
            <a:spLocks noChangeArrowheads="1"/>
          </p:cNvSpPr>
          <p:nvPr/>
        </p:nvSpPr>
        <p:spPr bwMode="auto">
          <a:xfrm>
            <a:off x="636413" y="5921647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1" name="Rectangle 98"/>
          <p:cNvSpPr>
            <a:spLocks noChangeArrowheads="1"/>
          </p:cNvSpPr>
          <p:nvPr/>
        </p:nvSpPr>
        <p:spPr bwMode="auto">
          <a:xfrm>
            <a:off x="3074813" y="5921647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2" name="Rectangle 99"/>
          <p:cNvSpPr>
            <a:spLocks noChangeArrowheads="1"/>
          </p:cNvSpPr>
          <p:nvPr/>
        </p:nvSpPr>
        <p:spPr bwMode="auto">
          <a:xfrm>
            <a:off x="5513213" y="5921647"/>
            <a:ext cx="2436813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3" name="Rectangle 100"/>
          <p:cNvSpPr>
            <a:spLocks noChangeArrowheads="1"/>
          </p:cNvSpPr>
          <p:nvPr/>
        </p:nvSpPr>
        <p:spPr bwMode="auto">
          <a:xfrm>
            <a:off x="636413" y="6291534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4" name="Rectangle 101"/>
          <p:cNvSpPr>
            <a:spLocks noChangeArrowheads="1"/>
          </p:cNvSpPr>
          <p:nvPr/>
        </p:nvSpPr>
        <p:spPr bwMode="auto">
          <a:xfrm>
            <a:off x="3074813" y="6291534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5" name="Rectangle 102"/>
          <p:cNvSpPr>
            <a:spLocks noChangeArrowheads="1"/>
          </p:cNvSpPr>
          <p:nvPr/>
        </p:nvSpPr>
        <p:spPr bwMode="auto">
          <a:xfrm>
            <a:off x="5513213" y="6291534"/>
            <a:ext cx="24368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6" name="Line 103"/>
          <p:cNvSpPr>
            <a:spLocks noChangeShapeType="1"/>
          </p:cNvSpPr>
          <p:nvPr/>
        </p:nvSpPr>
        <p:spPr bwMode="auto">
          <a:xfrm>
            <a:off x="3074813" y="2206897"/>
            <a:ext cx="0" cy="44624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7" name="Line 104"/>
          <p:cNvSpPr>
            <a:spLocks noChangeShapeType="1"/>
          </p:cNvSpPr>
          <p:nvPr/>
        </p:nvSpPr>
        <p:spPr bwMode="auto">
          <a:xfrm>
            <a:off x="5513213" y="2206897"/>
            <a:ext cx="0" cy="44624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8" name="Line 105"/>
          <p:cNvSpPr>
            <a:spLocks noChangeShapeType="1"/>
          </p:cNvSpPr>
          <p:nvPr/>
        </p:nvSpPr>
        <p:spPr bwMode="auto">
          <a:xfrm>
            <a:off x="630063" y="2584722"/>
            <a:ext cx="7326313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9" name="Line 106"/>
          <p:cNvSpPr>
            <a:spLocks noChangeShapeType="1"/>
          </p:cNvSpPr>
          <p:nvPr/>
        </p:nvSpPr>
        <p:spPr bwMode="auto">
          <a:xfrm>
            <a:off x="630063" y="2954609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0" name="Line 107"/>
          <p:cNvSpPr>
            <a:spLocks noChangeShapeType="1"/>
          </p:cNvSpPr>
          <p:nvPr/>
        </p:nvSpPr>
        <p:spPr bwMode="auto">
          <a:xfrm>
            <a:off x="630063" y="3326084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1" name="Line 108"/>
          <p:cNvSpPr>
            <a:spLocks noChangeShapeType="1"/>
          </p:cNvSpPr>
          <p:nvPr/>
        </p:nvSpPr>
        <p:spPr bwMode="auto">
          <a:xfrm>
            <a:off x="630063" y="3695972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2" name="Line 109"/>
          <p:cNvSpPr>
            <a:spLocks noChangeShapeType="1"/>
          </p:cNvSpPr>
          <p:nvPr/>
        </p:nvSpPr>
        <p:spPr bwMode="auto">
          <a:xfrm>
            <a:off x="630063" y="4067447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3" name="Line 110"/>
          <p:cNvSpPr>
            <a:spLocks noChangeShapeType="1"/>
          </p:cNvSpPr>
          <p:nvPr/>
        </p:nvSpPr>
        <p:spPr bwMode="auto">
          <a:xfrm>
            <a:off x="630063" y="4438922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4" name="Line 111"/>
          <p:cNvSpPr>
            <a:spLocks noChangeShapeType="1"/>
          </p:cNvSpPr>
          <p:nvPr/>
        </p:nvSpPr>
        <p:spPr bwMode="auto">
          <a:xfrm>
            <a:off x="630063" y="4808809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5" name="Line 112"/>
          <p:cNvSpPr>
            <a:spLocks noChangeShapeType="1"/>
          </p:cNvSpPr>
          <p:nvPr/>
        </p:nvSpPr>
        <p:spPr bwMode="auto">
          <a:xfrm>
            <a:off x="630063" y="5180284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6" name="Line 113"/>
          <p:cNvSpPr>
            <a:spLocks noChangeShapeType="1"/>
          </p:cNvSpPr>
          <p:nvPr/>
        </p:nvSpPr>
        <p:spPr bwMode="auto">
          <a:xfrm>
            <a:off x="630063" y="5550172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7" name="Line 114"/>
          <p:cNvSpPr>
            <a:spLocks noChangeShapeType="1"/>
          </p:cNvSpPr>
          <p:nvPr/>
        </p:nvSpPr>
        <p:spPr bwMode="auto">
          <a:xfrm>
            <a:off x="630063" y="5921647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8" name="Line 115"/>
          <p:cNvSpPr>
            <a:spLocks noChangeShapeType="1"/>
          </p:cNvSpPr>
          <p:nvPr/>
        </p:nvSpPr>
        <p:spPr bwMode="auto">
          <a:xfrm>
            <a:off x="630063" y="6291534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9" name="Line 116"/>
          <p:cNvSpPr>
            <a:spLocks noChangeShapeType="1"/>
          </p:cNvSpPr>
          <p:nvPr/>
        </p:nvSpPr>
        <p:spPr bwMode="auto">
          <a:xfrm>
            <a:off x="636413" y="2206897"/>
            <a:ext cx="0" cy="44624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80" name="Line 117"/>
          <p:cNvSpPr>
            <a:spLocks noChangeShapeType="1"/>
          </p:cNvSpPr>
          <p:nvPr/>
        </p:nvSpPr>
        <p:spPr bwMode="auto">
          <a:xfrm>
            <a:off x="7950026" y="2206897"/>
            <a:ext cx="0" cy="44624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81" name="Line 118"/>
          <p:cNvSpPr>
            <a:spLocks noChangeShapeType="1"/>
          </p:cNvSpPr>
          <p:nvPr/>
        </p:nvSpPr>
        <p:spPr bwMode="auto">
          <a:xfrm>
            <a:off x="630063" y="2213247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82" name="Line 119"/>
          <p:cNvSpPr>
            <a:spLocks noChangeShapeType="1"/>
          </p:cNvSpPr>
          <p:nvPr/>
        </p:nvSpPr>
        <p:spPr bwMode="auto">
          <a:xfrm>
            <a:off x="630063" y="6663009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83" name="Rectangle 120"/>
          <p:cNvSpPr>
            <a:spLocks noChangeArrowheads="1"/>
          </p:cNvSpPr>
          <p:nvPr/>
        </p:nvSpPr>
        <p:spPr bwMode="auto">
          <a:xfrm>
            <a:off x="728488" y="2257697"/>
            <a:ext cx="18240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Strukturmerkmal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4" name="Rectangle 121"/>
          <p:cNvSpPr>
            <a:spLocks noChangeArrowheads="1"/>
          </p:cNvSpPr>
          <p:nvPr/>
        </p:nvSpPr>
        <p:spPr bwMode="auto">
          <a:xfrm>
            <a:off x="3166888" y="2257697"/>
            <a:ext cx="22304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Mehrheitsdemokratie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122"/>
          <p:cNvSpPr>
            <a:spLocks noChangeArrowheads="1"/>
          </p:cNvSpPr>
          <p:nvPr/>
        </p:nvSpPr>
        <p:spPr bwMode="auto">
          <a:xfrm>
            <a:off x="5605288" y="2257697"/>
            <a:ext cx="20780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Konsensdemokratie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2" name="Rectangle 123"/>
          <p:cNvSpPr>
            <a:spLocks noChangeArrowheads="1"/>
          </p:cNvSpPr>
          <p:nvPr/>
        </p:nvSpPr>
        <p:spPr bwMode="auto">
          <a:xfrm>
            <a:off x="728488" y="2629172"/>
            <a:ext cx="9604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Exekutive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3" name="Rectangle 124"/>
          <p:cNvSpPr>
            <a:spLocks noChangeArrowheads="1"/>
          </p:cNvSpPr>
          <p:nvPr/>
        </p:nvSpPr>
        <p:spPr bwMode="auto">
          <a:xfrm>
            <a:off x="3166888" y="2629172"/>
            <a:ext cx="779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1 Partei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4" name="Rectangle 125"/>
          <p:cNvSpPr>
            <a:spLocks noChangeArrowheads="1"/>
          </p:cNvSpPr>
          <p:nvPr/>
        </p:nvSpPr>
        <p:spPr bwMode="auto">
          <a:xfrm>
            <a:off x="5605288" y="2629172"/>
            <a:ext cx="16176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Mehrere Parteien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5" name="Rectangle 126"/>
          <p:cNvSpPr>
            <a:spLocks noChangeArrowheads="1"/>
          </p:cNvSpPr>
          <p:nvPr/>
        </p:nvSpPr>
        <p:spPr bwMode="auto">
          <a:xfrm>
            <a:off x="728488" y="2999059"/>
            <a:ext cx="2454275" cy="269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Regierung vs. Parlament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6" name="Rectangle 127"/>
          <p:cNvSpPr>
            <a:spLocks noChangeArrowheads="1"/>
          </p:cNvSpPr>
          <p:nvPr/>
        </p:nvSpPr>
        <p:spPr bwMode="auto">
          <a:xfrm>
            <a:off x="3166888" y="2999059"/>
            <a:ext cx="2095500" cy="269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Regierungsdominanz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7" name="Rectangle 128"/>
          <p:cNvSpPr>
            <a:spLocks noChangeArrowheads="1"/>
          </p:cNvSpPr>
          <p:nvPr/>
        </p:nvSpPr>
        <p:spPr bwMode="auto">
          <a:xfrm>
            <a:off x="5605288" y="2999059"/>
            <a:ext cx="1400175" cy="269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Machtbalance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8" name="Rectangle 129"/>
          <p:cNvSpPr>
            <a:spLocks noChangeArrowheads="1"/>
          </p:cNvSpPr>
          <p:nvPr/>
        </p:nvSpPr>
        <p:spPr bwMode="auto">
          <a:xfrm>
            <a:off x="728488" y="3370534"/>
            <a:ext cx="14620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Parteiensystem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9" name="Rectangle 130"/>
          <p:cNvSpPr>
            <a:spLocks noChangeArrowheads="1"/>
          </p:cNvSpPr>
          <p:nvPr/>
        </p:nvSpPr>
        <p:spPr bwMode="auto">
          <a:xfrm>
            <a:off x="3166888" y="3370534"/>
            <a:ext cx="18859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Zweiparteiensystem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0" name="Rectangle 131"/>
          <p:cNvSpPr>
            <a:spLocks noChangeArrowheads="1"/>
          </p:cNvSpPr>
          <p:nvPr/>
        </p:nvSpPr>
        <p:spPr bwMode="auto">
          <a:xfrm>
            <a:off x="5605288" y="3370534"/>
            <a:ext cx="19097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Mehrparteiensystem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1" name="Rectangle 132"/>
          <p:cNvSpPr>
            <a:spLocks noChangeArrowheads="1"/>
          </p:cNvSpPr>
          <p:nvPr/>
        </p:nvSpPr>
        <p:spPr bwMode="auto">
          <a:xfrm>
            <a:off x="728488" y="3742009"/>
            <a:ext cx="1171575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Wahlsystem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2" name="Rectangle 133"/>
          <p:cNvSpPr>
            <a:spLocks noChangeArrowheads="1"/>
          </p:cNvSpPr>
          <p:nvPr/>
        </p:nvSpPr>
        <p:spPr bwMode="auto">
          <a:xfrm>
            <a:off x="3166888" y="3742009"/>
            <a:ext cx="685800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Majorz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3" name="Rectangle 134"/>
          <p:cNvSpPr>
            <a:spLocks noChangeArrowheads="1"/>
          </p:cNvSpPr>
          <p:nvPr/>
        </p:nvSpPr>
        <p:spPr bwMode="auto">
          <a:xfrm>
            <a:off x="5605288" y="3742009"/>
            <a:ext cx="76993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Proporz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4" name="Rectangle 135"/>
          <p:cNvSpPr>
            <a:spLocks noChangeArrowheads="1"/>
          </p:cNvSpPr>
          <p:nvPr/>
        </p:nvSpPr>
        <p:spPr bwMode="auto">
          <a:xfrm>
            <a:off x="728488" y="4111897"/>
            <a:ext cx="15811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Verbändesystem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5" name="Rectangle 136"/>
          <p:cNvSpPr>
            <a:spLocks noChangeArrowheads="1"/>
          </p:cNvSpPr>
          <p:nvPr/>
        </p:nvSpPr>
        <p:spPr bwMode="auto">
          <a:xfrm>
            <a:off x="3166888" y="4111897"/>
            <a:ext cx="1143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Pluralistisch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6" name="Rectangle 137"/>
          <p:cNvSpPr>
            <a:spLocks noChangeArrowheads="1"/>
          </p:cNvSpPr>
          <p:nvPr/>
        </p:nvSpPr>
        <p:spPr bwMode="auto">
          <a:xfrm>
            <a:off x="5605288" y="4111897"/>
            <a:ext cx="1422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Korporatistisch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7" name="Rectangle 138"/>
          <p:cNvSpPr>
            <a:spLocks noChangeArrowheads="1"/>
          </p:cNvSpPr>
          <p:nvPr/>
        </p:nvSpPr>
        <p:spPr bwMode="auto">
          <a:xfrm>
            <a:off x="728488" y="4483372"/>
            <a:ext cx="1268413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Staatsaufbau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8" name="Rectangle 139"/>
          <p:cNvSpPr>
            <a:spLocks noChangeArrowheads="1"/>
          </p:cNvSpPr>
          <p:nvPr/>
        </p:nvSpPr>
        <p:spPr bwMode="auto">
          <a:xfrm>
            <a:off x="3166888" y="4483372"/>
            <a:ext cx="128428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Zentralistisch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9" name="Rectangle 140"/>
          <p:cNvSpPr>
            <a:spLocks noChangeArrowheads="1"/>
          </p:cNvSpPr>
          <p:nvPr/>
        </p:nvSpPr>
        <p:spPr bwMode="auto">
          <a:xfrm>
            <a:off x="5605288" y="4483372"/>
            <a:ext cx="1301750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Föderalistisch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0" name="Rectangle 141"/>
          <p:cNvSpPr>
            <a:spLocks noChangeArrowheads="1"/>
          </p:cNvSpPr>
          <p:nvPr/>
        </p:nvSpPr>
        <p:spPr bwMode="auto">
          <a:xfrm>
            <a:off x="728488" y="4853259"/>
            <a:ext cx="193357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Parlamentsstruktur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1" name="Rectangle 142"/>
          <p:cNvSpPr>
            <a:spLocks noChangeArrowheads="1"/>
          </p:cNvSpPr>
          <p:nvPr/>
        </p:nvSpPr>
        <p:spPr bwMode="auto">
          <a:xfrm>
            <a:off x="3166888" y="4853259"/>
            <a:ext cx="138271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Eine Kammer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2" name="Rectangle 143"/>
          <p:cNvSpPr>
            <a:spLocks noChangeArrowheads="1"/>
          </p:cNvSpPr>
          <p:nvPr/>
        </p:nvSpPr>
        <p:spPr bwMode="auto">
          <a:xfrm>
            <a:off x="5605288" y="4853259"/>
            <a:ext cx="15462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Zwei Kammern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3" name="Rectangle 144"/>
          <p:cNvSpPr>
            <a:spLocks noChangeArrowheads="1"/>
          </p:cNvSpPr>
          <p:nvPr/>
        </p:nvSpPr>
        <p:spPr bwMode="auto">
          <a:xfrm>
            <a:off x="728488" y="5224734"/>
            <a:ext cx="1863725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Verfassungsrahmen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4" name="Rectangle 145"/>
          <p:cNvSpPr>
            <a:spLocks noChangeArrowheads="1"/>
          </p:cNvSpPr>
          <p:nvPr/>
        </p:nvSpPr>
        <p:spPr bwMode="auto">
          <a:xfrm>
            <a:off x="3166888" y="5224734"/>
            <a:ext cx="76358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Flexibel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5" name="Rectangle 146"/>
          <p:cNvSpPr>
            <a:spLocks noChangeArrowheads="1"/>
          </p:cNvSpPr>
          <p:nvPr/>
        </p:nvSpPr>
        <p:spPr bwMode="auto">
          <a:xfrm>
            <a:off x="5605288" y="5224734"/>
            <a:ext cx="63658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Rigide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6" name="Rectangle 147"/>
          <p:cNvSpPr>
            <a:spLocks noChangeArrowheads="1"/>
          </p:cNvSpPr>
          <p:nvPr/>
        </p:nvSpPr>
        <p:spPr bwMode="auto">
          <a:xfrm>
            <a:off x="728488" y="5596209"/>
            <a:ext cx="17922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Verfassungsgericht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7" name="Rectangle 148"/>
          <p:cNvSpPr>
            <a:spLocks noChangeArrowheads="1"/>
          </p:cNvSpPr>
          <p:nvPr/>
        </p:nvSpPr>
        <p:spPr bwMode="auto">
          <a:xfrm>
            <a:off x="3166888" y="5596209"/>
            <a:ext cx="4889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Nein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8" name="Rectangle 149"/>
          <p:cNvSpPr>
            <a:spLocks noChangeArrowheads="1"/>
          </p:cNvSpPr>
          <p:nvPr/>
        </p:nvSpPr>
        <p:spPr bwMode="auto">
          <a:xfrm>
            <a:off x="5605288" y="5596209"/>
            <a:ext cx="276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Ja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9" name="Rectangle 150"/>
          <p:cNvSpPr>
            <a:spLocks noChangeArrowheads="1"/>
          </p:cNvSpPr>
          <p:nvPr/>
        </p:nvSpPr>
        <p:spPr bwMode="auto">
          <a:xfrm>
            <a:off x="728488" y="5966097"/>
            <a:ext cx="1166813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Zentralbank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0" name="Rectangle 151"/>
          <p:cNvSpPr>
            <a:spLocks noChangeArrowheads="1"/>
          </p:cNvSpPr>
          <p:nvPr/>
        </p:nvSpPr>
        <p:spPr bwMode="auto">
          <a:xfrm>
            <a:off x="3166888" y="5966097"/>
            <a:ext cx="176053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Weisungsabhängig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1" name="Rectangle 152"/>
          <p:cNvSpPr>
            <a:spLocks noChangeArrowheads="1"/>
          </p:cNvSpPr>
          <p:nvPr/>
        </p:nvSpPr>
        <p:spPr bwMode="auto">
          <a:xfrm>
            <a:off x="5605288" y="5966097"/>
            <a:ext cx="895350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Autonom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2" name="Rectangle 153"/>
          <p:cNvSpPr>
            <a:spLocks noChangeArrowheads="1"/>
          </p:cNvSpPr>
          <p:nvPr/>
        </p:nvSpPr>
        <p:spPr bwMode="auto">
          <a:xfrm>
            <a:off x="728488" y="6337572"/>
            <a:ext cx="8778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Beispiele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2">
            <a:extLst>
              <a:ext uri="{FF2B5EF4-FFF2-40B4-BE49-F238E27FC236}">
                <a16:creationId xmlns:a16="http://schemas.microsoft.com/office/drawing/2014/main" id="{CC42FE05-F28B-4C31-ACF6-9936BD929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10 Strukturmerkmale</a:t>
            </a:r>
          </a:p>
        </p:txBody>
      </p:sp>
    </p:spTree>
    <p:extLst>
      <p:ext uri="{BB962C8B-B14F-4D97-AF65-F5344CB8AC3E}">
        <p14:creationId xmlns:p14="http://schemas.microsoft.com/office/powerpoint/2010/main" val="175612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3" grpId="0"/>
      <p:bldP spid="1084" grpId="0"/>
      <p:bldP spid="1085" grpId="0"/>
      <p:bldP spid="5152" grpId="0"/>
      <p:bldP spid="5153" grpId="0"/>
      <p:bldP spid="5154" grpId="0"/>
      <p:bldP spid="5155" grpId="0" animBg="1"/>
      <p:bldP spid="5156" grpId="0" animBg="1"/>
      <p:bldP spid="5157" grpId="0" animBg="1"/>
      <p:bldP spid="5158" grpId="0"/>
      <p:bldP spid="5159" grpId="0"/>
      <p:bldP spid="5160" grpId="0"/>
      <p:bldP spid="5161" grpId="0" animBg="1"/>
      <p:bldP spid="5162" grpId="0" animBg="1"/>
      <p:bldP spid="5163" grpId="0" animBg="1"/>
      <p:bldP spid="5164" grpId="0"/>
      <p:bldP spid="5165" grpId="0"/>
      <p:bldP spid="5166" grpId="0"/>
      <p:bldP spid="5167" grpId="0" animBg="1"/>
      <p:bldP spid="5168" grpId="0" animBg="1"/>
      <p:bldP spid="5169" grpId="0" animBg="1"/>
      <p:bldP spid="5170" grpId="0"/>
      <p:bldP spid="5171" grpId="0"/>
      <p:bldP spid="5172" grpId="0"/>
      <p:bldP spid="5173" grpId="0" animBg="1"/>
      <p:bldP spid="5174" grpId="0" animBg="1"/>
      <p:bldP spid="5175" grpId="0" animBg="1"/>
      <p:bldP spid="5176" grpId="0"/>
      <p:bldP spid="5177" grpId="0"/>
      <p:bldP spid="5178" grpId="0"/>
      <p:bldP spid="5179" grpId="0" animBg="1"/>
      <p:bldP spid="5180" grpId="0" animBg="1"/>
      <p:bldP spid="5181" grpId="0" animBg="1"/>
      <p:bldP spid="51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Beispiele?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171223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65"/>
          <p:cNvSpPr>
            <a:spLocks noChangeAspect="1" noChangeArrowheads="1" noTextEdit="1"/>
          </p:cNvSpPr>
          <p:nvPr/>
        </p:nvSpPr>
        <p:spPr bwMode="auto">
          <a:xfrm>
            <a:off x="636413" y="2205309"/>
            <a:ext cx="7313613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26" name="Rectangle 67"/>
          <p:cNvSpPr>
            <a:spLocks noChangeArrowheads="1"/>
          </p:cNvSpPr>
          <p:nvPr/>
        </p:nvSpPr>
        <p:spPr bwMode="auto">
          <a:xfrm>
            <a:off x="636413" y="2213247"/>
            <a:ext cx="2438400" cy="3698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27" name="Rectangle 68"/>
          <p:cNvSpPr>
            <a:spLocks noChangeArrowheads="1"/>
          </p:cNvSpPr>
          <p:nvPr/>
        </p:nvSpPr>
        <p:spPr bwMode="auto">
          <a:xfrm>
            <a:off x="3074813" y="2213247"/>
            <a:ext cx="2438400" cy="3698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28" name="Rectangle 69"/>
          <p:cNvSpPr>
            <a:spLocks noChangeArrowheads="1"/>
          </p:cNvSpPr>
          <p:nvPr/>
        </p:nvSpPr>
        <p:spPr bwMode="auto">
          <a:xfrm>
            <a:off x="5513213" y="2213247"/>
            <a:ext cx="2436813" cy="3714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29" name="Rectangle 70"/>
          <p:cNvSpPr>
            <a:spLocks noChangeArrowheads="1"/>
          </p:cNvSpPr>
          <p:nvPr/>
        </p:nvSpPr>
        <p:spPr bwMode="auto">
          <a:xfrm>
            <a:off x="636413" y="2583134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0" name="Rectangle 71"/>
          <p:cNvSpPr>
            <a:spLocks noChangeArrowheads="1"/>
          </p:cNvSpPr>
          <p:nvPr/>
        </p:nvSpPr>
        <p:spPr bwMode="auto">
          <a:xfrm>
            <a:off x="3074813" y="2583134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1" name="Rectangle 72"/>
          <p:cNvSpPr>
            <a:spLocks noChangeArrowheads="1"/>
          </p:cNvSpPr>
          <p:nvPr/>
        </p:nvSpPr>
        <p:spPr bwMode="auto">
          <a:xfrm>
            <a:off x="5513213" y="2584722"/>
            <a:ext cx="2436813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2" name="Rectangle 73"/>
          <p:cNvSpPr>
            <a:spLocks noChangeArrowheads="1"/>
          </p:cNvSpPr>
          <p:nvPr/>
        </p:nvSpPr>
        <p:spPr bwMode="auto">
          <a:xfrm>
            <a:off x="636413" y="2954609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3" name="Rectangle 74"/>
          <p:cNvSpPr>
            <a:spLocks noChangeArrowheads="1"/>
          </p:cNvSpPr>
          <p:nvPr/>
        </p:nvSpPr>
        <p:spPr bwMode="auto">
          <a:xfrm>
            <a:off x="3074813" y="2954609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4" name="Rectangle 75"/>
          <p:cNvSpPr>
            <a:spLocks noChangeArrowheads="1"/>
          </p:cNvSpPr>
          <p:nvPr/>
        </p:nvSpPr>
        <p:spPr bwMode="auto">
          <a:xfrm>
            <a:off x="5513213" y="2954609"/>
            <a:ext cx="2436813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5" name="Rectangle 76"/>
          <p:cNvSpPr>
            <a:spLocks noChangeArrowheads="1"/>
          </p:cNvSpPr>
          <p:nvPr/>
        </p:nvSpPr>
        <p:spPr bwMode="auto">
          <a:xfrm>
            <a:off x="636413" y="3326084"/>
            <a:ext cx="24384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6" name="Rectangle 77"/>
          <p:cNvSpPr>
            <a:spLocks noChangeArrowheads="1"/>
          </p:cNvSpPr>
          <p:nvPr/>
        </p:nvSpPr>
        <p:spPr bwMode="auto">
          <a:xfrm>
            <a:off x="3074813" y="3326084"/>
            <a:ext cx="24384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7" name="Rectangle 78"/>
          <p:cNvSpPr>
            <a:spLocks noChangeArrowheads="1"/>
          </p:cNvSpPr>
          <p:nvPr/>
        </p:nvSpPr>
        <p:spPr bwMode="auto">
          <a:xfrm>
            <a:off x="5513213" y="3326084"/>
            <a:ext cx="2436813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8" name="Rectangle 79"/>
          <p:cNvSpPr>
            <a:spLocks noChangeArrowheads="1"/>
          </p:cNvSpPr>
          <p:nvPr/>
        </p:nvSpPr>
        <p:spPr bwMode="auto">
          <a:xfrm>
            <a:off x="636413" y="3695972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39" name="Rectangle 80"/>
          <p:cNvSpPr>
            <a:spLocks noChangeArrowheads="1"/>
          </p:cNvSpPr>
          <p:nvPr/>
        </p:nvSpPr>
        <p:spPr bwMode="auto">
          <a:xfrm>
            <a:off x="3074813" y="3695972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0" name="Rectangle 81"/>
          <p:cNvSpPr>
            <a:spLocks noChangeArrowheads="1"/>
          </p:cNvSpPr>
          <p:nvPr/>
        </p:nvSpPr>
        <p:spPr bwMode="auto">
          <a:xfrm>
            <a:off x="5513213" y="3695972"/>
            <a:ext cx="2436813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1" name="Rectangle 82"/>
          <p:cNvSpPr>
            <a:spLocks noChangeArrowheads="1"/>
          </p:cNvSpPr>
          <p:nvPr/>
        </p:nvSpPr>
        <p:spPr bwMode="auto">
          <a:xfrm>
            <a:off x="636413" y="4067447"/>
            <a:ext cx="24384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2" name="Rectangle 83"/>
          <p:cNvSpPr>
            <a:spLocks noChangeArrowheads="1"/>
          </p:cNvSpPr>
          <p:nvPr/>
        </p:nvSpPr>
        <p:spPr bwMode="auto">
          <a:xfrm>
            <a:off x="3074813" y="4067447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3" name="Rectangle 84"/>
          <p:cNvSpPr>
            <a:spLocks noChangeArrowheads="1"/>
          </p:cNvSpPr>
          <p:nvPr/>
        </p:nvSpPr>
        <p:spPr bwMode="auto">
          <a:xfrm>
            <a:off x="5513213" y="4067447"/>
            <a:ext cx="24368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4" name="Rectangle 85"/>
          <p:cNvSpPr>
            <a:spLocks noChangeArrowheads="1"/>
          </p:cNvSpPr>
          <p:nvPr/>
        </p:nvSpPr>
        <p:spPr bwMode="auto">
          <a:xfrm>
            <a:off x="636413" y="4437334"/>
            <a:ext cx="2438400" cy="37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5" name="Rectangle 86"/>
          <p:cNvSpPr>
            <a:spLocks noChangeArrowheads="1"/>
          </p:cNvSpPr>
          <p:nvPr/>
        </p:nvSpPr>
        <p:spPr bwMode="auto">
          <a:xfrm>
            <a:off x="3074813" y="4438922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6" name="Rectangle 87"/>
          <p:cNvSpPr>
            <a:spLocks noChangeArrowheads="1"/>
          </p:cNvSpPr>
          <p:nvPr/>
        </p:nvSpPr>
        <p:spPr bwMode="auto">
          <a:xfrm>
            <a:off x="5513213" y="4438922"/>
            <a:ext cx="2436813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7" name="Rectangle 88"/>
          <p:cNvSpPr>
            <a:spLocks noChangeArrowheads="1"/>
          </p:cNvSpPr>
          <p:nvPr/>
        </p:nvSpPr>
        <p:spPr bwMode="auto">
          <a:xfrm>
            <a:off x="636413" y="4808809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8" name="Rectangle 89"/>
          <p:cNvSpPr>
            <a:spLocks noChangeArrowheads="1"/>
          </p:cNvSpPr>
          <p:nvPr/>
        </p:nvSpPr>
        <p:spPr bwMode="auto">
          <a:xfrm>
            <a:off x="3074813" y="4808809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49" name="Rectangle 90"/>
          <p:cNvSpPr>
            <a:spLocks noChangeArrowheads="1"/>
          </p:cNvSpPr>
          <p:nvPr/>
        </p:nvSpPr>
        <p:spPr bwMode="auto">
          <a:xfrm>
            <a:off x="5513213" y="4808809"/>
            <a:ext cx="24368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50" name="Rectangle 91"/>
          <p:cNvSpPr>
            <a:spLocks noChangeArrowheads="1"/>
          </p:cNvSpPr>
          <p:nvPr/>
        </p:nvSpPr>
        <p:spPr bwMode="auto">
          <a:xfrm>
            <a:off x="636413" y="5180284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5151" name="Rectangle 92"/>
          <p:cNvSpPr>
            <a:spLocks noChangeArrowheads="1"/>
          </p:cNvSpPr>
          <p:nvPr/>
        </p:nvSpPr>
        <p:spPr bwMode="auto">
          <a:xfrm>
            <a:off x="3074813" y="5180284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56" name="Rectangle 93"/>
          <p:cNvSpPr>
            <a:spLocks noChangeArrowheads="1"/>
          </p:cNvSpPr>
          <p:nvPr/>
        </p:nvSpPr>
        <p:spPr bwMode="auto">
          <a:xfrm>
            <a:off x="5513213" y="5180284"/>
            <a:ext cx="2436813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57" name="Rectangle 94"/>
          <p:cNvSpPr>
            <a:spLocks noChangeArrowheads="1"/>
          </p:cNvSpPr>
          <p:nvPr/>
        </p:nvSpPr>
        <p:spPr bwMode="auto">
          <a:xfrm>
            <a:off x="636413" y="5550172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58" name="Rectangle 95"/>
          <p:cNvSpPr>
            <a:spLocks noChangeArrowheads="1"/>
          </p:cNvSpPr>
          <p:nvPr/>
        </p:nvSpPr>
        <p:spPr bwMode="auto">
          <a:xfrm>
            <a:off x="3074813" y="5550172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59" name="Rectangle 96"/>
          <p:cNvSpPr>
            <a:spLocks noChangeArrowheads="1"/>
          </p:cNvSpPr>
          <p:nvPr/>
        </p:nvSpPr>
        <p:spPr bwMode="auto">
          <a:xfrm>
            <a:off x="5513213" y="5550172"/>
            <a:ext cx="24368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0" name="Rectangle 97"/>
          <p:cNvSpPr>
            <a:spLocks noChangeArrowheads="1"/>
          </p:cNvSpPr>
          <p:nvPr/>
        </p:nvSpPr>
        <p:spPr bwMode="auto">
          <a:xfrm>
            <a:off x="636413" y="5921647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1" name="Rectangle 98"/>
          <p:cNvSpPr>
            <a:spLocks noChangeArrowheads="1"/>
          </p:cNvSpPr>
          <p:nvPr/>
        </p:nvSpPr>
        <p:spPr bwMode="auto">
          <a:xfrm>
            <a:off x="3074813" y="5921647"/>
            <a:ext cx="2438400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2" name="Rectangle 99"/>
          <p:cNvSpPr>
            <a:spLocks noChangeArrowheads="1"/>
          </p:cNvSpPr>
          <p:nvPr/>
        </p:nvSpPr>
        <p:spPr bwMode="auto">
          <a:xfrm>
            <a:off x="5513213" y="5921647"/>
            <a:ext cx="2436813" cy="369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3" name="Rectangle 100"/>
          <p:cNvSpPr>
            <a:spLocks noChangeArrowheads="1"/>
          </p:cNvSpPr>
          <p:nvPr/>
        </p:nvSpPr>
        <p:spPr bwMode="auto">
          <a:xfrm>
            <a:off x="636413" y="6291534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4" name="Rectangle 101"/>
          <p:cNvSpPr>
            <a:spLocks noChangeArrowheads="1"/>
          </p:cNvSpPr>
          <p:nvPr/>
        </p:nvSpPr>
        <p:spPr bwMode="auto">
          <a:xfrm>
            <a:off x="3074813" y="6291534"/>
            <a:ext cx="2438400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5" name="Rectangle 102"/>
          <p:cNvSpPr>
            <a:spLocks noChangeArrowheads="1"/>
          </p:cNvSpPr>
          <p:nvPr/>
        </p:nvSpPr>
        <p:spPr bwMode="auto">
          <a:xfrm>
            <a:off x="5513213" y="6291534"/>
            <a:ext cx="24368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6" name="Line 103"/>
          <p:cNvSpPr>
            <a:spLocks noChangeShapeType="1"/>
          </p:cNvSpPr>
          <p:nvPr/>
        </p:nvSpPr>
        <p:spPr bwMode="auto">
          <a:xfrm>
            <a:off x="3074813" y="2206897"/>
            <a:ext cx="0" cy="44624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7" name="Line 104"/>
          <p:cNvSpPr>
            <a:spLocks noChangeShapeType="1"/>
          </p:cNvSpPr>
          <p:nvPr/>
        </p:nvSpPr>
        <p:spPr bwMode="auto">
          <a:xfrm>
            <a:off x="5513213" y="2206897"/>
            <a:ext cx="0" cy="44624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8" name="Line 105"/>
          <p:cNvSpPr>
            <a:spLocks noChangeShapeType="1"/>
          </p:cNvSpPr>
          <p:nvPr/>
        </p:nvSpPr>
        <p:spPr bwMode="auto">
          <a:xfrm>
            <a:off x="630063" y="2584722"/>
            <a:ext cx="7326313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69" name="Line 106"/>
          <p:cNvSpPr>
            <a:spLocks noChangeShapeType="1"/>
          </p:cNvSpPr>
          <p:nvPr/>
        </p:nvSpPr>
        <p:spPr bwMode="auto">
          <a:xfrm>
            <a:off x="630063" y="2954609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0" name="Line 107"/>
          <p:cNvSpPr>
            <a:spLocks noChangeShapeType="1"/>
          </p:cNvSpPr>
          <p:nvPr/>
        </p:nvSpPr>
        <p:spPr bwMode="auto">
          <a:xfrm>
            <a:off x="630063" y="3326084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1" name="Line 108"/>
          <p:cNvSpPr>
            <a:spLocks noChangeShapeType="1"/>
          </p:cNvSpPr>
          <p:nvPr/>
        </p:nvSpPr>
        <p:spPr bwMode="auto">
          <a:xfrm>
            <a:off x="630063" y="3695972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2" name="Line 109"/>
          <p:cNvSpPr>
            <a:spLocks noChangeShapeType="1"/>
          </p:cNvSpPr>
          <p:nvPr/>
        </p:nvSpPr>
        <p:spPr bwMode="auto">
          <a:xfrm>
            <a:off x="630063" y="4067447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3" name="Line 110"/>
          <p:cNvSpPr>
            <a:spLocks noChangeShapeType="1"/>
          </p:cNvSpPr>
          <p:nvPr/>
        </p:nvSpPr>
        <p:spPr bwMode="auto">
          <a:xfrm>
            <a:off x="630063" y="4438922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4" name="Line 111"/>
          <p:cNvSpPr>
            <a:spLocks noChangeShapeType="1"/>
          </p:cNvSpPr>
          <p:nvPr/>
        </p:nvSpPr>
        <p:spPr bwMode="auto">
          <a:xfrm>
            <a:off x="630063" y="4808809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5" name="Line 112"/>
          <p:cNvSpPr>
            <a:spLocks noChangeShapeType="1"/>
          </p:cNvSpPr>
          <p:nvPr/>
        </p:nvSpPr>
        <p:spPr bwMode="auto">
          <a:xfrm>
            <a:off x="630063" y="5180284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6" name="Line 113"/>
          <p:cNvSpPr>
            <a:spLocks noChangeShapeType="1"/>
          </p:cNvSpPr>
          <p:nvPr/>
        </p:nvSpPr>
        <p:spPr bwMode="auto">
          <a:xfrm>
            <a:off x="630063" y="5550172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7" name="Line 114"/>
          <p:cNvSpPr>
            <a:spLocks noChangeShapeType="1"/>
          </p:cNvSpPr>
          <p:nvPr/>
        </p:nvSpPr>
        <p:spPr bwMode="auto">
          <a:xfrm>
            <a:off x="630063" y="5921647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8" name="Line 115"/>
          <p:cNvSpPr>
            <a:spLocks noChangeShapeType="1"/>
          </p:cNvSpPr>
          <p:nvPr/>
        </p:nvSpPr>
        <p:spPr bwMode="auto">
          <a:xfrm>
            <a:off x="630063" y="6291534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79" name="Line 116"/>
          <p:cNvSpPr>
            <a:spLocks noChangeShapeType="1"/>
          </p:cNvSpPr>
          <p:nvPr/>
        </p:nvSpPr>
        <p:spPr bwMode="auto">
          <a:xfrm>
            <a:off x="636413" y="2206897"/>
            <a:ext cx="0" cy="44624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80" name="Line 117"/>
          <p:cNvSpPr>
            <a:spLocks noChangeShapeType="1"/>
          </p:cNvSpPr>
          <p:nvPr/>
        </p:nvSpPr>
        <p:spPr bwMode="auto">
          <a:xfrm>
            <a:off x="7950026" y="2206897"/>
            <a:ext cx="0" cy="44624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81" name="Line 118"/>
          <p:cNvSpPr>
            <a:spLocks noChangeShapeType="1"/>
          </p:cNvSpPr>
          <p:nvPr/>
        </p:nvSpPr>
        <p:spPr bwMode="auto">
          <a:xfrm>
            <a:off x="630063" y="2213247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82" name="Line 119"/>
          <p:cNvSpPr>
            <a:spLocks noChangeShapeType="1"/>
          </p:cNvSpPr>
          <p:nvPr/>
        </p:nvSpPr>
        <p:spPr bwMode="auto">
          <a:xfrm>
            <a:off x="630063" y="6663009"/>
            <a:ext cx="7326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83" name="Rectangle 120"/>
          <p:cNvSpPr>
            <a:spLocks noChangeArrowheads="1"/>
          </p:cNvSpPr>
          <p:nvPr/>
        </p:nvSpPr>
        <p:spPr bwMode="auto">
          <a:xfrm>
            <a:off x="728488" y="2257697"/>
            <a:ext cx="18240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Strukturmerkmal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4" name="Rectangle 121"/>
          <p:cNvSpPr>
            <a:spLocks noChangeArrowheads="1"/>
          </p:cNvSpPr>
          <p:nvPr/>
        </p:nvSpPr>
        <p:spPr bwMode="auto">
          <a:xfrm>
            <a:off x="3166888" y="2257697"/>
            <a:ext cx="22304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Mehrheitsdemokratie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122"/>
          <p:cNvSpPr>
            <a:spLocks noChangeArrowheads="1"/>
          </p:cNvSpPr>
          <p:nvPr/>
        </p:nvSpPr>
        <p:spPr bwMode="auto">
          <a:xfrm>
            <a:off x="5605288" y="2257697"/>
            <a:ext cx="20780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Konsensdemokratie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2" name="Rectangle 123"/>
          <p:cNvSpPr>
            <a:spLocks noChangeArrowheads="1"/>
          </p:cNvSpPr>
          <p:nvPr/>
        </p:nvSpPr>
        <p:spPr bwMode="auto">
          <a:xfrm>
            <a:off x="728488" y="2629172"/>
            <a:ext cx="9604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Exekutive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3" name="Rectangle 124"/>
          <p:cNvSpPr>
            <a:spLocks noChangeArrowheads="1"/>
          </p:cNvSpPr>
          <p:nvPr/>
        </p:nvSpPr>
        <p:spPr bwMode="auto">
          <a:xfrm>
            <a:off x="3166888" y="2629172"/>
            <a:ext cx="779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1 Partei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4" name="Rectangle 125"/>
          <p:cNvSpPr>
            <a:spLocks noChangeArrowheads="1"/>
          </p:cNvSpPr>
          <p:nvPr/>
        </p:nvSpPr>
        <p:spPr bwMode="auto">
          <a:xfrm>
            <a:off x="5605288" y="2629172"/>
            <a:ext cx="16176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Mehrere Parteien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5" name="Rectangle 126"/>
          <p:cNvSpPr>
            <a:spLocks noChangeArrowheads="1"/>
          </p:cNvSpPr>
          <p:nvPr/>
        </p:nvSpPr>
        <p:spPr bwMode="auto">
          <a:xfrm>
            <a:off x="728488" y="2999059"/>
            <a:ext cx="2454275" cy="269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Regierung vs. Parlament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6" name="Rectangle 127"/>
          <p:cNvSpPr>
            <a:spLocks noChangeArrowheads="1"/>
          </p:cNvSpPr>
          <p:nvPr/>
        </p:nvSpPr>
        <p:spPr bwMode="auto">
          <a:xfrm>
            <a:off x="3166888" y="2999059"/>
            <a:ext cx="2095500" cy="269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Regierungsdominanz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7" name="Rectangle 128"/>
          <p:cNvSpPr>
            <a:spLocks noChangeArrowheads="1"/>
          </p:cNvSpPr>
          <p:nvPr/>
        </p:nvSpPr>
        <p:spPr bwMode="auto">
          <a:xfrm>
            <a:off x="5605288" y="2999059"/>
            <a:ext cx="1400175" cy="269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Machtbalance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8" name="Rectangle 129"/>
          <p:cNvSpPr>
            <a:spLocks noChangeArrowheads="1"/>
          </p:cNvSpPr>
          <p:nvPr/>
        </p:nvSpPr>
        <p:spPr bwMode="auto">
          <a:xfrm>
            <a:off x="728488" y="3370534"/>
            <a:ext cx="14620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Parteiensystem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9" name="Rectangle 130"/>
          <p:cNvSpPr>
            <a:spLocks noChangeArrowheads="1"/>
          </p:cNvSpPr>
          <p:nvPr/>
        </p:nvSpPr>
        <p:spPr bwMode="auto">
          <a:xfrm>
            <a:off x="3166888" y="3370534"/>
            <a:ext cx="18859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Zweiparteiensystem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0" name="Rectangle 131"/>
          <p:cNvSpPr>
            <a:spLocks noChangeArrowheads="1"/>
          </p:cNvSpPr>
          <p:nvPr/>
        </p:nvSpPr>
        <p:spPr bwMode="auto">
          <a:xfrm>
            <a:off x="5605288" y="3370534"/>
            <a:ext cx="19097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Mehrparteiensystem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1" name="Rectangle 132"/>
          <p:cNvSpPr>
            <a:spLocks noChangeArrowheads="1"/>
          </p:cNvSpPr>
          <p:nvPr/>
        </p:nvSpPr>
        <p:spPr bwMode="auto">
          <a:xfrm>
            <a:off x="728488" y="3742009"/>
            <a:ext cx="1171575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Wahlsystem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2" name="Rectangle 133"/>
          <p:cNvSpPr>
            <a:spLocks noChangeArrowheads="1"/>
          </p:cNvSpPr>
          <p:nvPr/>
        </p:nvSpPr>
        <p:spPr bwMode="auto">
          <a:xfrm>
            <a:off x="3166888" y="3742009"/>
            <a:ext cx="685800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Majorz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3" name="Rectangle 134"/>
          <p:cNvSpPr>
            <a:spLocks noChangeArrowheads="1"/>
          </p:cNvSpPr>
          <p:nvPr/>
        </p:nvSpPr>
        <p:spPr bwMode="auto">
          <a:xfrm>
            <a:off x="5605288" y="3742009"/>
            <a:ext cx="76993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Proporz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4" name="Rectangle 135"/>
          <p:cNvSpPr>
            <a:spLocks noChangeArrowheads="1"/>
          </p:cNvSpPr>
          <p:nvPr/>
        </p:nvSpPr>
        <p:spPr bwMode="auto">
          <a:xfrm>
            <a:off x="728488" y="4111897"/>
            <a:ext cx="15811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Verbändesystem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5" name="Rectangle 136"/>
          <p:cNvSpPr>
            <a:spLocks noChangeArrowheads="1"/>
          </p:cNvSpPr>
          <p:nvPr/>
        </p:nvSpPr>
        <p:spPr bwMode="auto">
          <a:xfrm>
            <a:off x="3166888" y="4111897"/>
            <a:ext cx="1143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Pluralistisch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6" name="Rectangle 137"/>
          <p:cNvSpPr>
            <a:spLocks noChangeArrowheads="1"/>
          </p:cNvSpPr>
          <p:nvPr/>
        </p:nvSpPr>
        <p:spPr bwMode="auto">
          <a:xfrm>
            <a:off x="5605288" y="4111897"/>
            <a:ext cx="1422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Korporatistisch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7" name="Rectangle 138"/>
          <p:cNvSpPr>
            <a:spLocks noChangeArrowheads="1"/>
          </p:cNvSpPr>
          <p:nvPr/>
        </p:nvSpPr>
        <p:spPr bwMode="auto">
          <a:xfrm>
            <a:off x="728488" y="4483372"/>
            <a:ext cx="1268413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Staatsaufbau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8" name="Rectangle 139"/>
          <p:cNvSpPr>
            <a:spLocks noChangeArrowheads="1"/>
          </p:cNvSpPr>
          <p:nvPr/>
        </p:nvSpPr>
        <p:spPr bwMode="auto">
          <a:xfrm>
            <a:off x="3166888" y="4483372"/>
            <a:ext cx="128428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Zentralistisch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9" name="Rectangle 140"/>
          <p:cNvSpPr>
            <a:spLocks noChangeArrowheads="1"/>
          </p:cNvSpPr>
          <p:nvPr/>
        </p:nvSpPr>
        <p:spPr bwMode="auto">
          <a:xfrm>
            <a:off x="5605288" y="4483372"/>
            <a:ext cx="1301750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Föderalistisch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0" name="Rectangle 141"/>
          <p:cNvSpPr>
            <a:spLocks noChangeArrowheads="1"/>
          </p:cNvSpPr>
          <p:nvPr/>
        </p:nvSpPr>
        <p:spPr bwMode="auto">
          <a:xfrm>
            <a:off x="728488" y="4853259"/>
            <a:ext cx="193357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Parlamentsstruktur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1" name="Rectangle 142"/>
          <p:cNvSpPr>
            <a:spLocks noChangeArrowheads="1"/>
          </p:cNvSpPr>
          <p:nvPr/>
        </p:nvSpPr>
        <p:spPr bwMode="auto">
          <a:xfrm>
            <a:off x="3166888" y="4853259"/>
            <a:ext cx="138271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Eine Kammer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2" name="Rectangle 143"/>
          <p:cNvSpPr>
            <a:spLocks noChangeArrowheads="1"/>
          </p:cNvSpPr>
          <p:nvPr/>
        </p:nvSpPr>
        <p:spPr bwMode="auto">
          <a:xfrm>
            <a:off x="5605288" y="4853259"/>
            <a:ext cx="15462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Zwei Kammern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3" name="Rectangle 144"/>
          <p:cNvSpPr>
            <a:spLocks noChangeArrowheads="1"/>
          </p:cNvSpPr>
          <p:nvPr/>
        </p:nvSpPr>
        <p:spPr bwMode="auto">
          <a:xfrm>
            <a:off x="728488" y="5224734"/>
            <a:ext cx="1863725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Verfassungsrahmen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4" name="Rectangle 145"/>
          <p:cNvSpPr>
            <a:spLocks noChangeArrowheads="1"/>
          </p:cNvSpPr>
          <p:nvPr/>
        </p:nvSpPr>
        <p:spPr bwMode="auto">
          <a:xfrm>
            <a:off x="3166888" y="5224734"/>
            <a:ext cx="76358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Flexibel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5" name="Rectangle 146"/>
          <p:cNvSpPr>
            <a:spLocks noChangeArrowheads="1"/>
          </p:cNvSpPr>
          <p:nvPr/>
        </p:nvSpPr>
        <p:spPr bwMode="auto">
          <a:xfrm>
            <a:off x="5605288" y="5224734"/>
            <a:ext cx="63658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Rigide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6" name="Rectangle 147"/>
          <p:cNvSpPr>
            <a:spLocks noChangeArrowheads="1"/>
          </p:cNvSpPr>
          <p:nvPr/>
        </p:nvSpPr>
        <p:spPr bwMode="auto">
          <a:xfrm>
            <a:off x="728488" y="5596209"/>
            <a:ext cx="17922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Verfassungsgericht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7" name="Rectangle 148"/>
          <p:cNvSpPr>
            <a:spLocks noChangeArrowheads="1"/>
          </p:cNvSpPr>
          <p:nvPr/>
        </p:nvSpPr>
        <p:spPr bwMode="auto">
          <a:xfrm>
            <a:off x="3166888" y="5596209"/>
            <a:ext cx="4889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Nein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8" name="Rectangle 149"/>
          <p:cNvSpPr>
            <a:spLocks noChangeArrowheads="1"/>
          </p:cNvSpPr>
          <p:nvPr/>
        </p:nvSpPr>
        <p:spPr bwMode="auto">
          <a:xfrm>
            <a:off x="5605288" y="5596209"/>
            <a:ext cx="276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Ja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9" name="Rectangle 150"/>
          <p:cNvSpPr>
            <a:spLocks noChangeArrowheads="1"/>
          </p:cNvSpPr>
          <p:nvPr/>
        </p:nvSpPr>
        <p:spPr bwMode="auto">
          <a:xfrm>
            <a:off x="728488" y="5966097"/>
            <a:ext cx="1166813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Zentralbank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0" name="Rectangle 151"/>
          <p:cNvSpPr>
            <a:spLocks noChangeArrowheads="1"/>
          </p:cNvSpPr>
          <p:nvPr/>
        </p:nvSpPr>
        <p:spPr bwMode="auto">
          <a:xfrm>
            <a:off x="3166888" y="5966097"/>
            <a:ext cx="1760538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Weisungsabhängig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1" name="Rectangle 152"/>
          <p:cNvSpPr>
            <a:spLocks noChangeArrowheads="1"/>
          </p:cNvSpPr>
          <p:nvPr/>
        </p:nvSpPr>
        <p:spPr bwMode="auto">
          <a:xfrm>
            <a:off x="5605288" y="5966097"/>
            <a:ext cx="895350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Autonom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2" name="Rectangle 153"/>
          <p:cNvSpPr>
            <a:spLocks noChangeArrowheads="1"/>
          </p:cNvSpPr>
          <p:nvPr/>
        </p:nvSpPr>
        <p:spPr bwMode="auto">
          <a:xfrm>
            <a:off x="728488" y="6337572"/>
            <a:ext cx="8778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Beispiele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3" name="Rectangle 154"/>
          <p:cNvSpPr>
            <a:spLocks noChangeArrowheads="1"/>
          </p:cNvSpPr>
          <p:nvPr/>
        </p:nvSpPr>
        <p:spPr bwMode="auto">
          <a:xfrm>
            <a:off x="3166888" y="6337572"/>
            <a:ext cx="9445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USA, NZL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4" name="Rectangle 155"/>
          <p:cNvSpPr>
            <a:spLocks noChangeArrowheads="1"/>
          </p:cNvSpPr>
          <p:nvPr/>
        </p:nvSpPr>
        <p:spPr bwMode="auto">
          <a:xfrm>
            <a:off x="5605288" y="6337572"/>
            <a:ext cx="8064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CH, BEL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5" name="Textfeld 5184"/>
          <p:cNvSpPr txBox="1"/>
          <p:nvPr/>
        </p:nvSpPr>
        <p:spPr>
          <a:xfrm>
            <a:off x="8028384" y="2565349"/>
            <a:ext cx="923330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r>
              <a:rPr lang="de-CH" sz="1600" dirty="0"/>
              <a:t>Exekutiv-Parteien</a:t>
            </a:r>
          </a:p>
          <a:p>
            <a:r>
              <a:rPr lang="de-CH" sz="1600" dirty="0"/>
              <a:t>Dimension</a:t>
            </a:r>
            <a:endParaRPr lang="de-CH" dirty="0"/>
          </a:p>
        </p:txBody>
      </p:sp>
      <p:sp>
        <p:nvSpPr>
          <p:cNvPr id="162" name="Textfeld 161"/>
          <p:cNvSpPr txBox="1"/>
          <p:nvPr/>
        </p:nvSpPr>
        <p:spPr>
          <a:xfrm>
            <a:off x="8028384" y="4437557"/>
            <a:ext cx="923330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r>
              <a:rPr lang="de-CH" sz="1600" dirty="0"/>
              <a:t>Föderalismus-Unitarismus</a:t>
            </a:r>
          </a:p>
          <a:p>
            <a:r>
              <a:rPr lang="de-CH" sz="1600" dirty="0"/>
              <a:t>Dimension</a:t>
            </a:r>
            <a:endParaRPr lang="de-CH" dirty="0"/>
          </a:p>
        </p:txBody>
      </p:sp>
      <p:sp>
        <p:nvSpPr>
          <p:cNvPr id="96" name="Rectangle 2">
            <a:extLst>
              <a:ext uri="{FF2B5EF4-FFF2-40B4-BE49-F238E27FC236}">
                <a16:creationId xmlns:a16="http://schemas.microsoft.com/office/drawing/2014/main" id="{CC42FE05-F28B-4C31-ACF6-9936BD929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10 Strukturmerkmale</a:t>
            </a:r>
          </a:p>
        </p:txBody>
      </p:sp>
    </p:spTree>
    <p:extLst>
      <p:ext uri="{BB962C8B-B14F-4D97-AF65-F5344CB8AC3E}">
        <p14:creationId xmlns:p14="http://schemas.microsoft.com/office/powerpoint/2010/main" val="183082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3" grpId="0"/>
      <p:bldP spid="5184" grpId="0"/>
      <p:bldP spid="5185" grpId="0" animBg="1"/>
      <p:bldP spid="1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Patterns of Democracy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Fundamentale Ausgangsfrage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10 Strukturmerkmale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Conceptual</a:t>
            </a:r>
            <a:r>
              <a:rPr lang="de-CH" dirty="0"/>
              <a:t> </a:t>
            </a:r>
            <a:r>
              <a:rPr lang="de-CH" dirty="0" err="1"/>
              <a:t>Map</a:t>
            </a:r>
            <a:r>
              <a:rPr lang="de-CH" dirty="0"/>
              <a:t>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Kritik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25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5172075" cy="501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 bwMode="auto">
          <a:xfrm>
            <a:off x="2172342" y="3665668"/>
            <a:ext cx="1872208" cy="2316055"/>
          </a:xfrm>
          <a:prstGeom prst="rect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4133702" y="2064348"/>
            <a:ext cx="2016224" cy="1544037"/>
          </a:xfrm>
          <a:prstGeom prst="rect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4518084" y="5385247"/>
            <a:ext cx="469851" cy="457946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2164131" y="4717976"/>
            <a:ext cx="469851" cy="457946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333502" y="2595836"/>
            <a:ext cx="1046440" cy="2947707"/>
          </a:xfrm>
          <a:prstGeom prst="rect">
            <a:avLst/>
          </a:prstGeom>
          <a:solidFill>
            <a:srgbClr val="FF0000">
              <a:alpha val="68000"/>
            </a:srgbClr>
          </a:solidFill>
        </p:spPr>
        <p:txBody>
          <a:bodyPr vert="vert270" wrap="square" rtlCol="0">
            <a:spAutoFit/>
          </a:bodyPr>
          <a:lstStyle/>
          <a:p>
            <a:r>
              <a:rPr lang="de-CH" sz="2800" dirty="0">
                <a:solidFill>
                  <a:schemeClr val="bg1"/>
                </a:solidFill>
              </a:rPr>
              <a:t>Kinder and </a:t>
            </a:r>
            <a:r>
              <a:rPr lang="de-CH" sz="2800" dirty="0" err="1">
                <a:solidFill>
                  <a:schemeClr val="bg1"/>
                </a:solidFill>
              </a:rPr>
              <a:t>Gentler</a:t>
            </a:r>
            <a:endParaRPr lang="de-CH" sz="2800" dirty="0">
              <a:solidFill>
                <a:schemeClr val="bg1"/>
              </a:solidFill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44EEA5B3-BD0E-48CF-BEC2-2B11DB576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 err="1"/>
              <a:t>Conceptual</a:t>
            </a:r>
            <a:r>
              <a:rPr lang="de-CH" u="none" dirty="0"/>
              <a:t> </a:t>
            </a:r>
            <a:r>
              <a:rPr lang="de-CH" u="none" dirty="0" err="1"/>
              <a:t>Map</a:t>
            </a:r>
            <a:endParaRPr lang="de-CH" u="non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5CBE1CB-E9ED-49FF-B5F0-3141DAE7E167}"/>
              </a:ext>
            </a:extLst>
          </p:cNvPr>
          <p:cNvSpPr/>
          <p:nvPr/>
        </p:nvSpPr>
        <p:spPr bwMode="auto">
          <a:xfrm>
            <a:off x="2144699" y="1914552"/>
            <a:ext cx="4320480" cy="411368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89B20B4-34AB-4B81-9139-E2A5FE19E861}"/>
              </a:ext>
            </a:extLst>
          </p:cNvPr>
          <p:cNvSpPr/>
          <p:nvPr/>
        </p:nvSpPr>
        <p:spPr bwMode="auto">
          <a:xfrm>
            <a:off x="1403648" y="1979613"/>
            <a:ext cx="929854" cy="411368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AAC4792-1988-4824-8BB7-FFE9CBE25702}"/>
              </a:ext>
            </a:extLst>
          </p:cNvPr>
          <p:cNvSpPr/>
          <p:nvPr/>
        </p:nvSpPr>
        <p:spPr bwMode="auto">
          <a:xfrm>
            <a:off x="1763688" y="5981723"/>
            <a:ext cx="4608512" cy="5700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2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3" grpId="0" animBg="1"/>
      <p:bldP spid="9" grpId="0" animBg="1"/>
      <p:bldP spid="4" grpId="0" animBg="1"/>
      <p:bldP spid="8" grpId="0" animBg="1"/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Patterns of Democracy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Fundamentale Ausgangsfrage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10 Strukturmerkmale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Conceptual</a:t>
            </a:r>
            <a:r>
              <a:rPr lang="de-CH" dirty="0"/>
              <a:t> </a:t>
            </a:r>
            <a:r>
              <a:rPr lang="de-CH" dirty="0" err="1"/>
              <a:t>Map</a:t>
            </a:r>
            <a:r>
              <a:rPr lang="de-CH" dirty="0"/>
              <a:t>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Kritik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86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276872"/>
            <a:ext cx="7313612" cy="388104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GB" sz="1800" dirty="0">
                <a:latin typeface="Apercu Light" panose="02000506030000020004" pitchFamily="50" charset="0"/>
                <a:sym typeface="Wingdings" panose="05000000000000000000" pitchFamily="2" charset="2"/>
              </a:rPr>
              <a:t>Würdigung: 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Meilenstein in der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vergleichenden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Regierungslehre</a:t>
            </a:r>
            <a:endParaRPr lang="en-GB" sz="1600" dirty="0">
              <a:latin typeface="Apercu Light" panose="02000506030000020004" pitchFamily="50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Plausible und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funktionale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Erfassung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von Demokratie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Merkmale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aus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unterschiedlichen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Forschungssträngen</a:t>
            </a:r>
            <a:endParaRPr lang="en-GB" sz="1600" dirty="0">
              <a:latin typeface="Apercu Light" panose="02000506030000020004" pitchFamily="50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Neuer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Befund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löst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politische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und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wissenschaftliche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Diskussion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aus</a:t>
            </a:r>
            <a:endParaRPr lang="en-GB" sz="1600" dirty="0">
              <a:latin typeface="Apercu Light" panose="02000506030000020004" pitchFamily="50" charset="0"/>
              <a:ea typeface="+mn-ea"/>
              <a:cs typeface="+mn-cs"/>
              <a:sym typeface="Wingdings" panose="05000000000000000000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sz="1800" dirty="0" err="1">
                <a:latin typeface="Apercu Light" panose="02000506030000020004" pitchFamily="50" charset="0"/>
                <a:sym typeface="Wingdings" panose="05000000000000000000" pitchFamily="2" charset="2"/>
              </a:rPr>
              <a:t>Kritik</a:t>
            </a:r>
            <a:r>
              <a:rPr lang="en-GB" sz="1800" dirty="0">
                <a:latin typeface="Apercu Light" panose="02000506030000020004" pitchFamily="50" charset="0"/>
                <a:sym typeface="Wingdings" panose="05000000000000000000" pitchFamily="2" charset="2"/>
              </a:rPr>
              <a:t>: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Konzeptionell-theoretische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Schwächen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(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Nicht-Berücksichtigung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von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Wechselspiel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zwischen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Institutionen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und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Akteuren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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z.B.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Wahlsystem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/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Parteiensystem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)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Empirische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Messung</a:t>
            </a:r>
            <a:endParaRPr lang="en-GB" sz="1600" dirty="0">
              <a:latin typeface="Apercu Light" panose="02000506030000020004" pitchFamily="50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Verallgemeinerbar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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Sollen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neue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Demokratien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Konsensdemokratien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GB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werden</a:t>
            </a:r>
            <a:r>
              <a:rPr lang="en-GB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?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eaLnBrk="1" hangingPunct="1"/>
            <a:endParaRPr lang="de-CH" sz="2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9A56DD-8AD0-4747-AB4A-AEADF1919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Kritik</a:t>
            </a:r>
          </a:p>
        </p:txBody>
      </p:sp>
    </p:spTree>
    <p:extLst>
      <p:ext uri="{BB962C8B-B14F-4D97-AF65-F5344CB8AC3E}">
        <p14:creationId xmlns:p14="http://schemas.microsoft.com/office/powerpoint/2010/main" val="126967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Arend Lijphart: https://adrianvladimircostea.wordpress.com/2017/05/30/interview-with-arend-lijphart-professor-at-the-university-of-california-the-main-disadvantage-of-open-lists-is-that-it-weakens-party-unity/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Bucheinband Patterns of Democracy: https://www.amazon.de/Patterns-Democracy-Government-Performance-Thirty-six/dp/0300078935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00" dirty="0" err="1">
                <a:latin typeface="Apercu Light" panose="02000506030000020004" pitchFamily="50" charset="0"/>
              </a:rPr>
              <a:t>Conceptual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Map</a:t>
            </a:r>
            <a:r>
              <a:rPr lang="de-CH" sz="1000" dirty="0">
                <a:latin typeface="Apercu Light" panose="02000506030000020004" pitchFamily="50" charset="0"/>
              </a:rPr>
              <a:t>: Lijphart, Arend (1999). Patterns of Democracy; S. 248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9.2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Vergleichende Regierungslehre</a:t>
            </a:r>
            <a:br>
              <a:rPr lang="de-CH" sz="4000" dirty="0"/>
            </a:br>
            <a:r>
              <a:rPr lang="de-CH" sz="4000" dirty="0"/>
              <a:t>«Patterns of Democracy»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298769" y="2750900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6245918" y="3950043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Patterns of Democracy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Fundamentale Ausgangsfrage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10 Strukturmerkmale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Conceptual</a:t>
            </a:r>
            <a:r>
              <a:rPr lang="de-CH" dirty="0"/>
              <a:t> </a:t>
            </a:r>
            <a:r>
              <a:rPr lang="de-CH" dirty="0" err="1"/>
              <a:t>Map</a:t>
            </a:r>
            <a:r>
              <a:rPr lang="de-CH" dirty="0"/>
              <a:t>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Kritik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534C920-8689-4873-928E-BC3500CAC6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524" y="3648676"/>
            <a:ext cx="3004592" cy="300459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A69A59A-E377-45BB-8A7B-43237491D452}"/>
              </a:ext>
            </a:extLst>
          </p:cNvPr>
          <p:cNvSpPr txBox="1"/>
          <p:nvPr/>
        </p:nvSpPr>
        <p:spPr>
          <a:xfrm>
            <a:off x="6551630" y="3194558"/>
            <a:ext cx="257254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Vergleichende Regierungslehre</a:t>
            </a:r>
          </a:p>
        </p:txBody>
      </p:sp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Patterns of Democracy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Arend Lijphart (*1936)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1984: </a:t>
            </a:r>
            <a:r>
              <a:rPr lang="en-US" sz="1800" dirty="0">
                <a:latin typeface="Apercu Light" panose="02000506030000020004" pitchFamily="50" charset="0"/>
              </a:rPr>
              <a:t>Patterns of Majoritarian &amp; Consensus </a:t>
            </a:r>
            <a:br>
              <a:rPr lang="en-US" sz="1800" dirty="0">
                <a:latin typeface="Apercu Light" panose="02000506030000020004" pitchFamily="50" charset="0"/>
              </a:rPr>
            </a:br>
            <a:r>
              <a:rPr lang="en-US" sz="1800" dirty="0">
                <a:latin typeface="Apercu Light" panose="02000506030000020004" pitchFamily="50" charset="0"/>
              </a:rPr>
              <a:t>Government in Twenty-one Countries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>
                <a:latin typeface="Apercu Light" panose="02000506030000020004" pitchFamily="50" charset="0"/>
                <a:sym typeface="Wingdings" pitchFamily="2" charset="2"/>
              </a:rPr>
              <a:t>1999: Patterns of Democracy – Government Forms </a:t>
            </a:r>
            <a:br>
              <a:rPr lang="en-US" sz="1800" dirty="0">
                <a:latin typeface="Apercu Light" panose="02000506030000020004" pitchFamily="50" charset="0"/>
                <a:sym typeface="Wingdings" pitchFamily="2" charset="2"/>
              </a:rPr>
            </a:br>
            <a:r>
              <a:rPr lang="en-US" sz="1800" dirty="0">
                <a:latin typeface="Apercu Light" panose="02000506030000020004" pitchFamily="50" charset="0"/>
                <a:sym typeface="Wingdings" pitchFamily="2" charset="2"/>
              </a:rPr>
              <a:t>and Performance in 36 Countries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CA942B6-D6A7-43B9-BF83-6432181068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00" y="1262503"/>
            <a:ext cx="1638591" cy="245974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7EAB888-50BA-4DBC-8B3F-4F40B45A4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00" y="3861048"/>
            <a:ext cx="1765556" cy="266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20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Patterns of Democracy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Fundamentale Ausgangsfrage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10 Strukturmerkmale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Conceptual</a:t>
            </a:r>
            <a:r>
              <a:rPr lang="de-CH" dirty="0"/>
              <a:t> </a:t>
            </a:r>
            <a:r>
              <a:rPr lang="de-CH" dirty="0" err="1"/>
              <a:t>Map</a:t>
            </a:r>
            <a:endParaRPr lang="de-CH" dirty="0"/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Kritik 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33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Fundamentale Ausgangsfrage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Konzeptuelle Grundlage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«</a:t>
            </a:r>
            <a:r>
              <a:rPr lang="en-GB" sz="1800" dirty="0">
                <a:latin typeface="Apercu Light" panose="02000506030000020004" pitchFamily="50" charset="0"/>
              </a:rPr>
              <a:t>(…) fundamental question:  who will do the governing and to whose interests should the government be responsive when the people are in disagreement and have divergent preferences? (1999: 1)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»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2 mögliche Antworten: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600" dirty="0">
                <a:latin typeface="Apercu Light" panose="02000506030000020004" pitchFamily="50" charset="0"/>
              </a:rPr>
              <a:t>The majority of the people </a:t>
            </a:r>
            <a:r>
              <a:rPr lang="en-GB" sz="1600" dirty="0">
                <a:latin typeface="Apercu Light" panose="02000506030000020004" pitchFamily="50" charset="0"/>
                <a:sym typeface="Wingdings" panose="05000000000000000000" pitchFamily="2" charset="2"/>
              </a:rPr>
              <a:t> Majoritarian Principle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600" dirty="0">
                <a:latin typeface="Apercu Light" panose="02000506030000020004" pitchFamily="50" charset="0"/>
                <a:sym typeface="Wingdings" panose="05000000000000000000" pitchFamily="2" charset="2"/>
              </a:rPr>
              <a:t>As many people as possible  Consensus Principle</a:t>
            </a:r>
            <a:endParaRPr lang="de-CH" sz="16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400" i="1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«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There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are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many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ways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in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which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, in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principle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, a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democracy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can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be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organized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and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run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; in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practice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,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too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, modern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democracies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exhibit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a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variety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of formal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governmental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institutions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, like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legislatures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and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courts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,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as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well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as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political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party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and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interest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group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systems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.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However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,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clear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patterns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and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regularities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appear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when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these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institutions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are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examined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from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the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perspective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of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how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majoritarian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or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how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consensual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their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rules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and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practices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are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» (Arend </a:t>
            </a:r>
            <a:r>
              <a:rPr lang="de-CH" sz="1400" i="1" dirty="0" err="1">
                <a:latin typeface="Apercu Light" panose="02000506030000020004" pitchFamily="50" charset="0"/>
                <a:sym typeface="Wingdings" pitchFamily="2" charset="2"/>
              </a:rPr>
              <a:t>Lijphard</a:t>
            </a:r>
            <a:r>
              <a:rPr lang="de-CH" sz="1400" i="1" dirty="0">
                <a:latin typeface="Apercu Light" panose="02000506030000020004" pitchFamily="50" charset="0"/>
                <a:sym typeface="Wingdings" pitchFamily="2" charset="2"/>
              </a:rPr>
              <a:t>, 1999: 1)</a:t>
            </a:r>
            <a:endParaRPr lang="de-CH" sz="1800" i="1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42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Patterns of Democracy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Fundamentale Ausgangsfrage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10 Strukturmerkmale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Conceptual</a:t>
            </a:r>
            <a:r>
              <a:rPr lang="de-CH" dirty="0"/>
              <a:t> </a:t>
            </a:r>
            <a:r>
              <a:rPr lang="de-CH" dirty="0" err="1"/>
              <a:t>Map</a:t>
            </a:r>
            <a:r>
              <a:rPr lang="de-CH" dirty="0"/>
              <a:t>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Kritik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2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557</Words>
  <Application>Microsoft Office PowerPoint</Application>
  <PresentationFormat>Bildschirmpräsentation (4:3)</PresentationFormat>
  <Paragraphs>194</Paragraphs>
  <Slides>18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6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9.2</vt:lpstr>
      <vt:lpstr>Wo wir uns befinden…</vt:lpstr>
      <vt:lpstr>Inhalt </vt:lpstr>
      <vt:lpstr>Patterns of Democracy</vt:lpstr>
      <vt:lpstr>Inhalt </vt:lpstr>
      <vt:lpstr>Fundamentale Ausgangsfrage</vt:lpstr>
      <vt:lpstr>Inhalt </vt:lpstr>
      <vt:lpstr>10 Strukturmerkmale</vt:lpstr>
      <vt:lpstr>Beispiele?</vt:lpstr>
      <vt:lpstr>10 Strukturmerkmale</vt:lpstr>
      <vt:lpstr>Inhalt </vt:lpstr>
      <vt:lpstr>Conceptual Map</vt:lpstr>
      <vt:lpstr>Inhalt </vt:lpstr>
      <vt:lpstr>Kritik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708</cp:revision>
  <dcterms:created xsi:type="dcterms:W3CDTF">2008-11-14T10:19:50Z</dcterms:created>
  <dcterms:modified xsi:type="dcterms:W3CDTF">2021-11-04T08:24:07Z</dcterms:modified>
</cp:coreProperties>
</file>