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28"/>
  </p:notesMasterIdLst>
  <p:handoutMasterIdLst>
    <p:handoutMasterId r:id="rId29"/>
  </p:handoutMasterIdLst>
  <p:sldIdLst>
    <p:sldId id="377" r:id="rId2"/>
    <p:sldId id="362" r:id="rId3"/>
    <p:sldId id="378" r:id="rId4"/>
    <p:sldId id="380" r:id="rId5"/>
    <p:sldId id="379" r:id="rId6"/>
    <p:sldId id="449" r:id="rId7"/>
    <p:sldId id="515" r:id="rId8"/>
    <p:sldId id="518" r:id="rId9"/>
    <p:sldId id="450" r:id="rId10"/>
    <p:sldId id="519" r:id="rId11"/>
    <p:sldId id="520" r:id="rId12"/>
    <p:sldId id="517" r:id="rId13"/>
    <p:sldId id="521" r:id="rId14"/>
    <p:sldId id="522" r:id="rId15"/>
    <p:sldId id="510" r:id="rId16"/>
    <p:sldId id="451" r:id="rId17"/>
    <p:sldId id="523" r:id="rId18"/>
    <p:sldId id="459" r:id="rId19"/>
    <p:sldId id="524" r:id="rId20"/>
    <p:sldId id="461" r:id="rId21"/>
    <p:sldId id="525" r:id="rId22"/>
    <p:sldId id="514" r:id="rId23"/>
    <p:sldId id="453" r:id="rId24"/>
    <p:sldId id="508" r:id="rId25"/>
    <p:sldId id="428" r:id="rId26"/>
    <p:sldId id="431" r:id="rId27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89746" autoAdjust="0"/>
  </p:normalViewPr>
  <p:slideViewPr>
    <p:cSldViewPr>
      <p:cViewPr varScale="1">
        <p:scale>
          <a:sx n="105" d="100"/>
          <a:sy n="105" d="100"/>
        </p:scale>
        <p:origin x="1638" y="114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896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82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395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915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6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228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625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81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23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1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21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26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62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7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85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02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9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71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823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75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54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04CC5C02-24EB-46DE-858A-01D1A25CA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Präsidentialismus vs. Parlamentarismus</a:t>
            </a: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DAA2D363-8416-4718-B7D7-5CBD732EB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316930"/>
              </p:ext>
            </p:extLst>
          </p:nvPr>
        </p:nvGraphicFramePr>
        <p:xfrm>
          <a:off x="915194" y="2316479"/>
          <a:ext cx="8192710" cy="37049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8734">
                  <a:extLst>
                    <a:ext uri="{9D8B030D-6E8A-4147-A177-3AD203B41FA5}">
                      <a16:colId xmlns:a16="http://schemas.microsoft.com/office/drawing/2014/main" val="1730164519"/>
                    </a:ext>
                  </a:extLst>
                </a:gridCol>
                <a:gridCol w="863976">
                  <a:extLst>
                    <a:ext uri="{9D8B030D-6E8A-4147-A177-3AD203B41FA5}">
                      <a16:colId xmlns:a16="http://schemas.microsoft.com/office/drawing/2014/main" val="328782036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7161422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3504816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1222249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504214111"/>
                    </a:ext>
                  </a:extLst>
                </a:gridCol>
              </a:tblGrid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Institutionelles Merkmal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Länder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Steffani (1979)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Duverger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(1980)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spc="-100" baseline="0" dirty="0" err="1">
                          <a:latin typeface="Apercu Light" panose="02000506030000020004" pitchFamily="50" charset="0"/>
                        </a:rPr>
                        <a:t>Shugart</a:t>
                      </a:r>
                      <a:r>
                        <a:rPr lang="de-CH" sz="1400" spc="-100" baseline="0" dirty="0">
                          <a:latin typeface="Apercu Light" panose="02000506030000020004" pitchFamily="50" charset="0"/>
                        </a:rPr>
                        <a:t>&amp;</a:t>
                      </a:r>
                    </a:p>
                    <a:p>
                      <a:r>
                        <a:rPr lang="de-CH" sz="1400" spc="-100" baseline="0" dirty="0">
                          <a:latin typeface="Apercu Light" panose="02000506030000020004" pitchFamily="50" charset="0"/>
                        </a:rPr>
                        <a:t>Carey (1992)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827110"/>
                  </a:ext>
                </a:extLst>
              </a:tr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Reg: keine parl. Abberufbarkeit</a:t>
                      </a:r>
                    </a:p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Präsident = Regierungschef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BRA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USA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Präsiden-</a:t>
                      </a:r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tialismus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Präsiden-</a:t>
                      </a:r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tialismus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Präsiden-</a:t>
                      </a:r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tialismus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56294"/>
                  </a:ext>
                </a:extLst>
              </a:tr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Reg: parl. Abberufbarkeit</a:t>
                      </a:r>
                    </a:p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Präsident </a:t>
                      </a:r>
                      <a:r>
                        <a:rPr lang="de-CH" sz="1400" dirty="0">
                          <a:latin typeface="Apercu Light" panose="02000506030000020004" pitchFamily="50" charset="0"/>
                          <a:sym typeface="Wingdings" pitchFamily="2" charset="2"/>
                        </a:rPr>
                        <a:t>≠ 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Regierungschef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RUS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UKR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1985"/>
                  </a:ext>
                </a:extLst>
              </a:tr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FRA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POL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55726"/>
                  </a:ext>
                </a:extLst>
              </a:tr>
              <a:tr h="617485">
                <a:tc rowSpan="2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IRL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SLO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214770"/>
                  </a:ext>
                </a:extLst>
              </a:tr>
              <a:tr h="61748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DEU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444540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CD0233B4-F0F7-4D99-9296-4E2A4D97039D}"/>
              </a:ext>
            </a:extLst>
          </p:cNvPr>
          <p:cNvSpPr/>
          <p:nvPr/>
        </p:nvSpPr>
        <p:spPr bwMode="auto">
          <a:xfrm>
            <a:off x="4788024" y="3573016"/>
            <a:ext cx="1080120" cy="244837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Parlamentarismus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EC5EAA5-AF82-4C97-8AD4-D34A3A62B6D1}"/>
              </a:ext>
            </a:extLst>
          </p:cNvPr>
          <p:cNvSpPr txBox="1"/>
          <p:nvPr/>
        </p:nvSpPr>
        <p:spPr>
          <a:xfrm>
            <a:off x="823016" y="6219755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dirty="0">
                <a:latin typeface="Apercu Light" panose="02000506030000020004" pitchFamily="50" charset="0"/>
              </a:rPr>
              <a:t>Quelle: </a:t>
            </a:r>
            <a:r>
              <a:rPr lang="de-CH" sz="1200" dirty="0" err="1">
                <a:latin typeface="Apercu Light" panose="02000506030000020004" pitchFamily="50" charset="0"/>
              </a:rPr>
              <a:t>Grotz</a:t>
            </a:r>
            <a:r>
              <a:rPr lang="de-CH" sz="1200" dirty="0">
                <a:latin typeface="Apercu Light" panose="02000506030000020004" pitchFamily="50" charset="0"/>
              </a:rPr>
              <a:t> Tabelle 1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B170DBA-3399-4667-8270-85210E2DC068}"/>
              </a:ext>
            </a:extLst>
          </p:cNvPr>
          <p:cNvSpPr/>
          <p:nvPr/>
        </p:nvSpPr>
        <p:spPr bwMode="auto">
          <a:xfrm>
            <a:off x="936930" y="4230638"/>
            <a:ext cx="2808312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Präsident: stark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96FC009-2499-4AD3-9FCF-FE0D8D6FF1EE}"/>
              </a:ext>
            </a:extLst>
          </p:cNvPr>
          <p:cNvSpPr/>
          <p:nvPr/>
        </p:nvSpPr>
        <p:spPr bwMode="auto">
          <a:xfrm>
            <a:off x="936930" y="4870353"/>
            <a:ext cx="2808312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Präsident: schwach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79EBDE5-B3C5-4EE3-8BA3-F40253B29DC9}"/>
              </a:ext>
            </a:extLst>
          </p:cNvPr>
          <p:cNvSpPr/>
          <p:nvPr/>
        </p:nvSpPr>
        <p:spPr bwMode="auto">
          <a:xfrm>
            <a:off x="5891000" y="3625998"/>
            <a:ext cx="1004664" cy="10081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Semi-Präsiden-</a:t>
            </a:r>
            <a:r>
              <a:rPr lang="de-CH" sz="1400" dirty="0" err="1">
                <a:latin typeface="Apercu Light" panose="02000506030000020004" pitchFamily="50" charset="0"/>
              </a:rPr>
              <a:t>tialismus</a:t>
            </a:r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D297027-1AA7-4CA5-99C7-B6C7CAADF927}"/>
              </a:ext>
            </a:extLst>
          </p:cNvPr>
          <p:cNvSpPr/>
          <p:nvPr/>
        </p:nvSpPr>
        <p:spPr bwMode="auto">
          <a:xfrm>
            <a:off x="5894400" y="4869160"/>
            <a:ext cx="1004664" cy="100811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 err="1">
                <a:latin typeface="Apercu Light" panose="02000506030000020004" pitchFamily="50" charset="0"/>
              </a:rPr>
              <a:t>Parlamen-tarismus</a:t>
            </a:r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085F815-962A-442A-A14C-136E4BADF1DD}"/>
              </a:ext>
            </a:extLst>
          </p:cNvPr>
          <p:cNvSpPr/>
          <p:nvPr/>
        </p:nvSpPr>
        <p:spPr bwMode="auto">
          <a:xfrm>
            <a:off x="3083458" y="3753089"/>
            <a:ext cx="1080120" cy="3056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;</a:t>
            </a: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s. stark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7B6682D-1C8B-4AD4-A514-3F4DABAEC0CC}"/>
              </a:ext>
            </a:extLst>
          </p:cNvPr>
          <p:cNvSpPr/>
          <p:nvPr/>
        </p:nvSpPr>
        <p:spPr bwMode="auto">
          <a:xfrm>
            <a:off x="6976548" y="4870353"/>
            <a:ext cx="1004664" cy="100811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 err="1">
                <a:latin typeface="Apercu Light" panose="02000506030000020004" pitchFamily="50" charset="0"/>
              </a:rPr>
              <a:t>Parlamen-tarismus</a:t>
            </a:r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AC6362B-F2B1-4824-A95C-072FBFE9F727}"/>
              </a:ext>
            </a:extLst>
          </p:cNvPr>
          <p:cNvSpPr/>
          <p:nvPr/>
        </p:nvSpPr>
        <p:spPr bwMode="auto">
          <a:xfrm>
            <a:off x="6968484" y="4185071"/>
            <a:ext cx="1005848" cy="59518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CH" sz="1200" dirty="0" err="1">
                <a:latin typeface="Apercu Light" panose="02000506030000020004" pitchFamily="50" charset="0"/>
              </a:rPr>
              <a:t>Parlamen</a:t>
            </a:r>
            <a:r>
              <a:rPr lang="de-CH" sz="1200" dirty="0">
                <a:latin typeface="Apercu Light" panose="02000506030000020004" pitchFamily="50" charset="0"/>
              </a:rPr>
              <a:t>-</a:t>
            </a:r>
            <a:r>
              <a:rPr lang="de-CH" sz="1200" dirty="0" err="1">
                <a:latin typeface="Apercu Light" panose="02000506030000020004" pitchFamily="50" charset="0"/>
              </a:rPr>
              <a:t>tarisch</a:t>
            </a:r>
            <a:r>
              <a:rPr lang="de-CH" sz="1200" dirty="0">
                <a:latin typeface="Apercu Light" panose="02000506030000020004" pitchFamily="50" charset="0"/>
              </a:rPr>
              <a:t>-präsidentiell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1776D21-BBD5-4DD0-97EB-9FAFB61EB29F}"/>
              </a:ext>
            </a:extLst>
          </p:cNvPr>
          <p:cNvSpPr/>
          <p:nvPr/>
        </p:nvSpPr>
        <p:spPr bwMode="auto">
          <a:xfrm>
            <a:off x="6977044" y="3567695"/>
            <a:ext cx="1005848" cy="59518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Präsidentiell-</a:t>
            </a:r>
            <a:r>
              <a:rPr lang="de-CH" sz="1200" dirty="0" err="1">
                <a:latin typeface="Apercu Light" panose="02000506030000020004" pitchFamily="50" charset="0"/>
              </a:rPr>
              <a:t>parlamen</a:t>
            </a:r>
            <a:r>
              <a:rPr lang="de-CH" sz="1200" dirty="0">
                <a:latin typeface="Apercu Light" panose="02000506030000020004" pitchFamily="50" charset="0"/>
              </a:rPr>
              <a:t>-</a:t>
            </a:r>
            <a:r>
              <a:rPr lang="de-CH" sz="1200" dirty="0" err="1">
                <a:latin typeface="Apercu Light" panose="02000506030000020004" pitchFamily="50" charset="0"/>
              </a:rPr>
              <a:t>tarisch</a:t>
            </a:r>
            <a:endParaRPr lang="de-CH" sz="12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51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1800" dirty="0">
                <a:sym typeface="Wingdings" pitchFamily="2" charset="2"/>
              </a:rPr>
              <a:t>Probleme der vergleichenden Regierungslehre:</a:t>
            </a:r>
          </a:p>
          <a:p>
            <a:pPr marL="514350" indent="-457200">
              <a:buFont typeface="+mj-lt"/>
              <a:buAutoNum type="arabicPeriod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Klassifikation vs. Ausdifferenzierung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Klassifikation  klare Kriterien, aber keine Varianz (Deutschland = Frankreich)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Ausdifferenzierung  genauere Einteilung aber schwierige Messung (Deutschland ≠ Frankreich)</a:t>
            </a:r>
          </a:p>
          <a:p>
            <a:pPr marL="400050">
              <a:buFont typeface="+mj-lt"/>
              <a:buAutoNum type="arabicPeriod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Veränderungen des empirischen Gegenstandes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Präsidentiell-parlamentarisches System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Parlamentarisch-präsidentielles System</a:t>
            </a:r>
          </a:p>
          <a:p>
            <a:pPr lvl="1" eaLnBrk="1" hangingPunct="1"/>
            <a:endParaRPr lang="de-CH" sz="1100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2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DAA92D-7A39-41CE-9DE6-D30EF0291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Präsidentialismus vs. Parlamentarismus</a:t>
            </a:r>
          </a:p>
        </p:txBody>
      </p:sp>
    </p:spTree>
    <p:extLst>
      <p:ext uri="{BB962C8B-B14F-4D97-AF65-F5344CB8AC3E}">
        <p14:creationId xmlns:p14="http://schemas.microsoft.com/office/powerpoint/2010/main" val="254694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Beziehung zwischen Parlament und Regierung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Präsidentialismus = Institutionelle Trennung: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Regierung = Staatsoberhaupt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Regierung mit fester Amtszeit (keine Abwahl möglich)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Parlament als Kontrolle der Regierung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Starker Präsident und Direktwahl durch die Bevölkerung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Parlamentarismus = Institutionelle Verschränkung: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Zusätzlich zu Regierung (Premierminister) gibt es ein 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Staatsoberhaupt (Staatspräsident)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Regierung abwählbar / Parlament auflösbar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Opposition als Kontrolle der Regierung(</a:t>
            </a:r>
            <a:r>
              <a:rPr lang="de-CH" sz="1600" dirty="0" err="1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spartei</a:t>
            </a: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)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Schwacher Präsident und keine Direktwahl durch die Bevölkerung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4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D708754-A173-417C-9EA5-AC3A392D1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Präsidentialismus vs. Parlamentarismus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1BEBDAA9-2B6F-465F-AAC8-FE97D15620CB}"/>
              </a:ext>
            </a:extLst>
          </p:cNvPr>
          <p:cNvSpPr/>
          <p:nvPr/>
        </p:nvSpPr>
        <p:spPr bwMode="auto">
          <a:xfrm>
            <a:off x="3419872" y="4077072"/>
            <a:ext cx="3672408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64AD5C2-8027-4757-9C8F-E8931B344043}"/>
              </a:ext>
            </a:extLst>
          </p:cNvPr>
          <p:cNvSpPr/>
          <p:nvPr/>
        </p:nvSpPr>
        <p:spPr bwMode="auto">
          <a:xfrm>
            <a:off x="3779912" y="5805785"/>
            <a:ext cx="4104456" cy="28803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7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04CC5C02-24EB-46DE-858A-01D1A25CA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Präsidentialismus vs. Parlamentarismus</a:t>
            </a: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DAA2D363-8416-4718-B7D7-5CBD732EB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77214"/>
              </p:ext>
            </p:extLst>
          </p:nvPr>
        </p:nvGraphicFramePr>
        <p:xfrm>
          <a:off x="915194" y="2316479"/>
          <a:ext cx="8192710" cy="37049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8734">
                  <a:extLst>
                    <a:ext uri="{9D8B030D-6E8A-4147-A177-3AD203B41FA5}">
                      <a16:colId xmlns:a16="http://schemas.microsoft.com/office/drawing/2014/main" val="1730164519"/>
                    </a:ext>
                  </a:extLst>
                </a:gridCol>
                <a:gridCol w="863976">
                  <a:extLst>
                    <a:ext uri="{9D8B030D-6E8A-4147-A177-3AD203B41FA5}">
                      <a16:colId xmlns:a16="http://schemas.microsoft.com/office/drawing/2014/main" val="328782036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7161422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3504816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1222249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504214111"/>
                    </a:ext>
                  </a:extLst>
                </a:gridCol>
              </a:tblGrid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Institutionelles Merkmal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Länder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Steffani (1979)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Duverger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(1980)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spc="-100" baseline="0" dirty="0" err="1">
                          <a:latin typeface="Apercu Light" panose="02000506030000020004" pitchFamily="50" charset="0"/>
                        </a:rPr>
                        <a:t>Shugart</a:t>
                      </a:r>
                      <a:r>
                        <a:rPr lang="de-CH" sz="1400" spc="-100" baseline="0" dirty="0">
                          <a:latin typeface="Apercu Light" panose="02000506030000020004" pitchFamily="50" charset="0"/>
                        </a:rPr>
                        <a:t>&amp;</a:t>
                      </a:r>
                    </a:p>
                    <a:p>
                      <a:r>
                        <a:rPr lang="de-CH" sz="1400" spc="-100" baseline="0" dirty="0">
                          <a:latin typeface="Apercu Light" panose="02000506030000020004" pitchFamily="50" charset="0"/>
                        </a:rPr>
                        <a:t>Carey (1992)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Elgie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(1999)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827110"/>
                  </a:ext>
                </a:extLst>
              </a:tr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Reg: keine parl. Abberufbarkeit</a:t>
                      </a:r>
                    </a:p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Präsident = Regierungschef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BRA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USA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Präsiden-</a:t>
                      </a:r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tialismus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Präsiden-</a:t>
                      </a:r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tialismus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Präsiden-</a:t>
                      </a:r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tialismus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Präsiden-</a:t>
                      </a:r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tialismus</a:t>
                      </a:r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56294"/>
                  </a:ext>
                </a:extLst>
              </a:tr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Reg: parl. Abberufbarkeit</a:t>
                      </a:r>
                    </a:p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Präsident </a:t>
                      </a:r>
                      <a:r>
                        <a:rPr lang="de-CH" sz="1400" dirty="0">
                          <a:latin typeface="Apercu Light" panose="02000506030000020004" pitchFamily="50" charset="0"/>
                          <a:sym typeface="Wingdings" pitchFamily="2" charset="2"/>
                        </a:rPr>
                        <a:t>≠ 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Regierungschef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RUS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UKR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de-CH" sz="1400" dirty="0">
                        <a:latin typeface="Apercu Light" panose="02000506030000020004" pitchFamily="50" charset="0"/>
                      </a:endParaRPr>
                    </a:p>
                    <a:p>
                      <a:pPr algn="ctr"/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1985"/>
                  </a:ext>
                </a:extLst>
              </a:tr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FRA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POL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2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55726"/>
                  </a:ext>
                </a:extLst>
              </a:tr>
              <a:tr h="617485">
                <a:tc rowSpan="2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IRL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SLO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214770"/>
                  </a:ext>
                </a:extLst>
              </a:tr>
              <a:tr h="61748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DEU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444540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CD0233B4-F0F7-4D99-9296-4E2A4D97039D}"/>
              </a:ext>
            </a:extLst>
          </p:cNvPr>
          <p:cNvSpPr/>
          <p:nvPr/>
        </p:nvSpPr>
        <p:spPr bwMode="auto">
          <a:xfrm>
            <a:off x="4788024" y="3573016"/>
            <a:ext cx="1080120" cy="244837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Parlamentarismus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EC5EAA5-AF82-4C97-8AD4-D34A3A62B6D1}"/>
              </a:ext>
            </a:extLst>
          </p:cNvPr>
          <p:cNvSpPr txBox="1"/>
          <p:nvPr/>
        </p:nvSpPr>
        <p:spPr>
          <a:xfrm>
            <a:off x="823016" y="6219755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dirty="0">
                <a:latin typeface="Apercu Light" panose="02000506030000020004" pitchFamily="50" charset="0"/>
              </a:rPr>
              <a:t>Quelle: </a:t>
            </a:r>
            <a:r>
              <a:rPr lang="de-CH" sz="1200" dirty="0" err="1">
                <a:latin typeface="Apercu Light" panose="02000506030000020004" pitchFamily="50" charset="0"/>
              </a:rPr>
              <a:t>Grotz</a:t>
            </a:r>
            <a:r>
              <a:rPr lang="de-CH" sz="1200" dirty="0">
                <a:latin typeface="Apercu Light" panose="02000506030000020004" pitchFamily="50" charset="0"/>
              </a:rPr>
              <a:t> Tabelle 1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B170DBA-3399-4667-8270-85210E2DC068}"/>
              </a:ext>
            </a:extLst>
          </p:cNvPr>
          <p:cNvSpPr/>
          <p:nvPr/>
        </p:nvSpPr>
        <p:spPr bwMode="auto">
          <a:xfrm>
            <a:off x="936930" y="4230638"/>
            <a:ext cx="2808312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Präsident: stark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Direktwahl</a:t>
            </a: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96FC009-2499-4AD3-9FCF-FE0D8D6FF1EE}"/>
              </a:ext>
            </a:extLst>
          </p:cNvPr>
          <p:cNvSpPr/>
          <p:nvPr/>
        </p:nvSpPr>
        <p:spPr bwMode="auto">
          <a:xfrm>
            <a:off x="936930" y="4870353"/>
            <a:ext cx="2808312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Präsident: schwach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Direktwahl</a:t>
            </a: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79EBDE5-B3C5-4EE3-8BA3-F40253B29DC9}"/>
              </a:ext>
            </a:extLst>
          </p:cNvPr>
          <p:cNvSpPr/>
          <p:nvPr/>
        </p:nvSpPr>
        <p:spPr bwMode="auto">
          <a:xfrm>
            <a:off x="5891000" y="3625998"/>
            <a:ext cx="1004664" cy="10081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Semi-Präsiden-</a:t>
            </a:r>
            <a:r>
              <a:rPr lang="de-CH" sz="1400" dirty="0" err="1">
                <a:latin typeface="Apercu Light" panose="02000506030000020004" pitchFamily="50" charset="0"/>
              </a:rPr>
              <a:t>tialismus</a:t>
            </a:r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D297027-1AA7-4CA5-99C7-B6C7CAADF927}"/>
              </a:ext>
            </a:extLst>
          </p:cNvPr>
          <p:cNvSpPr/>
          <p:nvPr/>
        </p:nvSpPr>
        <p:spPr bwMode="auto">
          <a:xfrm>
            <a:off x="5894400" y="4869160"/>
            <a:ext cx="1004664" cy="100811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 err="1">
                <a:latin typeface="Apercu Light" panose="02000506030000020004" pitchFamily="50" charset="0"/>
              </a:rPr>
              <a:t>Parlamen-tarismus</a:t>
            </a:r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085F815-962A-442A-A14C-136E4BADF1DD}"/>
              </a:ext>
            </a:extLst>
          </p:cNvPr>
          <p:cNvSpPr/>
          <p:nvPr/>
        </p:nvSpPr>
        <p:spPr bwMode="auto">
          <a:xfrm>
            <a:off x="3083458" y="3753089"/>
            <a:ext cx="1080120" cy="30569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;</a:t>
            </a: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s. stark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7B6682D-1C8B-4AD4-A514-3F4DABAEC0CC}"/>
              </a:ext>
            </a:extLst>
          </p:cNvPr>
          <p:cNvSpPr/>
          <p:nvPr/>
        </p:nvSpPr>
        <p:spPr bwMode="auto">
          <a:xfrm>
            <a:off x="6976548" y="4870353"/>
            <a:ext cx="1004664" cy="100811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 err="1">
                <a:latin typeface="Apercu Light" panose="02000506030000020004" pitchFamily="50" charset="0"/>
              </a:rPr>
              <a:t>Parlamen-tarismus</a:t>
            </a:r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AC6362B-F2B1-4824-A95C-072FBFE9F727}"/>
              </a:ext>
            </a:extLst>
          </p:cNvPr>
          <p:cNvSpPr/>
          <p:nvPr/>
        </p:nvSpPr>
        <p:spPr bwMode="auto">
          <a:xfrm>
            <a:off x="6968484" y="4185071"/>
            <a:ext cx="1005848" cy="59518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CH" sz="1200" dirty="0" err="1">
                <a:latin typeface="Apercu Light" panose="02000506030000020004" pitchFamily="50" charset="0"/>
              </a:rPr>
              <a:t>Parlamen</a:t>
            </a:r>
            <a:r>
              <a:rPr lang="de-CH" sz="1200" dirty="0">
                <a:latin typeface="Apercu Light" panose="02000506030000020004" pitchFamily="50" charset="0"/>
              </a:rPr>
              <a:t>-</a:t>
            </a:r>
            <a:r>
              <a:rPr lang="de-CH" sz="1200" dirty="0" err="1">
                <a:latin typeface="Apercu Light" panose="02000506030000020004" pitchFamily="50" charset="0"/>
              </a:rPr>
              <a:t>tarisch</a:t>
            </a:r>
            <a:r>
              <a:rPr lang="de-CH" sz="1200" dirty="0">
                <a:latin typeface="Apercu Light" panose="02000506030000020004" pitchFamily="50" charset="0"/>
              </a:rPr>
              <a:t>-präsidentiell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1776D21-BBD5-4DD0-97EB-9FAFB61EB29F}"/>
              </a:ext>
            </a:extLst>
          </p:cNvPr>
          <p:cNvSpPr/>
          <p:nvPr/>
        </p:nvSpPr>
        <p:spPr bwMode="auto">
          <a:xfrm>
            <a:off x="6977044" y="3567695"/>
            <a:ext cx="1005848" cy="59518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CH" sz="1200" dirty="0">
                <a:latin typeface="Apercu Light" panose="02000506030000020004" pitchFamily="50" charset="0"/>
              </a:rPr>
              <a:t>Präsidentiell-</a:t>
            </a:r>
            <a:r>
              <a:rPr lang="de-CH" sz="1200" dirty="0" err="1">
                <a:latin typeface="Apercu Light" panose="02000506030000020004" pitchFamily="50" charset="0"/>
              </a:rPr>
              <a:t>parlamen</a:t>
            </a:r>
            <a:r>
              <a:rPr lang="de-CH" sz="1200" dirty="0">
                <a:latin typeface="Apercu Light" panose="02000506030000020004" pitchFamily="50" charset="0"/>
              </a:rPr>
              <a:t>-</a:t>
            </a:r>
            <a:r>
              <a:rPr lang="de-CH" sz="1200" dirty="0" err="1">
                <a:latin typeface="Apercu Light" panose="02000506030000020004" pitchFamily="50" charset="0"/>
              </a:rPr>
              <a:t>tarisch</a:t>
            </a:r>
            <a:endParaRPr lang="de-CH" sz="1200" dirty="0">
              <a:latin typeface="Apercu Light" panose="02000506030000020004" pitchFamily="50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16CFD67-BC67-47A4-97F3-FB2C1DF76BBE}"/>
              </a:ext>
            </a:extLst>
          </p:cNvPr>
          <p:cNvSpPr/>
          <p:nvPr/>
        </p:nvSpPr>
        <p:spPr bwMode="auto">
          <a:xfrm>
            <a:off x="936930" y="5459247"/>
            <a:ext cx="2808312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Präsident: schwach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KEINE Direktwahl</a:t>
            </a: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CECBA62-9BE9-4E4D-A2BD-551B1BE61157}"/>
              </a:ext>
            </a:extLst>
          </p:cNvPr>
          <p:cNvSpPr/>
          <p:nvPr/>
        </p:nvSpPr>
        <p:spPr bwMode="auto">
          <a:xfrm>
            <a:off x="8051816" y="3865289"/>
            <a:ext cx="1004664" cy="100811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Semi-Präsiden-</a:t>
            </a:r>
            <a:r>
              <a:rPr lang="de-CH" sz="1400" dirty="0" err="1">
                <a:latin typeface="Apercu Light" panose="02000506030000020004" pitchFamily="50" charset="0"/>
              </a:rPr>
              <a:t>tialismus</a:t>
            </a:r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8014A866-3B71-48A7-9018-8AED07F3DEFC}"/>
              </a:ext>
            </a:extLst>
          </p:cNvPr>
          <p:cNvSpPr/>
          <p:nvPr/>
        </p:nvSpPr>
        <p:spPr bwMode="auto">
          <a:xfrm>
            <a:off x="8051816" y="5423243"/>
            <a:ext cx="1004664" cy="549204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de-CH" sz="1400" dirty="0" err="1">
                <a:latin typeface="Apercu Light" panose="02000506030000020004" pitchFamily="50" charset="0"/>
              </a:rPr>
              <a:t>Parlamen-tarismus</a:t>
            </a:r>
            <a:endParaRPr lang="de-CH" sz="1400" dirty="0">
              <a:latin typeface="Apercu Light" panose="02000506030000020004" pitchFamily="50" charset="0"/>
            </a:endParaRP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48117571-E1D4-4B41-A795-D5670C14458C}"/>
              </a:ext>
            </a:extLst>
          </p:cNvPr>
          <p:cNvCxnSpPr/>
          <p:nvPr/>
        </p:nvCxnSpPr>
        <p:spPr bwMode="auto">
          <a:xfrm>
            <a:off x="5580112" y="4509120"/>
            <a:ext cx="2664296" cy="9501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5871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1800" dirty="0">
                <a:sym typeface="Wingdings" pitchFamily="2" charset="2"/>
              </a:rPr>
              <a:t>Probleme der vergleichenden Regierungslehre:</a:t>
            </a:r>
          </a:p>
          <a:p>
            <a:pPr marL="514350" indent="-457200">
              <a:buFont typeface="+mj-lt"/>
              <a:buAutoNum type="arabicPeriod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Klassifikation vs. Ausdifferenzierung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Klassifikation  klare Kriterien, aber keine Varianz (Deutschland = Frankreich)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Ausdifferenzierung  genauere Einteilung aber schwierige Messung (Deutschland ≠ Frankreich)</a:t>
            </a:r>
          </a:p>
          <a:p>
            <a:pPr marL="400050">
              <a:buFont typeface="+mj-lt"/>
              <a:buAutoNum type="arabicPeriod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Veränderungen des empirischen Gegenstandes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Präsidentiell-parlamentarisches System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Parlamentarisch-präsidentielles System</a:t>
            </a:r>
          </a:p>
          <a:p>
            <a:pPr marL="457200" indent="-457200">
              <a:buFont typeface="+mj-lt"/>
              <a:buAutoNum type="arabicPeriod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Verallgemeinerbarkeit 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Welche Typologie?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de-CH" sz="1400" dirty="0" err="1">
                <a:latin typeface="Apercu Light" panose="02000506030000020004" pitchFamily="50" charset="0"/>
                <a:sym typeface="Wingdings" pitchFamily="2" charset="2"/>
              </a:rPr>
              <a:t>Institutional</a:t>
            </a: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400" dirty="0" err="1">
                <a:latin typeface="Apercu Light" panose="02000506030000020004" pitchFamily="50" charset="0"/>
                <a:sym typeface="Wingdings" pitchFamily="2" charset="2"/>
              </a:rPr>
              <a:t>Egineering</a:t>
            </a: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?</a:t>
            </a:r>
            <a:endParaRPr lang="de-CH" sz="1100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2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DAA92D-7A39-41CE-9DE6-D30EF0291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Präsidentialismus vs. Parlamentarismus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71C7856-4391-4558-ACEB-3197EA57FBA7}"/>
              </a:ext>
            </a:extLst>
          </p:cNvPr>
          <p:cNvSpPr txBox="1"/>
          <p:nvPr/>
        </p:nvSpPr>
        <p:spPr>
          <a:xfrm>
            <a:off x="7092280" y="2647200"/>
            <a:ext cx="1944216" cy="5539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500" dirty="0">
                <a:latin typeface="Apercu Light" panose="02000506030000020004" pitchFamily="50" charset="0"/>
              </a:rPr>
              <a:t>Problem 1: </a:t>
            </a:r>
            <a:br>
              <a:rPr lang="de-CH" sz="1500" dirty="0">
                <a:latin typeface="Apercu Light" panose="02000506030000020004" pitchFamily="50" charset="0"/>
              </a:rPr>
            </a:br>
            <a:r>
              <a:rPr lang="de-CH" sz="1500" dirty="0">
                <a:latin typeface="Apercu Light" panose="02000506030000020004" pitchFamily="50" charset="0"/>
              </a:rPr>
              <a:t>Konzept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5A878B2-4502-4EC4-9635-6D48BD7F4AD2}"/>
              </a:ext>
            </a:extLst>
          </p:cNvPr>
          <p:cNvSpPr txBox="1"/>
          <p:nvPr/>
        </p:nvSpPr>
        <p:spPr>
          <a:xfrm>
            <a:off x="7092280" y="4307805"/>
            <a:ext cx="1944216" cy="55399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500" dirty="0">
                <a:latin typeface="Apercu Light" panose="02000506030000020004" pitchFamily="50" charset="0"/>
              </a:rPr>
              <a:t>Problem 2: </a:t>
            </a:r>
          </a:p>
          <a:p>
            <a:r>
              <a:rPr lang="de-CH" sz="1500" dirty="0">
                <a:latin typeface="Apercu Light" panose="02000506030000020004" pitchFamily="50" charset="0"/>
              </a:rPr>
              <a:t>Messung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31D81B3-535B-4E43-924B-4BEAA8AED052}"/>
              </a:ext>
            </a:extLst>
          </p:cNvPr>
          <p:cNvSpPr txBox="1"/>
          <p:nvPr/>
        </p:nvSpPr>
        <p:spPr>
          <a:xfrm>
            <a:off x="7148686" y="5301208"/>
            <a:ext cx="1887810" cy="55399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500" dirty="0">
                <a:latin typeface="Apercu Light" panose="02000506030000020004" pitchFamily="50" charset="0"/>
              </a:rPr>
              <a:t>Problem 3: Verallgemeinerbar</a:t>
            </a:r>
            <a:r>
              <a:rPr lang="de-CH" sz="1400" dirty="0">
                <a:latin typeface="Apercu Light" panose="02000506030000020004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9296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Präsidentialismus vs. </a:t>
            </a:r>
            <a:br>
              <a:rPr lang="de-CH" dirty="0"/>
            </a:br>
            <a:r>
              <a:rPr lang="de-CH" dirty="0"/>
              <a:t>Parlamentarismus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Föderalismus vs. Zentralismus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Fazit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8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Kategorien: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Formale Bestandsgarantie für subnationale Einheiten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Bundesstaat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Einheitsstaat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Autonomie für subnationale Einheiten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Zentralisierung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Dezentralisierung</a:t>
            </a:r>
            <a:endParaRPr lang="de-CH" sz="1600" dirty="0">
              <a:sym typeface="Wingdings" pitchFamily="2" charset="2"/>
            </a:endParaRPr>
          </a:p>
          <a:p>
            <a:pPr eaLnBrk="1" hangingPunct="1"/>
            <a:endParaRPr lang="de-CH" sz="2000" dirty="0">
              <a:sym typeface="Wingdings" pitchFamily="2" charset="2"/>
            </a:endParaRPr>
          </a:p>
          <a:p>
            <a:pPr lvl="1" eaLnBrk="1" hangingPunct="1"/>
            <a:endParaRPr lang="de-CH" sz="1600" dirty="0">
              <a:sym typeface="Wingdings" pitchFamily="2" charset="2"/>
            </a:endParaRPr>
          </a:p>
          <a:p>
            <a:pPr lvl="1" eaLnBrk="1" hangingPunct="1"/>
            <a:endParaRPr lang="de-CH" sz="1200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4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2203594-224F-4972-9F54-19318FDEE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Föderalismus vs. Zentralismus</a:t>
            </a:r>
          </a:p>
        </p:txBody>
      </p:sp>
    </p:spTree>
    <p:extLst>
      <p:ext uri="{BB962C8B-B14F-4D97-AF65-F5344CB8AC3E}">
        <p14:creationId xmlns:p14="http://schemas.microsoft.com/office/powerpoint/2010/main" val="71418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Typologie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187218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40316" y="96743"/>
            <a:ext cx="4274023" cy="829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54E94ACE-5C57-493A-844B-F371FB0AE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Föderalismus vs. Zentralismus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D413E922-1682-4A53-A511-5F6D2EE89E2C}"/>
              </a:ext>
            </a:extLst>
          </p:cNvPr>
          <p:cNvSpPr/>
          <p:nvPr/>
        </p:nvSpPr>
        <p:spPr bwMode="auto">
          <a:xfrm>
            <a:off x="5381232" y="3284984"/>
            <a:ext cx="1728192" cy="100811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7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Kategorien: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Formale Bestandsgarantie für subnationale Einheiten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Bundesstaat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Einheitsstaat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Autonomie für subnationale Einheiten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Zentralisierung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Dezentralisierung</a:t>
            </a:r>
            <a:endParaRPr lang="de-CH" sz="1600" dirty="0"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Lineare Messung (Index):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Autonomie hinsichtlich politischer und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fiskaler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Rechte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Mitentscheidungskompetenzen</a:t>
            </a:r>
          </a:p>
          <a:p>
            <a:pPr eaLnBrk="1" hangingPunct="1"/>
            <a:endParaRPr lang="de-CH" sz="2000" dirty="0">
              <a:sym typeface="Wingdings" pitchFamily="2" charset="2"/>
            </a:endParaRPr>
          </a:p>
          <a:p>
            <a:pPr lvl="1" eaLnBrk="1" hangingPunct="1"/>
            <a:endParaRPr lang="de-CH" sz="1600" dirty="0">
              <a:sym typeface="Wingdings" pitchFamily="2" charset="2"/>
            </a:endParaRPr>
          </a:p>
          <a:p>
            <a:pPr lvl="1" eaLnBrk="1" hangingPunct="1"/>
            <a:endParaRPr lang="de-CH" sz="1200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4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2203594-224F-4972-9F54-19318FDEE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Föderalismus vs. Zentralismus</a:t>
            </a:r>
          </a:p>
        </p:txBody>
      </p:sp>
    </p:spTree>
    <p:extLst>
      <p:ext uri="{BB962C8B-B14F-4D97-AF65-F5344CB8AC3E}">
        <p14:creationId xmlns:p14="http://schemas.microsoft.com/office/powerpoint/2010/main" val="252416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17A2B18-1DE6-4C5E-B3AC-950BEF9BBDB9}" type="slidenum">
              <a:rPr lang="de-CH" smtClean="0">
                <a:latin typeface="Arial" charset="0"/>
              </a:rPr>
              <a:pPr eaLnBrk="1" hangingPunct="1"/>
              <a:t>20</a:t>
            </a:fld>
            <a:endParaRPr lang="de-CH" dirty="0">
              <a:latin typeface="Arial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9260" y="1877264"/>
            <a:ext cx="8659203" cy="4792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84CB87AF-A65D-497F-92CF-5DB3E50A8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Föderalismus vs. Zentralismus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0FB5EB62-51AD-4CE0-B27A-275D3DDC16B0}"/>
              </a:ext>
            </a:extLst>
          </p:cNvPr>
          <p:cNvSpPr/>
          <p:nvPr/>
        </p:nvSpPr>
        <p:spPr bwMode="auto">
          <a:xfrm>
            <a:off x="323528" y="3717032"/>
            <a:ext cx="936104" cy="504056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02C750E-72AD-45FB-9822-23192A500CE7}"/>
              </a:ext>
            </a:extLst>
          </p:cNvPr>
          <p:cNvSpPr/>
          <p:nvPr/>
        </p:nvSpPr>
        <p:spPr bwMode="auto">
          <a:xfrm>
            <a:off x="7668344" y="5157192"/>
            <a:ext cx="936104" cy="504056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A8F9B58-235A-4F24-9DA4-230F6F3F329C}"/>
              </a:ext>
            </a:extLst>
          </p:cNvPr>
          <p:cNvSpPr/>
          <p:nvPr/>
        </p:nvSpPr>
        <p:spPr bwMode="auto">
          <a:xfrm>
            <a:off x="7668344" y="3769256"/>
            <a:ext cx="936104" cy="504056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82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Kategorien: 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Formale Bestandsgarantie für subnationale Einheiten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Bundesstaat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Einheitsstaat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Autonomie für subnationale Einheiten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Zentralisierung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CH" sz="1400" dirty="0">
                <a:latin typeface="Apercu Light" panose="02000506030000020004" pitchFamily="50" charset="0"/>
                <a:sym typeface="Wingdings" pitchFamily="2" charset="2"/>
              </a:rPr>
              <a:t>Dezentralisierung</a:t>
            </a:r>
            <a:endParaRPr lang="de-CH" sz="1600" dirty="0">
              <a:sym typeface="Wingdings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Lineare Messung (Index):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Autonomie hinsichtlich politischer und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fiskaler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 Rechte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Mitentscheidungskompetenzen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Verallgemeinerbarkeit?</a:t>
            </a:r>
          </a:p>
          <a:p>
            <a:pPr marL="457200" lvl="1" indent="0">
              <a:buNone/>
            </a:pP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 eaLnBrk="1" hangingPunct="1"/>
            <a:endParaRPr lang="de-CH" sz="2000" dirty="0">
              <a:sym typeface="Wingdings" pitchFamily="2" charset="2"/>
            </a:endParaRPr>
          </a:p>
          <a:p>
            <a:pPr lvl="1" eaLnBrk="1" hangingPunct="1"/>
            <a:endParaRPr lang="de-CH" sz="1600" dirty="0">
              <a:sym typeface="Wingdings" pitchFamily="2" charset="2"/>
            </a:endParaRPr>
          </a:p>
          <a:p>
            <a:pPr lvl="1" eaLnBrk="1" hangingPunct="1"/>
            <a:endParaRPr lang="de-CH" sz="1200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4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2203594-224F-4972-9F54-19318FDEE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Föderalismus vs. Zentralismus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0D38E72-1626-4106-933E-C5B7C9173556}"/>
              </a:ext>
            </a:extLst>
          </p:cNvPr>
          <p:cNvSpPr txBox="1"/>
          <p:nvPr/>
        </p:nvSpPr>
        <p:spPr>
          <a:xfrm>
            <a:off x="6948264" y="2636912"/>
            <a:ext cx="1944216" cy="55399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500" dirty="0">
                <a:latin typeface="Apercu Light" panose="02000506030000020004" pitchFamily="50" charset="0"/>
              </a:rPr>
              <a:t>Problem 1: </a:t>
            </a:r>
            <a:br>
              <a:rPr lang="de-CH" sz="1500" dirty="0">
                <a:latin typeface="Apercu Light" panose="02000506030000020004" pitchFamily="50" charset="0"/>
              </a:rPr>
            </a:br>
            <a:r>
              <a:rPr lang="de-CH" sz="1500" dirty="0">
                <a:latin typeface="Apercu Light" panose="02000506030000020004" pitchFamily="50" charset="0"/>
              </a:rPr>
              <a:t>Konzept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16745E6-3360-4F93-A7E2-260100FE4405}"/>
              </a:ext>
            </a:extLst>
          </p:cNvPr>
          <p:cNvSpPr txBox="1"/>
          <p:nvPr/>
        </p:nvSpPr>
        <p:spPr>
          <a:xfrm>
            <a:off x="6948264" y="4297517"/>
            <a:ext cx="1944216" cy="55399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500" dirty="0">
                <a:latin typeface="Apercu Light" panose="02000506030000020004" pitchFamily="50" charset="0"/>
              </a:rPr>
              <a:t>Problem 2: </a:t>
            </a:r>
          </a:p>
          <a:p>
            <a:r>
              <a:rPr lang="de-CH" sz="1500" dirty="0">
                <a:latin typeface="Apercu Light" panose="02000506030000020004" pitchFamily="50" charset="0"/>
              </a:rPr>
              <a:t>Messung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682B912-EA2E-4BC1-BC81-917FA304183A}"/>
              </a:ext>
            </a:extLst>
          </p:cNvPr>
          <p:cNvSpPr txBox="1"/>
          <p:nvPr/>
        </p:nvSpPr>
        <p:spPr>
          <a:xfrm>
            <a:off x="7004670" y="5290920"/>
            <a:ext cx="1887810" cy="55399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CH" sz="1500" dirty="0">
                <a:latin typeface="Apercu Light" panose="02000506030000020004" pitchFamily="50" charset="0"/>
              </a:rPr>
              <a:t>Problem 3: Verallgemeinerbar</a:t>
            </a:r>
            <a:r>
              <a:rPr lang="de-CH" sz="1400" dirty="0">
                <a:latin typeface="Apercu Light" panose="02000506030000020004" pitchFamily="50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68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Präsidentialismus vs. </a:t>
            </a:r>
            <a:br>
              <a:rPr lang="de-CH" dirty="0"/>
            </a:br>
            <a:r>
              <a:rPr lang="de-CH" dirty="0"/>
              <a:t>Parlamentarismus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Föderalismus vs. Zentralismus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Fazit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6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Mehr und differenziertere Erkenntnis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Probleme: Konzept, Messung, Verallgemeinerbarkeit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Idee des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instituional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 </a:t>
            </a:r>
            <a:r>
              <a:rPr lang="de-CH" sz="1800" dirty="0" err="1">
                <a:latin typeface="Apercu Light" panose="02000506030000020004" pitchFamily="50" charset="0"/>
                <a:sym typeface="Wingdings" pitchFamily="2" charset="2"/>
              </a:rPr>
              <a:t>engineering</a:t>
            </a: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 ist naiv: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Wirkung von Institutionen nicht unabhängig von </a:t>
            </a:r>
            <a:r>
              <a:rPr lang="de-CH" sz="1600" dirty="0" err="1">
                <a:latin typeface="Apercu Light" panose="02000506030000020004" pitchFamily="50" charset="0"/>
                <a:sym typeface="Wingdings" pitchFamily="2" charset="2"/>
              </a:rPr>
              <a:t>Akteur:innen</a:t>
            </a:r>
            <a:endParaRPr lang="de-CH" sz="1600" dirty="0">
              <a:latin typeface="Apercu Light" panose="02000506030000020004" pitchFamily="50" charset="0"/>
              <a:sym typeface="Wingdings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Institutionen in historisch-kulturellem Kontext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Neo-Institutionalismus: Untersuchung von Bedingungen für unterschiedliche Wirkung unterschiedlicher Institutionen in unterschiedlichen Kontexten </a:t>
            </a:r>
          </a:p>
          <a:p>
            <a:pPr lvl="1" eaLnBrk="1" hangingPunct="1"/>
            <a:endParaRPr lang="de-CH" sz="1600" dirty="0">
              <a:sym typeface="Wingdings" pitchFamily="2" charset="2"/>
            </a:endParaRPr>
          </a:p>
          <a:p>
            <a:pPr lvl="1" eaLnBrk="1" hangingPunct="1"/>
            <a:endParaRPr lang="de-CH" sz="1200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4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FEDC9F0-1133-431A-9A86-99BEC6D40A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Fazit</a:t>
            </a:r>
          </a:p>
        </p:txBody>
      </p:sp>
    </p:spTree>
    <p:extLst>
      <p:ext uri="{BB962C8B-B14F-4D97-AF65-F5344CB8AC3E}">
        <p14:creationId xmlns:p14="http://schemas.microsoft.com/office/powerpoint/2010/main" val="57154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Direkte Demokratie exportieren?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</p:spTree>
    <p:extLst>
      <p:ext uri="{BB962C8B-B14F-4D97-AF65-F5344CB8AC3E}">
        <p14:creationId xmlns:p14="http://schemas.microsoft.com/office/powerpoint/2010/main" val="171223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Tabelle zu Präsidentialismus vs. Parlamentarismus: </a:t>
            </a:r>
            <a:r>
              <a:rPr lang="de-CH" sz="1000" dirty="0" err="1">
                <a:latin typeface="Apercu Light" panose="02000506030000020004" pitchFamily="50" charset="0"/>
              </a:rPr>
              <a:t>Grotz</a:t>
            </a:r>
            <a:r>
              <a:rPr lang="de-CH" sz="1000" dirty="0">
                <a:latin typeface="Apercu Light" panose="02000506030000020004" pitchFamily="50" charset="0"/>
              </a:rPr>
              <a:t>, Florian (2013). Vergleichende Regierungslehre: Institutionelle Bedingungen des Regierens im demokratischen Staat. In: Schmidt, Manfred G., Frieder Wolf und Stefan Wurster (</a:t>
            </a:r>
            <a:r>
              <a:rPr lang="de-CH" sz="1000" dirty="0" err="1">
                <a:latin typeface="Apercu Light" panose="02000506030000020004" pitchFamily="50" charset="0"/>
              </a:rPr>
              <a:t>Hg</a:t>
            </a:r>
            <a:r>
              <a:rPr lang="de-CH" sz="1000" dirty="0">
                <a:latin typeface="Apercu Light" panose="02000506030000020004" pitchFamily="50" charset="0"/>
              </a:rPr>
              <a:t>.). Studienbuch Politikwissenschaft. Stuttgart: Springer; S. 237-260; Tabelle 1, S. 248 (eigene Anpassungen).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Tabelle 1 zu </a:t>
            </a:r>
            <a:r>
              <a:rPr lang="de-CH" sz="1000" dirty="0" err="1">
                <a:latin typeface="Apercu Light" panose="02000506030000020004" pitchFamily="50" charset="0"/>
              </a:rPr>
              <a:t>Födealismus</a:t>
            </a:r>
            <a:r>
              <a:rPr lang="de-CH" sz="1000" dirty="0">
                <a:latin typeface="Apercu Light" panose="02000506030000020004" pitchFamily="50" charset="0"/>
              </a:rPr>
              <a:t> vs. Zentralismus: </a:t>
            </a:r>
            <a:r>
              <a:rPr lang="de-CH" sz="1000" dirty="0" err="1">
                <a:latin typeface="Apercu Light" panose="02000506030000020004" pitchFamily="50" charset="0"/>
              </a:rPr>
              <a:t>Grotz</a:t>
            </a:r>
            <a:r>
              <a:rPr lang="de-CH" sz="1000" dirty="0">
                <a:latin typeface="Apercu Light" panose="02000506030000020004" pitchFamily="50" charset="0"/>
              </a:rPr>
              <a:t>, Florian (2013). Vergleichende Regierungslehre: Institutionelle Bedingungen des Regierens im demokratischen Staat. In: Schmidt, Manfred G., Frieder Wolf und Stefan Wurster (</a:t>
            </a:r>
            <a:r>
              <a:rPr lang="de-CH" sz="1000" dirty="0" err="1">
                <a:latin typeface="Apercu Light" panose="02000506030000020004" pitchFamily="50" charset="0"/>
              </a:rPr>
              <a:t>Hg</a:t>
            </a:r>
            <a:r>
              <a:rPr lang="de-CH" sz="1000" dirty="0">
                <a:latin typeface="Apercu Light" panose="02000506030000020004" pitchFamily="50" charset="0"/>
              </a:rPr>
              <a:t>.). Studienbuch Politikwissenschaft. Stuttgart: Springer; S. 237-260; Tabelle 2, S. 254. 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Tabelle 2 zu </a:t>
            </a:r>
            <a:r>
              <a:rPr lang="de-CH" sz="1000" dirty="0" err="1">
                <a:latin typeface="Apercu Light" panose="02000506030000020004" pitchFamily="50" charset="0"/>
              </a:rPr>
              <a:t>Födealismus</a:t>
            </a:r>
            <a:r>
              <a:rPr lang="de-CH" sz="1000" dirty="0">
                <a:latin typeface="Apercu Light" panose="02000506030000020004" pitchFamily="50" charset="0"/>
              </a:rPr>
              <a:t> vs. Zentralismus: </a:t>
            </a:r>
            <a:r>
              <a:rPr lang="de-CH" sz="1000" dirty="0" err="1">
                <a:latin typeface="Apercu Light" panose="02000506030000020004" pitchFamily="50" charset="0"/>
              </a:rPr>
              <a:t>Grotz</a:t>
            </a:r>
            <a:r>
              <a:rPr lang="de-CH" sz="1000" dirty="0">
                <a:latin typeface="Apercu Light" panose="02000506030000020004" pitchFamily="50" charset="0"/>
              </a:rPr>
              <a:t>, Florian (2013). Vergleichende Regierungslehre: Institutionelle Bedingungen des Regierens im demokratischen Staat. In: Schmidt, Manfred G., Frieder Wolf und Stefan Wurster (</a:t>
            </a:r>
            <a:r>
              <a:rPr lang="de-CH" sz="1000" dirty="0" err="1">
                <a:latin typeface="Apercu Light" panose="02000506030000020004" pitchFamily="50" charset="0"/>
              </a:rPr>
              <a:t>Hg</a:t>
            </a:r>
            <a:r>
              <a:rPr lang="de-CH" sz="1000" dirty="0">
                <a:latin typeface="Apercu Light" panose="02000506030000020004" pitchFamily="50" charset="0"/>
              </a:rPr>
              <a:t>.). Studienbuch Politikwissenschaft. Stuttgart: Springer; S. 237-260; Tabelle 3, S. 255.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9.3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141663"/>
            <a:ext cx="7488832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Vergleichende Regierungslehre</a:t>
            </a:r>
            <a:br>
              <a:rPr lang="de-CH" sz="4000" dirty="0"/>
            </a:br>
            <a:endParaRPr lang="de-CH" sz="800" dirty="0"/>
          </a:p>
          <a:p>
            <a:pPr algn="ctr" eaLnBrk="1" hangingPunct="1"/>
            <a:r>
              <a:rPr lang="de-CH" sz="3000" dirty="0"/>
              <a:t>Präsidentialismus vs. Parlamentarismus </a:t>
            </a:r>
            <a:br>
              <a:rPr lang="de-CH" sz="3000" dirty="0"/>
            </a:br>
            <a:r>
              <a:rPr lang="de-CH" sz="3000" dirty="0"/>
              <a:t>Föderalismus vs. Zentralismus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5298769" y="2750900"/>
            <a:ext cx="1268249" cy="329785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6245918" y="3950043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Präsidentialismus vs. </a:t>
            </a:r>
            <a:br>
              <a:rPr lang="de-CH" dirty="0"/>
            </a:br>
            <a:r>
              <a:rPr lang="de-CH" dirty="0"/>
              <a:t>Parlamentarismus 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Föderalismus vs. Zentralismus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Fazit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534C920-8689-4873-928E-BC3500CAC6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4524" y="3648676"/>
            <a:ext cx="3004592" cy="3004592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A69A59A-E377-45BB-8A7B-43237491D452}"/>
              </a:ext>
            </a:extLst>
          </p:cNvPr>
          <p:cNvSpPr txBox="1"/>
          <p:nvPr/>
        </p:nvSpPr>
        <p:spPr>
          <a:xfrm>
            <a:off x="6551630" y="3194558"/>
            <a:ext cx="257254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de-CH" sz="1600" i="1" dirty="0">
                <a:solidFill>
                  <a:srgbClr val="C00000"/>
                </a:solidFill>
                <a:latin typeface="Apercu Light" panose="02000506030000020004" pitchFamily="50" charset="0"/>
              </a:rPr>
              <a:t>Vergleichende Regierungslehre</a:t>
            </a:r>
          </a:p>
        </p:txBody>
      </p:sp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800" dirty="0">
                <a:sym typeface="Wingdings" pitchFamily="2" charset="2"/>
              </a:rPr>
              <a:t>Beziehung zwischen Parlament und Regierung</a:t>
            </a: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Präsidentialismus = Institutionelle Trennung: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Regierung = Staatsoberhaupt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Regierung mit fester Amtszeit (keine Abwahl möglich)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Parlament als Kontrolle der Regierung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endParaRPr lang="de-CH" sz="1600" dirty="0">
              <a:highlight>
                <a:srgbClr val="FFFF00"/>
              </a:highlight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</a:pPr>
            <a:r>
              <a:rPr lang="de-CH" sz="18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Parlamentarismus = Institutionelle Verschränkung: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Zusätzlich zu Regierung (Premierminister) gibt es ein </a:t>
            </a: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Staatsoberhaupt (Staatspräsident)</a:t>
            </a:r>
            <a:endParaRPr lang="de-CH" sz="1600" dirty="0">
              <a:latin typeface="Apercu Light" panose="02000506030000020004" pitchFamily="50" charset="0"/>
              <a:ea typeface="+mn-ea"/>
              <a:cs typeface="+mn-cs"/>
              <a:sym typeface="Wingdings" pitchFamily="2" charset="2"/>
            </a:endParaRP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Regierung abwählbar / Parlament auflösbar</a:t>
            </a:r>
          </a:p>
          <a:p>
            <a:pPr marL="800100" lvl="3" indent="-342900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Opposition als Kontrolle der Regierung(</a:t>
            </a:r>
            <a:r>
              <a:rPr lang="de-CH" sz="1600" dirty="0" err="1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spartei</a:t>
            </a:r>
            <a:r>
              <a:rPr lang="de-CH" sz="1600" dirty="0">
                <a:latin typeface="Apercu Light" panose="02000506030000020004" pitchFamily="50" charset="0"/>
                <a:ea typeface="+mn-ea"/>
                <a:cs typeface="+mn-cs"/>
                <a:sym typeface="Wingdings" pitchFamily="2" charset="2"/>
              </a:rPr>
              <a:t>)</a:t>
            </a:r>
          </a:p>
          <a:p>
            <a:pPr marL="0" indent="0" eaLnBrk="1" hangingPunct="1">
              <a:buNone/>
            </a:pPr>
            <a:endParaRPr lang="de-CH" sz="14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D708754-A173-417C-9EA5-AC3A392D1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Präsidentialismus vs. Parlamentarismus</a:t>
            </a:r>
          </a:p>
        </p:txBody>
      </p:sp>
    </p:spTree>
    <p:extLst>
      <p:ext uri="{BB962C8B-B14F-4D97-AF65-F5344CB8AC3E}">
        <p14:creationId xmlns:p14="http://schemas.microsoft.com/office/powerpoint/2010/main" val="70127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04CC5C02-24EB-46DE-858A-01D1A25CA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Präsidentialismus vs. Parlamentarismus</a:t>
            </a: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DAA2D363-8416-4718-B7D7-5CBD732EB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679787"/>
              </p:ext>
            </p:extLst>
          </p:nvPr>
        </p:nvGraphicFramePr>
        <p:xfrm>
          <a:off x="915194" y="2313448"/>
          <a:ext cx="8192710" cy="37049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8734">
                  <a:extLst>
                    <a:ext uri="{9D8B030D-6E8A-4147-A177-3AD203B41FA5}">
                      <a16:colId xmlns:a16="http://schemas.microsoft.com/office/drawing/2014/main" val="1730164519"/>
                    </a:ext>
                  </a:extLst>
                </a:gridCol>
                <a:gridCol w="863976">
                  <a:extLst>
                    <a:ext uri="{9D8B030D-6E8A-4147-A177-3AD203B41FA5}">
                      <a16:colId xmlns:a16="http://schemas.microsoft.com/office/drawing/2014/main" val="328782036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7161422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3504816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1222249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504214111"/>
                    </a:ext>
                  </a:extLst>
                </a:gridCol>
              </a:tblGrid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Institutionelles Merkmal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Länder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Steffani (1979)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827110"/>
                  </a:ext>
                </a:extLst>
              </a:tr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Reg: keine parl. Abberufbarkeit</a:t>
                      </a:r>
                    </a:p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Präsident = Regierungschef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BRA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USA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Präsiden-</a:t>
                      </a:r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tialismus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56294"/>
                  </a:ext>
                </a:extLst>
              </a:tr>
              <a:tr h="617485">
                <a:tc rowSpan="4"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Reg: parl. Abberufbarkeit</a:t>
                      </a:r>
                    </a:p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Präsident </a:t>
                      </a:r>
                      <a:r>
                        <a:rPr lang="de-CH" sz="1400" dirty="0">
                          <a:latin typeface="Apercu Light" panose="02000506030000020004" pitchFamily="50" charset="0"/>
                          <a:sym typeface="Wingdings" pitchFamily="2" charset="2"/>
                        </a:rPr>
                        <a:t>≠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Regierungschef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RUS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UKR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1985"/>
                  </a:ext>
                </a:extLst>
              </a:tr>
              <a:tr h="617485">
                <a:tc vMerge="1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FRA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POL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55726"/>
                  </a:ext>
                </a:extLst>
              </a:tr>
              <a:tr h="617485">
                <a:tc vMerge="1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IRL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SLO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214770"/>
                  </a:ext>
                </a:extLst>
              </a:tr>
              <a:tr h="617485">
                <a:tc vMerge="1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DEU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444540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CD0233B4-F0F7-4D99-9296-4E2A4D97039D}"/>
              </a:ext>
            </a:extLst>
          </p:cNvPr>
          <p:cNvSpPr/>
          <p:nvPr/>
        </p:nvSpPr>
        <p:spPr bwMode="auto">
          <a:xfrm>
            <a:off x="4790553" y="3571123"/>
            <a:ext cx="1080120" cy="244837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Parlamentarismus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EC5EAA5-AF82-4C97-8AD4-D34A3A62B6D1}"/>
              </a:ext>
            </a:extLst>
          </p:cNvPr>
          <p:cNvSpPr txBox="1"/>
          <p:nvPr/>
        </p:nvSpPr>
        <p:spPr>
          <a:xfrm>
            <a:off x="823016" y="6219755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dirty="0">
                <a:latin typeface="Apercu Light" panose="02000506030000020004" pitchFamily="50" charset="0"/>
              </a:rPr>
              <a:t>Quelle: </a:t>
            </a:r>
            <a:r>
              <a:rPr lang="de-CH" sz="1200" dirty="0" err="1">
                <a:latin typeface="Apercu Light" panose="02000506030000020004" pitchFamily="50" charset="0"/>
              </a:rPr>
              <a:t>Grotz</a:t>
            </a:r>
            <a:r>
              <a:rPr lang="de-CH" sz="1200" dirty="0">
                <a:latin typeface="Apercu Light" panose="02000506030000020004" pitchFamily="50" charset="0"/>
              </a:rPr>
              <a:t> Tabelle 1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EFF59F1-3B58-4859-B94E-B82775FB895D}"/>
              </a:ext>
            </a:extLst>
          </p:cNvPr>
          <p:cNvSpPr/>
          <p:nvPr/>
        </p:nvSpPr>
        <p:spPr bwMode="auto">
          <a:xfrm>
            <a:off x="3941313" y="3569987"/>
            <a:ext cx="812664" cy="244837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FRA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POL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IRL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DEU</a:t>
            </a:r>
            <a:br>
              <a:rPr lang="de-CH" sz="1400" dirty="0">
                <a:latin typeface="Apercu Light" panose="02000506030000020004" pitchFamily="50" charset="0"/>
                <a:cs typeface="Arial" pitchFamily="34" charset="0"/>
              </a:rPr>
            </a:b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UK</a:t>
            </a: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4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04CC5C02-24EB-46DE-858A-01D1A25CA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Präsidentialismus vs. Parlamentarismus</a:t>
            </a: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DAA2D363-8416-4718-B7D7-5CBD732EB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766940"/>
              </p:ext>
            </p:extLst>
          </p:nvPr>
        </p:nvGraphicFramePr>
        <p:xfrm>
          <a:off x="915194" y="2316479"/>
          <a:ext cx="8192710" cy="37049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08734">
                  <a:extLst>
                    <a:ext uri="{9D8B030D-6E8A-4147-A177-3AD203B41FA5}">
                      <a16:colId xmlns:a16="http://schemas.microsoft.com/office/drawing/2014/main" val="1730164519"/>
                    </a:ext>
                  </a:extLst>
                </a:gridCol>
                <a:gridCol w="863976">
                  <a:extLst>
                    <a:ext uri="{9D8B030D-6E8A-4147-A177-3AD203B41FA5}">
                      <a16:colId xmlns:a16="http://schemas.microsoft.com/office/drawing/2014/main" val="328782036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7161422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03504816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122224973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504214111"/>
                    </a:ext>
                  </a:extLst>
                </a:gridCol>
              </a:tblGrid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Institutionelles Merkmal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Länder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Steffani (1979)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Duverger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(1980)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827110"/>
                  </a:ext>
                </a:extLst>
              </a:tr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Reg: keine parl. Abberufbarkeit</a:t>
                      </a:r>
                    </a:p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Präsident = Regierungschef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BRA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USA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Präsiden-</a:t>
                      </a:r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tialismus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Präsiden-</a:t>
                      </a:r>
                      <a:r>
                        <a:rPr lang="de-CH" sz="1400" dirty="0" err="1">
                          <a:latin typeface="Apercu Light" panose="02000506030000020004" pitchFamily="50" charset="0"/>
                        </a:rPr>
                        <a:t>tialismus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856294"/>
                  </a:ext>
                </a:extLst>
              </a:tr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Reg: parl. Abberufbarkeit</a:t>
                      </a:r>
                    </a:p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Präsident </a:t>
                      </a:r>
                      <a:r>
                        <a:rPr lang="de-CH" sz="1400" dirty="0">
                          <a:latin typeface="Apercu Light" panose="02000506030000020004" pitchFamily="50" charset="0"/>
                          <a:sym typeface="Wingdings" pitchFamily="2" charset="2"/>
                        </a:rPr>
                        <a:t>≠ </a:t>
                      </a:r>
                      <a:r>
                        <a:rPr lang="de-CH" sz="1400" dirty="0">
                          <a:latin typeface="Apercu Light" panose="02000506030000020004" pitchFamily="50" charset="0"/>
                        </a:rPr>
                        <a:t>Regierungschef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RUS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UKR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1985"/>
                  </a:ext>
                </a:extLst>
              </a:tr>
              <a:tr h="617485">
                <a:tc>
                  <a:txBody>
                    <a:bodyPr/>
                    <a:lstStyle/>
                    <a:p>
                      <a:r>
                        <a:rPr lang="de-CH" sz="1400" dirty="0">
                          <a:latin typeface="Apercu Light" panose="02000506030000020004" pitchFamily="50" charset="0"/>
                        </a:rPr>
                        <a:t>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FRA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POL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555726"/>
                  </a:ext>
                </a:extLst>
              </a:tr>
              <a:tr h="617485">
                <a:tc rowSpan="2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IRL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SLO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214770"/>
                  </a:ext>
                </a:extLst>
              </a:tr>
              <a:tr h="617485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DEU</a:t>
                      </a:r>
                    </a:p>
                    <a:p>
                      <a:pPr algn="ctr"/>
                      <a:r>
                        <a:rPr lang="de-CH" sz="1400" dirty="0">
                          <a:latin typeface="Apercu Light" panose="02000506030000020004" pitchFamily="50" charset="0"/>
                        </a:rPr>
                        <a:t>UK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dirty="0">
                        <a:latin typeface="Apercu Light" panose="02000506030000020004" pitchFamily="50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444540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CD0233B4-F0F7-4D99-9296-4E2A4D97039D}"/>
              </a:ext>
            </a:extLst>
          </p:cNvPr>
          <p:cNvSpPr/>
          <p:nvPr/>
        </p:nvSpPr>
        <p:spPr bwMode="auto">
          <a:xfrm>
            <a:off x="4788024" y="3573016"/>
            <a:ext cx="1080120" cy="244837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Parlamentarismus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EC5EAA5-AF82-4C97-8AD4-D34A3A62B6D1}"/>
              </a:ext>
            </a:extLst>
          </p:cNvPr>
          <p:cNvSpPr txBox="1"/>
          <p:nvPr/>
        </p:nvSpPr>
        <p:spPr>
          <a:xfrm>
            <a:off x="823016" y="6219755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CH" sz="1200" dirty="0">
                <a:latin typeface="Apercu Light" panose="02000506030000020004" pitchFamily="50" charset="0"/>
              </a:rPr>
              <a:t>Quelle: </a:t>
            </a:r>
            <a:r>
              <a:rPr lang="de-CH" sz="1200" dirty="0" err="1">
                <a:latin typeface="Apercu Light" panose="02000506030000020004" pitchFamily="50" charset="0"/>
              </a:rPr>
              <a:t>Grotz</a:t>
            </a:r>
            <a:r>
              <a:rPr lang="de-CH" sz="1200" dirty="0">
                <a:latin typeface="Apercu Light" panose="02000506030000020004" pitchFamily="50" charset="0"/>
              </a:rPr>
              <a:t> Tabelle 1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2EFF59F1-3B58-4859-B94E-B82775FB895D}"/>
              </a:ext>
            </a:extLst>
          </p:cNvPr>
          <p:cNvSpPr/>
          <p:nvPr/>
        </p:nvSpPr>
        <p:spPr bwMode="auto">
          <a:xfrm>
            <a:off x="3943360" y="3563872"/>
            <a:ext cx="812664" cy="2448371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FRA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POL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IRL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1400" dirty="0">
              <a:latin typeface="Apercu Light" panose="02000506030000020004" pitchFamily="50" charset="0"/>
              <a:cs typeface="Arial" pitchFamily="34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DEU</a:t>
            </a:r>
            <a:br>
              <a:rPr lang="de-CH" sz="1400" dirty="0">
                <a:latin typeface="Apercu Light" panose="02000506030000020004" pitchFamily="50" charset="0"/>
                <a:cs typeface="Arial" pitchFamily="34" charset="0"/>
              </a:rPr>
            </a:br>
            <a:r>
              <a:rPr lang="de-CH" sz="1400" dirty="0">
                <a:latin typeface="Apercu Light" panose="02000506030000020004" pitchFamily="50" charset="0"/>
                <a:cs typeface="Arial" pitchFamily="34" charset="0"/>
              </a:rPr>
              <a:t>UK</a:t>
            </a:r>
            <a:endParaRPr kumimoji="0" lang="de-CH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ercu Light" panose="02000506030000020004" pitchFamily="50" charset="0"/>
              <a:cs typeface="Arial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B170DBA-3399-4667-8270-85210E2DC068}"/>
              </a:ext>
            </a:extLst>
          </p:cNvPr>
          <p:cNvSpPr/>
          <p:nvPr/>
        </p:nvSpPr>
        <p:spPr bwMode="auto">
          <a:xfrm>
            <a:off x="936930" y="4184918"/>
            <a:ext cx="2808312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Präsident: stark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96FC009-2499-4AD3-9FCF-FE0D8D6FF1EE}"/>
              </a:ext>
            </a:extLst>
          </p:cNvPr>
          <p:cNvSpPr/>
          <p:nvPr/>
        </p:nvSpPr>
        <p:spPr bwMode="auto">
          <a:xfrm>
            <a:off x="936930" y="4788057"/>
            <a:ext cx="2808312" cy="504056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ercu Light" panose="02000506030000020004" pitchFamily="50" charset="0"/>
                <a:cs typeface="Arial" pitchFamily="34" charset="0"/>
              </a:rPr>
              <a:t>Präsident: schwach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79EBDE5-B3C5-4EE3-8BA3-F40253B29DC9}"/>
              </a:ext>
            </a:extLst>
          </p:cNvPr>
          <p:cNvSpPr/>
          <p:nvPr/>
        </p:nvSpPr>
        <p:spPr bwMode="auto">
          <a:xfrm>
            <a:off x="5891000" y="3625998"/>
            <a:ext cx="1004664" cy="1008112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>
                <a:latin typeface="Apercu Light" panose="02000506030000020004" pitchFamily="50" charset="0"/>
              </a:rPr>
              <a:t>Semi-Präsiden-</a:t>
            </a:r>
            <a:r>
              <a:rPr lang="de-CH" sz="1400" dirty="0" err="1">
                <a:latin typeface="Apercu Light" panose="02000506030000020004" pitchFamily="50" charset="0"/>
              </a:rPr>
              <a:t>tialismus</a:t>
            </a:r>
            <a:endParaRPr lang="de-CH" sz="1400" dirty="0">
              <a:latin typeface="Apercu Light" panose="02000506030000020004" pitchFamily="50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3D297027-1AA7-4CA5-99C7-B6C7CAADF927}"/>
              </a:ext>
            </a:extLst>
          </p:cNvPr>
          <p:cNvSpPr/>
          <p:nvPr/>
        </p:nvSpPr>
        <p:spPr bwMode="auto">
          <a:xfrm>
            <a:off x="5876112" y="4797201"/>
            <a:ext cx="1004664" cy="1008112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 sz="1400" dirty="0">
              <a:latin typeface="Apercu Light" panose="02000506030000020004" pitchFamily="50" charset="0"/>
            </a:endParaRPr>
          </a:p>
          <a:p>
            <a:r>
              <a:rPr lang="de-CH" sz="1400" dirty="0" err="1">
                <a:latin typeface="Apercu Light" panose="02000506030000020004" pitchFamily="50" charset="0"/>
              </a:rPr>
              <a:t>Parlamen-tarismus</a:t>
            </a:r>
            <a:endParaRPr lang="de-CH" sz="14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47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1800" dirty="0">
                <a:sym typeface="Wingdings" pitchFamily="2" charset="2"/>
              </a:rPr>
              <a:t>Probleme der vergleichenden Regierungslehre:</a:t>
            </a:r>
          </a:p>
          <a:p>
            <a:pPr marL="514350" indent="-457200">
              <a:buFont typeface="+mj-lt"/>
              <a:buAutoNum type="arabicPeriod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Klassifikation vs. Ausdifferenzierung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Klassifikation  klare Kriterien, aber keine Varianz (Deutschland = Frankreich)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CH" sz="1600" dirty="0">
                <a:latin typeface="Apercu Light" panose="02000506030000020004" pitchFamily="50" charset="0"/>
                <a:sym typeface="Wingdings" pitchFamily="2" charset="2"/>
              </a:rPr>
              <a:t>Ausdifferenzierung  genauere Einteilung aber schwierige Messung (Deutschland ≠ Frankreich)</a:t>
            </a:r>
          </a:p>
          <a:p>
            <a:pPr marL="400050">
              <a:buFont typeface="+mj-lt"/>
              <a:buAutoNum type="arabicPeriod"/>
            </a:pPr>
            <a:r>
              <a:rPr lang="de-CH" sz="1800" dirty="0">
                <a:latin typeface="Apercu Light" panose="02000506030000020004" pitchFamily="50" charset="0"/>
                <a:sym typeface="Wingdings" pitchFamily="2" charset="2"/>
              </a:rPr>
              <a:t>Veränderungen des empirischen Gegenstandes</a:t>
            </a:r>
          </a:p>
          <a:p>
            <a:pPr marL="457200" lvl="1" indent="0" eaLnBrk="1" hangingPunct="1">
              <a:buNone/>
            </a:pPr>
            <a:endParaRPr lang="de-CH" sz="1100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2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DAA92D-7A39-41CE-9DE6-D30EF0291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8121302" cy="1143000"/>
          </a:xfrm>
        </p:spPr>
        <p:txBody>
          <a:bodyPr/>
          <a:lstStyle/>
          <a:p>
            <a:pPr eaLnBrk="1" hangingPunct="1"/>
            <a:r>
              <a:rPr lang="de-CH" sz="3400" u="none" dirty="0"/>
              <a:t>Präsidentialismus vs. Parlamentarismus</a:t>
            </a:r>
          </a:p>
        </p:txBody>
      </p:sp>
    </p:spTree>
    <p:extLst>
      <p:ext uri="{BB962C8B-B14F-4D97-AF65-F5344CB8AC3E}">
        <p14:creationId xmlns:p14="http://schemas.microsoft.com/office/powerpoint/2010/main" val="4406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1067</Words>
  <Application>Microsoft Office PowerPoint</Application>
  <PresentationFormat>Bildschirmpräsentation (4:3)</PresentationFormat>
  <Paragraphs>357</Paragraphs>
  <Slides>26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4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9.3</vt:lpstr>
      <vt:lpstr>Wo wir uns befinden…</vt:lpstr>
      <vt:lpstr>Inhalt </vt:lpstr>
      <vt:lpstr>Präsidentialismus vs. Parlamentarismus</vt:lpstr>
      <vt:lpstr>Präsidentialismus vs. Parlamentarismus</vt:lpstr>
      <vt:lpstr>Präsidentialismus vs. Parlamentarismus</vt:lpstr>
      <vt:lpstr>Präsidentialismus vs. Parlamentarismus</vt:lpstr>
      <vt:lpstr>Präsidentialismus vs. Parlamentarismus</vt:lpstr>
      <vt:lpstr>Präsidentialismus vs. Parlamentarismus</vt:lpstr>
      <vt:lpstr>Präsidentialismus vs. Parlamentarismus</vt:lpstr>
      <vt:lpstr>Präsidentialismus vs. Parlamentarismus</vt:lpstr>
      <vt:lpstr>Präsidentialismus vs. Parlamentarismus</vt:lpstr>
      <vt:lpstr>Inhalt </vt:lpstr>
      <vt:lpstr>Föderalismus vs. Zentralismus</vt:lpstr>
      <vt:lpstr>Typologie</vt:lpstr>
      <vt:lpstr>Föderalismus vs. Zentralismus</vt:lpstr>
      <vt:lpstr>Föderalismus vs. Zentralismus</vt:lpstr>
      <vt:lpstr>Föderalismus vs. Zentralismus</vt:lpstr>
      <vt:lpstr>Föderalismus vs. Zentralismus</vt:lpstr>
      <vt:lpstr>Inhalt </vt:lpstr>
      <vt:lpstr>Fazit</vt:lpstr>
      <vt:lpstr>Direkte Demokratie exportieren?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721</cp:revision>
  <dcterms:created xsi:type="dcterms:W3CDTF">2008-11-14T10:19:50Z</dcterms:created>
  <dcterms:modified xsi:type="dcterms:W3CDTF">2021-11-04T08:51:35Z</dcterms:modified>
</cp:coreProperties>
</file>