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9"/>
  </p:notesMasterIdLst>
  <p:handoutMasterIdLst>
    <p:handoutMasterId r:id="rId20"/>
  </p:handoutMasterIdLst>
  <p:sldIdLst>
    <p:sldId id="377" r:id="rId2"/>
    <p:sldId id="362" r:id="rId3"/>
    <p:sldId id="378" r:id="rId4"/>
    <p:sldId id="380" r:id="rId5"/>
    <p:sldId id="379" r:id="rId6"/>
    <p:sldId id="492" r:id="rId7"/>
    <p:sldId id="504" r:id="rId8"/>
    <p:sldId id="505" r:id="rId9"/>
    <p:sldId id="506" r:id="rId10"/>
    <p:sldId id="507" r:id="rId11"/>
    <p:sldId id="508" r:id="rId12"/>
    <p:sldId id="475" r:id="rId13"/>
    <p:sldId id="509" r:id="rId14"/>
    <p:sldId id="370" r:id="rId15"/>
    <p:sldId id="428" r:id="rId16"/>
    <p:sldId id="431" r:id="rId17"/>
    <p:sldId id="503" r:id="rId18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89746" autoAdjust="0"/>
  </p:normalViewPr>
  <p:slideViewPr>
    <p:cSldViewPr>
      <p:cViewPr varScale="1">
        <p:scale>
          <a:sx n="105" d="100"/>
          <a:sy n="105" d="100"/>
        </p:scale>
        <p:origin x="1638" y="114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064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103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220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387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157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Politische Soziologie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Entwicklung - Makro, </a:t>
            </a:r>
            <a:r>
              <a:rPr lang="de-CH" dirty="0" err="1"/>
              <a:t>Meso</a:t>
            </a:r>
            <a:r>
              <a:rPr lang="de-CH" dirty="0"/>
              <a:t>, Mikro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 err="1"/>
              <a:t>Coleman’sche</a:t>
            </a:r>
            <a:r>
              <a:rPr lang="de-CH" dirty="0"/>
              <a:t> Badewanne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90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 err="1"/>
              <a:t>Coleman’sche</a:t>
            </a:r>
            <a:r>
              <a:rPr lang="de-CH" u="none" dirty="0"/>
              <a:t> Badewanne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James Coleman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Foundations of </a:t>
            </a: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Social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 Theory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Handlungstheorie – Wechselspiel Gesellschaft - Individuum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Zusammenspiel Mikro – Makro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Makro-Phänomene basieren auf individuellen Handlungen (Aggregierung)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Makro-Phänomene können keinen Einfluss auf andere Makro-Phänomene haben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Umweg über Mikro-Ebene (wie wird individuelles Verhalten von Makro- (und Meso-) Ebene beeinflusst. </a:t>
            </a:r>
          </a:p>
          <a:p>
            <a:pPr marL="0" indent="0" eaLnBrk="1" hangingPunct="1">
              <a:buNone/>
            </a:pPr>
            <a:endParaRPr lang="de-CH" sz="1800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47E3B81-8B59-4101-B83F-D22097452541}"/>
              </a:ext>
            </a:extLst>
          </p:cNvPr>
          <p:cNvSpPr txBox="1"/>
          <p:nvPr/>
        </p:nvSpPr>
        <p:spPr>
          <a:xfrm>
            <a:off x="7164288" y="3527008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400" dirty="0">
                <a:latin typeface="Apercu Light" panose="02000506030000020004" pitchFamily="50" charset="0"/>
              </a:rPr>
              <a:t>1926-1995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B7145B1-6342-43CE-A620-2739F88EB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046135"/>
            <a:ext cx="1550665" cy="242524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2E63EC4A-9E49-40E9-8B39-6E7B0B1EE9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869305"/>
            <a:ext cx="1771636" cy="25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95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55576" y="2708920"/>
            <a:ext cx="18722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Merkmal auf Makroebene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940152" y="2708920"/>
            <a:ext cx="18722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Aggregat-merkmal</a:t>
            </a:r>
          </a:p>
        </p:txBody>
      </p:sp>
      <p:cxnSp>
        <p:nvCxnSpPr>
          <p:cNvPr id="8" name="Gerade Verbindung mit Pfeil 7"/>
          <p:cNvCxnSpPr>
            <a:stCxn id="5" idx="3"/>
            <a:endCxn id="6" idx="1"/>
          </p:cNvCxnSpPr>
          <p:nvPr/>
        </p:nvCxnSpPr>
        <p:spPr bwMode="auto">
          <a:xfrm>
            <a:off x="2627784" y="3032086"/>
            <a:ext cx="33123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3187948" y="2555612"/>
            <a:ext cx="21761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CH" dirty="0"/>
              <a:t>Makrohypothese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403350" y="4609920"/>
            <a:ext cx="18722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Merkmal Individuum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436096" y="4609920"/>
            <a:ext cx="18722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Handlung Individuum</a:t>
            </a:r>
          </a:p>
        </p:txBody>
      </p:sp>
      <p:cxnSp>
        <p:nvCxnSpPr>
          <p:cNvPr id="17" name="Gerade Verbindung mit Pfeil 16"/>
          <p:cNvCxnSpPr>
            <a:stCxn id="13" idx="3"/>
            <a:endCxn id="14" idx="1"/>
          </p:cNvCxnSpPr>
          <p:nvPr/>
        </p:nvCxnSpPr>
        <p:spPr bwMode="auto">
          <a:xfrm>
            <a:off x="3275558" y="4933086"/>
            <a:ext cx="21605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2987824" y="5003884"/>
            <a:ext cx="268960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CH" dirty="0"/>
              <a:t>Mikrohypothese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994649" y="3792751"/>
            <a:ext cx="268960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CH" dirty="0"/>
              <a:t>Brückenhypothese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5279423" y="3742322"/>
            <a:ext cx="268960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CH" dirty="0"/>
              <a:t>Aggregation</a:t>
            </a:r>
          </a:p>
        </p:txBody>
      </p:sp>
      <p:cxnSp>
        <p:nvCxnSpPr>
          <p:cNvPr id="24" name="Gerade Verbindung mit Pfeil 23"/>
          <p:cNvCxnSpPr>
            <a:stCxn id="5" idx="2"/>
            <a:endCxn id="13" idx="0"/>
          </p:cNvCxnSpPr>
          <p:nvPr/>
        </p:nvCxnSpPr>
        <p:spPr bwMode="auto">
          <a:xfrm>
            <a:off x="1691680" y="3355251"/>
            <a:ext cx="647774" cy="12546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>
            <a:stCxn id="14" idx="0"/>
            <a:endCxn id="6" idx="2"/>
          </p:cNvCxnSpPr>
          <p:nvPr/>
        </p:nvCxnSpPr>
        <p:spPr bwMode="auto">
          <a:xfrm flipV="1">
            <a:off x="6372200" y="3355251"/>
            <a:ext cx="504056" cy="12546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hteck 26"/>
          <p:cNvSpPr/>
          <p:nvPr/>
        </p:nvSpPr>
        <p:spPr bwMode="auto">
          <a:xfrm>
            <a:off x="395536" y="2420888"/>
            <a:ext cx="7992888" cy="1080120"/>
          </a:xfrm>
          <a:prstGeom prst="rect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395536" y="4481035"/>
            <a:ext cx="7992888" cy="913699"/>
          </a:xfrm>
          <a:prstGeom prst="rect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53E180C-4CF6-4C74-8A2F-0CF2A0A65F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 err="1"/>
              <a:t>Coleman’sche</a:t>
            </a:r>
            <a:r>
              <a:rPr lang="de-CH" u="none" dirty="0"/>
              <a:t> Badewanne</a:t>
            </a:r>
          </a:p>
        </p:txBody>
      </p:sp>
    </p:spTree>
    <p:extLst>
      <p:ext uri="{BB962C8B-B14F-4D97-AF65-F5344CB8AC3E}">
        <p14:creationId xmlns:p14="http://schemas.microsoft.com/office/powerpoint/2010/main" val="89343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/>
      <p:bldP spid="13" grpId="0" animBg="1"/>
      <p:bldP spid="14" grpId="0" animBg="1"/>
      <p:bldP spid="18" grpId="0"/>
      <p:bldP spid="21" grpId="0"/>
      <p:bldP spid="22" grpId="0"/>
      <p:bldP spid="27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55576" y="2708920"/>
            <a:ext cx="18722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Anteil </a:t>
            </a:r>
            <a:r>
              <a:rPr lang="de-CH" dirty="0" err="1"/>
              <a:t>Katholik:innen</a:t>
            </a:r>
            <a:endParaRPr lang="de-CH" dirty="0"/>
          </a:p>
        </p:txBody>
      </p:sp>
      <p:sp>
        <p:nvSpPr>
          <p:cNvPr id="6" name="Textfeld 5"/>
          <p:cNvSpPr txBox="1"/>
          <p:nvPr/>
        </p:nvSpPr>
        <p:spPr>
          <a:xfrm>
            <a:off x="5940152" y="2708920"/>
            <a:ext cx="19442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 err="1"/>
              <a:t>Wähler:innen-stärke</a:t>
            </a:r>
            <a:r>
              <a:rPr lang="de-CH" dirty="0"/>
              <a:t> Partei M</a:t>
            </a:r>
          </a:p>
        </p:txBody>
      </p:sp>
      <p:cxnSp>
        <p:nvCxnSpPr>
          <p:cNvPr id="8" name="Gerade Verbindung mit Pfeil 7"/>
          <p:cNvCxnSpPr>
            <a:cxnSpLocks/>
            <a:stCxn id="5" idx="3"/>
            <a:endCxn id="6" idx="1"/>
          </p:cNvCxnSpPr>
          <p:nvPr/>
        </p:nvCxnSpPr>
        <p:spPr bwMode="auto">
          <a:xfrm>
            <a:off x="2627784" y="3032086"/>
            <a:ext cx="33123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3187948" y="2555612"/>
            <a:ext cx="21761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CH" dirty="0"/>
              <a:t>Makrohypothese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259632" y="4609920"/>
            <a:ext cx="201592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katholisch/nicht katholisch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436096" y="4609920"/>
            <a:ext cx="18722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Wahl </a:t>
            </a:r>
            <a:br>
              <a:rPr lang="de-CH" dirty="0"/>
            </a:br>
            <a:r>
              <a:rPr lang="de-CH" dirty="0"/>
              <a:t>Partei M</a:t>
            </a:r>
          </a:p>
        </p:txBody>
      </p:sp>
      <p:cxnSp>
        <p:nvCxnSpPr>
          <p:cNvPr id="17" name="Gerade Verbindung mit Pfeil 16"/>
          <p:cNvCxnSpPr>
            <a:cxnSpLocks/>
            <a:stCxn id="13" idx="3"/>
            <a:endCxn id="14" idx="1"/>
          </p:cNvCxnSpPr>
          <p:nvPr/>
        </p:nvCxnSpPr>
        <p:spPr bwMode="auto">
          <a:xfrm>
            <a:off x="3275558" y="4933086"/>
            <a:ext cx="21605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2987824" y="5003884"/>
            <a:ext cx="268960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CH" dirty="0"/>
              <a:t>Mikrohypothese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86247" y="3792751"/>
            <a:ext cx="268960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CH" dirty="0"/>
              <a:t>Brückenhypothese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5279423" y="3742322"/>
            <a:ext cx="268960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CH" dirty="0"/>
              <a:t>Aggregation</a:t>
            </a:r>
          </a:p>
        </p:txBody>
      </p:sp>
      <p:cxnSp>
        <p:nvCxnSpPr>
          <p:cNvPr id="24" name="Gerade Verbindung mit Pfeil 23"/>
          <p:cNvCxnSpPr>
            <a:cxnSpLocks/>
            <a:stCxn id="5" idx="2"/>
            <a:endCxn id="13" idx="0"/>
          </p:cNvCxnSpPr>
          <p:nvPr/>
        </p:nvCxnSpPr>
        <p:spPr bwMode="auto">
          <a:xfrm>
            <a:off x="1691680" y="3355251"/>
            <a:ext cx="575915" cy="12546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>
            <a:cxnSpLocks/>
            <a:stCxn id="14" idx="0"/>
            <a:endCxn id="6" idx="2"/>
          </p:cNvCxnSpPr>
          <p:nvPr/>
        </p:nvCxnSpPr>
        <p:spPr bwMode="auto">
          <a:xfrm flipV="1">
            <a:off x="6372200" y="3355251"/>
            <a:ext cx="540060" cy="12546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hteck 26"/>
          <p:cNvSpPr/>
          <p:nvPr/>
        </p:nvSpPr>
        <p:spPr bwMode="auto">
          <a:xfrm>
            <a:off x="395536" y="2420888"/>
            <a:ext cx="7992888" cy="1080120"/>
          </a:xfrm>
          <a:prstGeom prst="rect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395536" y="4481035"/>
            <a:ext cx="7992888" cy="913699"/>
          </a:xfrm>
          <a:prstGeom prst="rect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53E180C-4CF6-4C74-8A2F-0CF2A0A65F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 err="1"/>
              <a:t>Coleman’sche</a:t>
            </a:r>
            <a:r>
              <a:rPr lang="de-CH" u="none" dirty="0"/>
              <a:t> Badewanne</a:t>
            </a:r>
          </a:p>
        </p:txBody>
      </p: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F28D40CD-4A8B-4E87-AEB0-DB4D96B8CCDD}"/>
              </a:ext>
            </a:extLst>
          </p:cNvPr>
          <p:cNvCxnSpPr>
            <a:cxnSpLocks/>
            <a:stCxn id="5" idx="2"/>
          </p:cNvCxnSpPr>
          <p:nvPr/>
        </p:nvCxnSpPr>
        <p:spPr bwMode="auto">
          <a:xfrm>
            <a:off x="1691680" y="3355251"/>
            <a:ext cx="2700300" cy="15778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C58C2151-F5B1-4F83-9A53-6829CCCE8EC8}"/>
              </a:ext>
            </a:extLst>
          </p:cNvPr>
          <p:cNvSpPr txBox="1"/>
          <p:nvPr/>
        </p:nvSpPr>
        <p:spPr>
          <a:xfrm>
            <a:off x="7909681" y="3774836"/>
            <a:ext cx="115212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 err="1"/>
              <a:t>Meso</a:t>
            </a:r>
            <a:endParaRPr lang="de-CH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3BA19E6-708D-40F2-B500-99122E0884DC}"/>
              </a:ext>
            </a:extLst>
          </p:cNvPr>
          <p:cNvSpPr txBox="1"/>
          <p:nvPr/>
        </p:nvSpPr>
        <p:spPr>
          <a:xfrm>
            <a:off x="3379628" y="3665709"/>
            <a:ext cx="198446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Anzahl und Stärke Parteien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B68ECF12-AACA-4E54-969C-88802AAE2FD6}"/>
              </a:ext>
            </a:extLst>
          </p:cNvPr>
          <p:cNvCxnSpPr/>
          <p:nvPr/>
        </p:nvCxnSpPr>
        <p:spPr bwMode="auto">
          <a:xfrm>
            <a:off x="4355976" y="4312040"/>
            <a:ext cx="0" cy="6210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5695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/>
      <p:bldP spid="13" grpId="0" animBg="1"/>
      <p:bldP spid="14" grpId="0" animBg="1"/>
      <p:bldP spid="18" grpId="0"/>
      <p:bldP spid="21" grpId="0"/>
      <p:bldP spid="22" grpId="0"/>
      <p:bldP spid="27" grpId="0" animBg="1"/>
      <p:bldP spid="28" grpId="0" animBg="1"/>
      <p:bldP spid="23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Makro-Mikro-Makro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00CEB4-F1F9-4609-B845-CBE675E240C9}"/>
              </a:ext>
            </a:extLst>
          </p:cNvPr>
          <p:cNvSpPr txBox="1"/>
          <p:nvPr/>
        </p:nvSpPr>
        <p:spPr>
          <a:xfrm>
            <a:off x="7380312" y="2268161"/>
            <a:ext cx="158417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600" dirty="0"/>
              <a:t>Wahl-beteiligung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F925313-76C9-4ABA-BC1F-F16548712E74}"/>
              </a:ext>
            </a:extLst>
          </p:cNvPr>
          <p:cNvSpPr txBox="1"/>
          <p:nvPr/>
        </p:nvSpPr>
        <p:spPr>
          <a:xfrm>
            <a:off x="3845064" y="2266992"/>
            <a:ext cx="158417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de-CH" sz="1600" dirty="0"/>
              <a:t>Knappheit</a:t>
            </a:r>
          </a:p>
          <a:p>
            <a:endParaRPr lang="de-CH" sz="1600" dirty="0"/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62728F8E-9627-43DE-B010-7CF088F61D9C}"/>
              </a:ext>
            </a:extLst>
          </p:cNvPr>
          <p:cNvCxnSpPr>
            <a:endCxn id="6" idx="1"/>
          </p:cNvCxnSpPr>
          <p:nvPr/>
        </p:nvCxnSpPr>
        <p:spPr bwMode="auto">
          <a:xfrm flipV="1">
            <a:off x="5436096" y="2560549"/>
            <a:ext cx="194421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Ronald </a:t>
            </a:r>
            <a:r>
              <a:rPr lang="de-CH" sz="1000" dirty="0" err="1">
                <a:latin typeface="Apercu Light" panose="02000506030000020004" pitchFamily="50" charset="0"/>
              </a:rPr>
              <a:t>Inglehart</a:t>
            </a:r>
            <a:r>
              <a:rPr lang="de-CH" sz="1000" dirty="0">
                <a:latin typeface="Apercu Light" panose="02000506030000020004" pitchFamily="50" charset="0"/>
              </a:rPr>
              <a:t>: https://europeanvaluesstudy.eu/the-evs-community-mourns-the-death-of-ronald-inglehart/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Seymour Martin </a:t>
            </a:r>
            <a:r>
              <a:rPr lang="de-CH" sz="1000" dirty="0" err="1">
                <a:latin typeface="Apercu Light" panose="02000506030000020004" pitchFamily="50" charset="0"/>
              </a:rPr>
              <a:t>Lipset</a:t>
            </a:r>
            <a:r>
              <a:rPr lang="de-CH" sz="1000" dirty="0">
                <a:latin typeface="Apercu Light" panose="02000506030000020004" pitchFamily="50" charset="0"/>
              </a:rPr>
              <a:t>: https://alchetron.com/Seymour-Martin-Lipset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Stein </a:t>
            </a:r>
            <a:r>
              <a:rPr lang="de-CH" sz="1000" dirty="0" err="1">
                <a:latin typeface="Apercu Light" panose="02000506030000020004" pitchFamily="50" charset="0"/>
              </a:rPr>
              <a:t>Rokkan</a:t>
            </a:r>
            <a:r>
              <a:rPr lang="de-CH" sz="1000" dirty="0">
                <a:latin typeface="Apercu Light" panose="02000506030000020004" pitchFamily="50" charset="0"/>
              </a:rPr>
              <a:t>: https://de.wikipedia.org/wiki/Stein_Rokkan#/media/Datei:Standard_Stein_Rokkan.jpg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Robert Putnam: https://www.britannica.com/biography/Robert-D-Putnam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James Samuel Coleman: https://en.wikipedia.org/wiki/James_Samuel_Coleman (Original </a:t>
            </a:r>
            <a:r>
              <a:rPr lang="de-CH" sz="1000" dirty="0" err="1">
                <a:latin typeface="Apercu Light" panose="02000506030000020004" pitchFamily="50" charset="0"/>
              </a:rPr>
              <a:t>publication</a:t>
            </a:r>
            <a:r>
              <a:rPr lang="de-CH" sz="1000" dirty="0">
                <a:latin typeface="Apercu Light" panose="02000506030000020004" pitchFamily="50" charset="0"/>
              </a:rPr>
              <a:t>: </a:t>
            </a:r>
            <a:r>
              <a:rPr lang="de-CH" sz="1000" dirty="0" err="1">
                <a:latin typeface="Apercu Light" panose="02000506030000020004" pitchFamily="50" charset="0"/>
              </a:rPr>
              <a:t>Unknown</a:t>
            </a:r>
            <a:r>
              <a:rPr lang="de-CH" sz="1000" dirty="0">
                <a:latin typeface="Apercu Light" panose="02000506030000020004" pitchFamily="50" charset="0"/>
              </a:rPr>
              <a:t> Immediate source: http://www.umsl.edu/~keelr/3210/3210_lectures/exchange_rct.html 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Foundation of </a:t>
            </a:r>
            <a:r>
              <a:rPr lang="de-CH" sz="1000" dirty="0" err="1">
                <a:latin typeface="Apercu Light" panose="02000506030000020004" pitchFamily="50" charset="0"/>
              </a:rPr>
              <a:t>Scoial</a:t>
            </a:r>
            <a:r>
              <a:rPr lang="de-CH" sz="1000" dirty="0">
                <a:latin typeface="Apercu Light" panose="02000506030000020004" pitchFamily="50" charset="0"/>
              </a:rPr>
              <a:t> Theory: https://www.amazon.de/Foundations-Social-Theory-James-Coleman/dp/0674312260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89992" y="2866538"/>
            <a:ext cx="158417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600"/>
              <a:t>Wahl-beteiligung</a:t>
            </a:r>
            <a:endParaRPr lang="de-CH" sz="1600" dirty="0"/>
          </a:p>
        </p:txBody>
      </p:sp>
      <p:sp>
        <p:nvSpPr>
          <p:cNvPr id="7" name="Textfeld 6"/>
          <p:cNvSpPr txBox="1"/>
          <p:nvPr/>
        </p:nvSpPr>
        <p:spPr>
          <a:xfrm>
            <a:off x="1341520" y="2883714"/>
            <a:ext cx="158417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de-CH" sz="1600" dirty="0"/>
              <a:t>Knappheit</a:t>
            </a:r>
          </a:p>
          <a:p>
            <a:endParaRPr lang="de-CH" sz="1600" dirty="0"/>
          </a:p>
        </p:txBody>
      </p:sp>
      <p:cxnSp>
        <p:nvCxnSpPr>
          <p:cNvPr id="5" name="Gerade Verbindung mit Pfeil 4"/>
          <p:cNvCxnSpPr>
            <a:stCxn id="7" idx="3"/>
            <a:endCxn id="3" idx="1"/>
          </p:cNvCxnSpPr>
          <p:nvPr/>
        </p:nvCxnSpPr>
        <p:spPr bwMode="auto">
          <a:xfrm flipV="1">
            <a:off x="2925696" y="3158926"/>
            <a:ext cx="2664296" cy="171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5373968" y="5013176"/>
            <a:ext cx="201622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600" dirty="0"/>
              <a:t>Entscheid Stimmbeteiligung</a:t>
            </a:r>
          </a:p>
        </p:txBody>
      </p:sp>
      <p:cxnSp>
        <p:nvCxnSpPr>
          <p:cNvPr id="9" name="Gerade Verbindung mit Pfeil 8"/>
          <p:cNvCxnSpPr>
            <a:stCxn id="11" idx="0"/>
            <a:endCxn id="3" idx="2"/>
          </p:cNvCxnSpPr>
          <p:nvPr/>
        </p:nvCxnSpPr>
        <p:spPr bwMode="auto">
          <a:xfrm flipV="1">
            <a:off x="6382080" y="3451313"/>
            <a:ext cx="0" cy="156186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1115616" y="4882808"/>
            <a:ext cx="201622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Einschätzung Wichtigkeit eigene Stimme</a:t>
            </a:r>
          </a:p>
        </p:txBody>
      </p:sp>
      <p:cxnSp>
        <p:nvCxnSpPr>
          <p:cNvPr id="13" name="Gerade Verbindung mit Pfeil 12"/>
          <p:cNvCxnSpPr>
            <a:stCxn id="7" idx="2"/>
            <a:endCxn id="15" idx="0"/>
          </p:cNvCxnSpPr>
          <p:nvPr/>
        </p:nvCxnSpPr>
        <p:spPr bwMode="auto">
          <a:xfrm flipH="1">
            <a:off x="2123728" y="3468489"/>
            <a:ext cx="9880" cy="141431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>
            <a:stCxn id="15" idx="3"/>
            <a:endCxn id="11" idx="1"/>
          </p:cNvCxnSpPr>
          <p:nvPr/>
        </p:nvCxnSpPr>
        <p:spPr bwMode="auto">
          <a:xfrm>
            <a:off x="3131840" y="5252140"/>
            <a:ext cx="2242128" cy="534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7390192" y="2852936"/>
            <a:ext cx="115212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Makro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7472080" y="5085184"/>
            <a:ext cx="115212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Mikro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7472080" y="3933056"/>
            <a:ext cx="115212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 err="1"/>
              <a:t>Meso</a:t>
            </a:r>
            <a:endParaRPr lang="de-CH" dirty="0"/>
          </a:p>
        </p:txBody>
      </p:sp>
      <p:sp>
        <p:nvSpPr>
          <p:cNvPr id="26" name="Textfeld 25"/>
          <p:cNvSpPr txBox="1"/>
          <p:nvPr/>
        </p:nvSpPr>
        <p:spPr>
          <a:xfrm>
            <a:off x="2421640" y="3933056"/>
            <a:ext cx="115212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Komitees / Parteien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4941920" y="3933056"/>
            <a:ext cx="115212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Komitees / Parteien</a:t>
            </a:r>
          </a:p>
        </p:txBody>
      </p:sp>
      <p:cxnSp>
        <p:nvCxnSpPr>
          <p:cNvPr id="21" name="Gerade Verbindung mit Pfeil 20"/>
          <p:cNvCxnSpPr>
            <a:endCxn id="26" idx="0"/>
          </p:cNvCxnSpPr>
          <p:nvPr/>
        </p:nvCxnSpPr>
        <p:spPr bwMode="auto">
          <a:xfrm>
            <a:off x="2781680" y="3501008"/>
            <a:ext cx="216024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>
            <a:stCxn id="26" idx="2"/>
          </p:cNvCxnSpPr>
          <p:nvPr/>
        </p:nvCxnSpPr>
        <p:spPr bwMode="auto">
          <a:xfrm flipH="1">
            <a:off x="2421640" y="4456276"/>
            <a:ext cx="576064" cy="4128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>
            <a:stCxn id="26" idx="2"/>
          </p:cNvCxnSpPr>
          <p:nvPr/>
        </p:nvCxnSpPr>
        <p:spPr bwMode="auto">
          <a:xfrm>
            <a:off x="2997704" y="4456276"/>
            <a:ext cx="1512168" cy="8449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0" name="Gerade Verbindung mit Pfeil 5119"/>
          <p:cNvCxnSpPr>
            <a:stCxn id="27" idx="2"/>
          </p:cNvCxnSpPr>
          <p:nvPr/>
        </p:nvCxnSpPr>
        <p:spPr bwMode="auto">
          <a:xfrm>
            <a:off x="5517984" y="4456276"/>
            <a:ext cx="648072" cy="5569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5" name="Gerade Verbindung mit Pfeil 5124"/>
          <p:cNvCxnSpPr/>
          <p:nvPr/>
        </p:nvCxnSpPr>
        <p:spPr bwMode="auto">
          <a:xfrm flipV="1">
            <a:off x="1629552" y="3573016"/>
            <a:ext cx="0" cy="12961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tangle 2">
            <a:extLst>
              <a:ext uri="{FF2B5EF4-FFF2-40B4-BE49-F238E27FC236}">
                <a16:creationId xmlns:a16="http://schemas.microsoft.com/office/drawing/2014/main" id="{E1B29C08-6BC2-4E3C-A183-2B7D9050FA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 err="1"/>
              <a:t>Coleman’sche</a:t>
            </a:r>
            <a:r>
              <a:rPr lang="de-CH" u="none" dirty="0"/>
              <a:t> Badewanne</a:t>
            </a:r>
          </a:p>
        </p:txBody>
      </p:sp>
    </p:spTree>
    <p:extLst>
      <p:ext uri="{BB962C8B-B14F-4D97-AF65-F5344CB8AC3E}">
        <p14:creationId xmlns:p14="http://schemas.microsoft.com/office/powerpoint/2010/main" val="123947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10.1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584" y="3141663"/>
            <a:ext cx="7488832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/>
              <a:t>Politische Soziologie</a:t>
            </a:r>
            <a:endParaRPr lang="de-CH" sz="4000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 rot="5400000">
            <a:off x="5298769" y="3695193"/>
            <a:ext cx="1268249" cy="329785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4805758" y="4696046"/>
            <a:ext cx="396579" cy="129614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Politische Soziologie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Entwicklung - Makro, </a:t>
            </a:r>
            <a:r>
              <a:rPr lang="de-CH" dirty="0" err="1"/>
              <a:t>Meso</a:t>
            </a:r>
            <a:r>
              <a:rPr lang="de-CH" dirty="0"/>
              <a:t>, Mikro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 err="1"/>
              <a:t>Coleman’sche</a:t>
            </a:r>
            <a:r>
              <a:rPr lang="de-CH" dirty="0"/>
              <a:t> Badewanne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/>
              <a:t>Politische Soziologie</a:t>
            </a:r>
            <a:endParaRPr lang="de-CH" u="none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Soziologie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Erklärung von sozialem Handeln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Handeln: bewusstes Tun mit subjektivem Sinn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Sozial: auf andere Menschen bezogen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Untersuchung der Voraussetzungen, Prozesse und Folgen menschlichen Zusammenlebens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Weiter Untersuchungsgegenstand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Politikwissenschaft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Beschäftigt sich mit Politik = Gesamtheit Handlungen die auf Vorbereitung und Herstellung gesamtgesellschaftlich verbindlicher Regelungen und Entscheidungen zielen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Enger Untersuchungsgegenstand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774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Politische Soziologie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Entwicklung - Makro, </a:t>
            </a:r>
            <a:r>
              <a:rPr lang="de-CH" dirty="0" err="1"/>
              <a:t>Meso</a:t>
            </a:r>
            <a:r>
              <a:rPr lang="de-CH" dirty="0"/>
              <a:t>, Mikro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 err="1"/>
              <a:t>Coleman’sche</a:t>
            </a:r>
            <a:r>
              <a:rPr lang="de-CH" dirty="0"/>
              <a:t> Badewanne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4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Entwicklung – Makro, </a:t>
            </a:r>
            <a:r>
              <a:rPr lang="de-CH" u="none" dirty="0" err="1"/>
              <a:t>Meso</a:t>
            </a:r>
            <a:r>
              <a:rPr lang="de-CH" u="none" dirty="0"/>
              <a:t>, Mikro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Gesellschaftspolitische Fragen: Wechselwirkung zwischen Gesellschaft und Politik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Weshalb bricht eine Demokratie zusammen? Welche Voraussetzungen braucht es, damit ein (demokratisches) Regime stabil bleibt?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Welche Rolle spielen intermediäre Akteure?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Was erklärt das Verhalten von Individuen? </a:t>
            </a: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Methodische und technische Entwicklungen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Politische Systeme (Modelle)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Parteien- und Elitenforschung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Umfrageforschung, Behaviorismus (Verhalten erklären)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272F5FE-F79E-4F3B-8EAB-946BE0F84238}"/>
              </a:ext>
            </a:extLst>
          </p:cNvPr>
          <p:cNvSpPr txBox="1"/>
          <p:nvPr/>
        </p:nvSpPr>
        <p:spPr>
          <a:xfrm>
            <a:off x="7956376" y="3275111"/>
            <a:ext cx="1008112" cy="30777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Makro</a:t>
            </a:r>
            <a:endParaRPr lang="de-CH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F74A0C7-142F-44B1-93CC-4BCC8BF2255E}"/>
              </a:ext>
            </a:extLst>
          </p:cNvPr>
          <p:cNvSpPr txBox="1"/>
          <p:nvPr/>
        </p:nvSpPr>
        <p:spPr>
          <a:xfrm>
            <a:off x="7956376" y="4777407"/>
            <a:ext cx="1008112" cy="30777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Makro</a:t>
            </a:r>
            <a:endParaRPr lang="de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F6DC69D-0A81-45EB-84A9-164CF3CF68E7}"/>
              </a:ext>
            </a:extLst>
          </p:cNvPr>
          <p:cNvSpPr txBox="1"/>
          <p:nvPr/>
        </p:nvSpPr>
        <p:spPr>
          <a:xfrm>
            <a:off x="7956376" y="3941761"/>
            <a:ext cx="1008112" cy="30777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 err="1"/>
              <a:t>Meso</a:t>
            </a:r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0C6375F-B3EC-45D0-974F-115DCE90ACAB}"/>
              </a:ext>
            </a:extLst>
          </p:cNvPr>
          <p:cNvSpPr txBox="1"/>
          <p:nvPr/>
        </p:nvSpPr>
        <p:spPr>
          <a:xfrm>
            <a:off x="7956376" y="5123719"/>
            <a:ext cx="1008112" cy="30777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 err="1"/>
              <a:t>Meso</a:t>
            </a:r>
            <a:endParaRPr lang="de-CH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5B39CF8-C407-443C-A69D-E2CD23FAE892}"/>
              </a:ext>
            </a:extLst>
          </p:cNvPr>
          <p:cNvSpPr txBox="1"/>
          <p:nvPr/>
        </p:nvSpPr>
        <p:spPr>
          <a:xfrm>
            <a:off x="7956376" y="4286146"/>
            <a:ext cx="1008112" cy="30777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Mikro</a:t>
            </a:r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9F917E8-CBBE-4703-B4F6-10D99AE6594C}"/>
              </a:ext>
            </a:extLst>
          </p:cNvPr>
          <p:cNvSpPr txBox="1"/>
          <p:nvPr/>
        </p:nvSpPr>
        <p:spPr>
          <a:xfrm>
            <a:off x="7956376" y="5468104"/>
            <a:ext cx="1008112" cy="30777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Mikro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8644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Entwicklung – Makro, </a:t>
            </a:r>
            <a:r>
              <a:rPr lang="de-CH" u="none" dirty="0" err="1"/>
              <a:t>Meso</a:t>
            </a:r>
            <a:r>
              <a:rPr lang="de-CH" u="none" dirty="0"/>
              <a:t>, Mikro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Makroebene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Gesamtgesellschaftliche Phänomene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Stimmbeteiligung,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Katholik:innenanteil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, Stärke 1. Sektor, etc.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Wertewandeltheorie, Politische Kultur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Mesoebene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Kollektive Akteure und deren Interaktionen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Parteien, Verbände, neue soziale Bewegungen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Frozen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Party System / Cleavage-Theorie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Mikroebene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Individuelle politische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Akteur:innen</a:t>
            </a: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Wahl- und Abstimmungsforschung; Partizipationsforschung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Sozialkapitalforschung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5B68630-08CF-42AC-8B9B-3A57B2DD51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609543"/>
            <a:ext cx="2431297" cy="1635657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FDF03B8F-7429-40A2-A1B7-A21410FCCFC5}"/>
              </a:ext>
            </a:extLst>
          </p:cNvPr>
          <p:cNvSpPr txBox="1"/>
          <p:nvPr/>
        </p:nvSpPr>
        <p:spPr>
          <a:xfrm>
            <a:off x="6300192" y="5266888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400" dirty="0">
                <a:latin typeface="Apercu Light" panose="02000506030000020004" pitchFamily="50" charset="0"/>
              </a:rPr>
              <a:t>1934-2021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3378629-7E5D-4EFC-B9E5-EE6BDFE6BB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856" y="3156623"/>
            <a:ext cx="1435420" cy="211026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B0D4F831-3367-4EC4-A7B9-DCBECFD3A3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0487" y="3156623"/>
            <a:ext cx="1523761" cy="2116122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9451E42D-0B16-4E64-962E-D3002BA59899}"/>
              </a:ext>
            </a:extLst>
          </p:cNvPr>
          <p:cNvSpPr txBox="1"/>
          <p:nvPr/>
        </p:nvSpPr>
        <p:spPr>
          <a:xfrm>
            <a:off x="6065637" y="526688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400" dirty="0">
                <a:latin typeface="Apercu Light" panose="02000506030000020004" pitchFamily="50" charset="0"/>
              </a:rPr>
              <a:t>1922-2006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47E3B81-8B59-4101-B83F-D22097452541}"/>
              </a:ext>
            </a:extLst>
          </p:cNvPr>
          <p:cNvSpPr txBox="1"/>
          <p:nvPr/>
        </p:nvSpPr>
        <p:spPr>
          <a:xfrm>
            <a:off x="7587848" y="529487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400" dirty="0">
                <a:latin typeface="Apercu Light" panose="02000506030000020004" pitchFamily="50" charset="0"/>
              </a:rPr>
              <a:t>1921-1977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07F5093-8A8E-4D1D-B46B-07E0EE9063B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510" y="3170617"/>
            <a:ext cx="1464101" cy="2082276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AEB10F2C-E095-489E-A48D-AD836CFB9F71}"/>
              </a:ext>
            </a:extLst>
          </p:cNvPr>
          <p:cNvSpPr txBox="1"/>
          <p:nvPr/>
        </p:nvSpPr>
        <p:spPr>
          <a:xfrm>
            <a:off x="6732240" y="5252893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400" dirty="0">
                <a:latin typeface="Apercu Light" panose="02000506030000020004" pitchFamily="50" charset="0"/>
              </a:rPr>
              <a:t>*1941</a:t>
            </a:r>
          </a:p>
        </p:txBody>
      </p:sp>
    </p:spTree>
    <p:extLst>
      <p:ext uri="{BB962C8B-B14F-4D97-AF65-F5344CB8AC3E}">
        <p14:creationId xmlns:p14="http://schemas.microsoft.com/office/powerpoint/2010/main" val="208750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7" grpId="0"/>
      <p:bldP spid="17" grpId="1"/>
      <p:bldP spid="18" grpId="0"/>
      <p:bldP spid="18" grpId="1"/>
      <p:bldP spid="13" grpId="0"/>
    </p:bld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574</Words>
  <Application>Microsoft Office PowerPoint</Application>
  <PresentationFormat>Bildschirmpräsentation (4:3)</PresentationFormat>
  <Paragraphs>160</Paragraphs>
  <Slides>17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5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10.1</vt:lpstr>
      <vt:lpstr>Wo wir uns befinden…</vt:lpstr>
      <vt:lpstr>Inhalt </vt:lpstr>
      <vt:lpstr>Politische Soziologie</vt:lpstr>
      <vt:lpstr>Inhalt </vt:lpstr>
      <vt:lpstr>Entwicklung – Makro, Meso, Mikro</vt:lpstr>
      <vt:lpstr>Entwicklung – Makro, Meso, Mikro</vt:lpstr>
      <vt:lpstr>Inhalt </vt:lpstr>
      <vt:lpstr>Coleman’sche Badewanne</vt:lpstr>
      <vt:lpstr>Coleman’sche Badewanne</vt:lpstr>
      <vt:lpstr>Coleman’sche Badewanne</vt:lpstr>
      <vt:lpstr>Makro-Mikro-Makro</vt:lpstr>
      <vt:lpstr>PowerPoint-Präsentation</vt:lpstr>
      <vt:lpstr>Quellen </vt:lpstr>
      <vt:lpstr>Coleman’sche Badewanne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724</cp:revision>
  <dcterms:created xsi:type="dcterms:W3CDTF">2008-11-14T10:19:50Z</dcterms:created>
  <dcterms:modified xsi:type="dcterms:W3CDTF">2021-11-14T10:05:00Z</dcterms:modified>
</cp:coreProperties>
</file>