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7"/>
  </p:notesMasterIdLst>
  <p:handoutMasterIdLst>
    <p:handoutMasterId r:id="rId28"/>
  </p:handoutMasterIdLst>
  <p:sldIdLst>
    <p:sldId id="377" r:id="rId2"/>
    <p:sldId id="362" r:id="rId3"/>
    <p:sldId id="378" r:id="rId4"/>
    <p:sldId id="380" r:id="rId5"/>
    <p:sldId id="379" r:id="rId6"/>
    <p:sldId id="492" r:id="rId7"/>
    <p:sldId id="510" r:id="rId8"/>
    <p:sldId id="511" r:id="rId9"/>
    <p:sldId id="512" r:id="rId10"/>
    <p:sldId id="514" r:id="rId11"/>
    <p:sldId id="513" r:id="rId12"/>
    <p:sldId id="515" r:id="rId13"/>
    <p:sldId id="516" r:id="rId14"/>
    <p:sldId id="517" r:id="rId15"/>
    <p:sldId id="518" r:id="rId16"/>
    <p:sldId id="520" r:id="rId17"/>
    <p:sldId id="521" r:id="rId18"/>
    <p:sldId id="519" r:id="rId19"/>
    <p:sldId id="522" r:id="rId20"/>
    <p:sldId id="523" r:id="rId21"/>
    <p:sldId id="524" r:id="rId22"/>
    <p:sldId id="525" r:id="rId23"/>
    <p:sldId id="370" r:id="rId24"/>
    <p:sldId id="428" r:id="rId25"/>
    <p:sldId id="431" r:id="rId26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89746" autoAdjust="0"/>
  </p:normalViewPr>
  <p:slideViewPr>
    <p:cSldViewPr>
      <p:cViewPr varScale="1">
        <p:scale>
          <a:sx n="105" d="100"/>
          <a:sy n="105" d="100"/>
        </p:scale>
        <p:origin x="540" y="114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15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575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364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349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676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84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354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44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25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064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7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045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733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677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915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84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C58D34-9DA1-420A-9D00-5831AED1C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sng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8CED-A97C-4669-9A1C-F8B76B884F7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6BCA62-478D-404B-977E-D63C66DE9A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68D2-5DDF-4487-BC32-18EE98BA0DE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98B5-846A-40D5-A37E-1E51103C7F6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B537-E484-49D1-B11E-5A83E48F6FCB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8836-1522-4C29-A5AC-A102A64325D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9738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7AD8C6-3533-4E57-8161-3E007CE1A1EE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Probleme von Umfragen – Zufallsstichprobe?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2" y="2132856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96032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Probleme von Umfragen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Realisierung der Zufallsauswahl ist nicht möglich - Stichprobenverzerrungen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Erreichbarkeit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Non-response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CH" sz="16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196412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Probleme von Umfragen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BA1CACA-A5B7-4E35-9981-420D69116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194" y="2002410"/>
            <a:ext cx="4720082" cy="445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45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Probleme von Umfragen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Realisierung der Zufallsauswahl ist nicht möglich - Stichprobenverzerrungen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Erreichbarkeit – ungleiche Chancen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Non-response - Verweigerung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Gewichtungen – heikle Annahmen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Intersubjektive Nachvollziehbarkeit</a:t>
            </a: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Stichprobenfehler</a:t>
            </a: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3501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Probleme von Umfragen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CC64EE3-89B1-459E-B252-BAD408B2E9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194" y="2060847"/>
            <a:ext cx="3800822" cy="434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218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Probleme von Umfragen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Realisierung der Zufallsauswahl ist nicht möglich - Stichprobenverzerrungen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Erreichbarkeit – ungleiche Chancen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Non-response - Verweigerung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Gewichtungen – heikle Annahmen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Intersubjektive Nachvollziehbarkeit</a:t>
            </a: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Stichprobenfehler</a:t>
            </a: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Soziale Erwünschtheit</a:t>
            </a:r>
          </a:p>
        </p:txBody>
      </p:sp>
    </p:spTree>
    <p:extLst>
      <p:ext uri="{BB962C8B-B14F-4D97-AF65-F5344CB8AC3E}">
        <p14:creationId xmlns:p14="http://schemas.microsoft.com/office/powerpoint/2010/main" val="412324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Probleme von Umfragen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C5B170F-1498-48D1-A83A-6216985627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47" t="22951" r="11771"/>
          <a:stretch/>
        </p:blipFill>
        <p:spPr>
          <a:xfrm>
            <a:off x="609034" y="2204864"/>
            <a:ext cx="7925932" cy="438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491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82DD4BD6-371B-4CFE-A603-D7E89D961E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53" y="1661658"/>
            <a:ext cx="4448895" cy="5079709"/>
          </a:xfrm>
          <a:prstGeom prst="rect">
            <a:avLst/>
          </a:prstGeom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Probleme von Umfragen</a:t>
            </a:r>
          </a:p>
        </p:txBody>
      </p:sp>
    </p:spTree>
    <p:extLst>
      <p:ext uri="{BB962C8B-B14F-4D97-AF65-F5344CB8AC3E}">
        <p14:creationId xmlns:p14="http://schemas.microsoft.com/office/powerpoint/2010/main" val="1844419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Probleme von Umfragen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Realisierung der Zufallsauswahl ist nicht möglich - Stichprobenverzerrungen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Erreichbarkeit – ungleiche Chancen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Non-response - Verweigerung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Gewichtungen – heikle Annahmen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Intersubjektive Nachvollziehbarkeit</a:t>
            </a: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Stichprobenfehler</a:t>
            </a: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Soziale Erwünschtheit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Ausblenden von Kontext</a:t>
            </a: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187636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Umfragemethoden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Auswahlverfahren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Probleme von Umfragen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Umfragedaten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Fazit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21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Umfragedaten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Schweiz: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Abstimmungsnachbefragungen: VOX (</a:t>
            </a:r>
            <a:r>
              <a:rPr lang="de-CH" sz="1600" dirty="0">
                <a:latin typeface="Apercu Light" panose="02000506030000020004" pitchFamily="50" charset="0"/>
                <a:sym typeface="Wingdings" panose="05000000000000000000" pitchFamily="2" charset="2"/>
              </a:rPr>
              <a:t>1977-2016 und 2021 ff.)</a:t>
            </a: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und </a:t>
            </a:r>
            <a:r>
              <a:rPr lang="de-CH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Voto</a:t>
            </a: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(</a:t>
            </a:r>
            <a:r>
              <a:rPr lang="de-CH" sz="1600" dirty="0">
                <a:latin typeface="Apercu Light" panose="02000506030000020004" pitchFamily="50" charset="0"/>
                <a:sym typeface="Wingdings" panose="05000000000000000000" pitchFamily="2" charset="2"/>
              </a:rPr>
              <a:t>2016-2020)</a:t>
            </a:r>
            <a:endParaRPr lang="de-CH" sz="1600" dirty="0">
              <a:latin typeface="Apercu Light" panose="02000506030000020004" pitchFamily="50" charset="0"/>
              <a:ea typeface="+mn-ea"/>
              <a:cs typeface="+mn-cs"/>
              <a:sym typeface="Wingdings" panose="05000000000000000000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Selects (Wahlnachbefragung; seit 1995)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Haushaltpanel (wiederkehrende Befragung)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International mit Schweiz als Partner: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World Values Survey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European </a:t>
            </a:r>
            <a:r>
              <a:rPr lang="de-CH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Social</a:t>
            </a: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Survey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International </a:t>
            </a:r>
            <a:r>
              <a:rPr lang="de-CH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Social</a:t>
            </a: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Survey Programme (ISSP)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Eurobarometer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798101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Umfragemethoden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Auswahlverfahren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Probleme von Umfragen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Umfragedaten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Fazit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06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Fazit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Umfragen sind problematisch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anose="05000000000000000000" pitchFamily="2" charset="2"/>
              </a:rPr>
              <a:t>Auswahl der Stichprobe entscheidend, nicht so sehr Anzahl der Befragten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Kritisches Hinterfragen von Stichprobenauswahl, Stichprobenfehler, Gewichtung, etc.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anose="05000000000000000000" pitchFamily="2" charset="2"/>
              </a:rPr>
              <a:t>Umfragen können wichtige Informationen und Erkenntnisse hervorbringen</a:t>
            </a:r>
            <a:endParaRPr lang="de-CH" sz="1600" dirty="0">
              <a:latin typeface="Apercu Light" panose="02000506030000020004" pitchFamily="50" charset="0"/>
              <a:ea typeface="+mn-ea"/>
              <a:cs typeface="+mn-cs"/>
              <a:sym typeface="Wingdings" panose="05000000000000000000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46903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Umfragen als Prognosen?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2" y="2132856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5255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Rodin: Le </a:t>
            </a:r>
            <a:r>
              <a:rPr lang="de-CH" sz="1000" dirty="0" err="1">
                <a:latin typeface="Apercu Light" panose="02000506030000020004" pitchFamily="50" charset="0"/>
              </a:rPr>
              <a:t>Penseur</a:t>
            </a:r>
            <a:r>
              <a:rPr lang="de-CH" sz="1000" dirty="0">
                <a:latin typeface="Apercu Light" panose="02000506030000020004" pitchFamily="50" charset="0"/>
              </a:rPr>
              <a:t> (Spinner </a:t>
            </a:r>
            <a:r>
              <a:rPr lang="de-CH" sz="1000" dirty="0" err="1">
                <a:latin typeface="Apercu Light" panose="02000506030000020004" pitchFamily="50" charset="0"/>
              </a:rPr>
              <a:t>Gif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by</a:t>
            </a:r>
            <a:r>
              <a:rPr lang="de-CH" sz="100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Ausschöpfungsquote, soziale Erwünschtheit: https://www.defacto.expert/2016/11/16/bevoelkerungsumfragen/; </a:t>
            </a:r>
            <a:r>
              <a:rPr lang="de-CH" sz="1000" dirty="0" err="1">
                <a:latin typeface="Apercu Light" panose="02000506030000020004" pitchFamily="50" charset="0"/>
              </a:rPr>
              <a:t>vgl</a:t>
            </a:r>
            <a:r>
              <a:rPr lang="de-CH" sz="1000" dirty="0">
                <a:latin typeface="Apercu Light" panose="02000506030000020004" pitchFamily="50" charset="0"/>
              </a:rPr>
              <a:t>, auch Milic, Thomas, Bianca Rousselot und Adrian Vatter (2014). Handbuch der Abstimmungsforschung; S. 146 ff. sowie Pokorny, Sabine und Jochen </a:t>
            </a:r>
            <a:r>
              <a:rPr lang="de-CH" sz="1000" dirty="0" err="1">
                <a:latin typeface="Apercu Light" panose="02000506030000020004" pitchFamily="50" charset="0"/>
              </a:rPr>
              <a:t>Roose</a:t>
            </a:r>
            <a:r>
              <a:rPr lang="de-CH" sz="1000" dirty="0">
                <a:latin typeface="Apercu Light" panose="02000506030000020004" pitchFamily="50" charset="0"/>
              </a:rPr>
              <a:t> (2020). Die Eignung von Umfragemethode. Berlin: Konrad Adenauer Stiftung.  (https://www.kas.de/documents/252038/7995358/Die+Eignung+von+Umfragemethoden+%28pdf%29.pdf/930e07f3-f750-502b-fd48-a42b94914a4d?version=1.0&amp;t=1605534848743)</a:t>
            </a:r>
          </a:p>
          <a:p>
            <a:pPr>
              <a:buFontTx/>
              <a:buChar char="-"/>
            </a:pPr>
            <a:r>
              <a:rPr lang="de-DE" sz="1000" dirty="0" err="1">
                <a:latin typeface="Apercu Light" panose="02000506030000020004" pitchFamily="50" charset="0"/>
              </a:rPr>
              <a:t>Sotomo</a:t>
            </a:r>
            <a:r>
              <a:rPr lang="de-DE" sz="1000" dirty="0">
                <a:latin typeface="Apercu Light" panose="02000506030000020004" pitchFamily="50" charset="0"/>
              </a:rPr>
              <a:t>: https://www.srf.ch/news/schweiz/zwei-jahre-vor-den-wahlen-wahlbarometer-fdp-mitte-und-gruene-kaempfen-um-dritten-platz</a:t>
            </a: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10.3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584" y="3141663"/>
            <a:ext cx="7488832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Umfragen</a:t>
            </a:r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4A5F171-9EB0-469D-ACE5-568F858FBB5A}"/>
              </a:ext>
            </a:extLst>
          </p:cNvPr>
          <p:cNvSpPr/>
          <p:nvPr/>
        </p:nvSpPr>
        <p:spPr bwMode="auto">
          <a:xfrm rot="5400000">
            <a:off x="5162010" y="3695857"/>
            <a:ext cx="1268249" cy="329785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FAA93B9-4E0A-4854-8045-22CDAE2E7586}"/>
              </a:ext>
            </a:extLst>
          </p:cNvPr>
          <p:cNvSpPr/>
          <p:nvPr/>
        </p:nvSpPr>
        <p:spPr bwMode="auto">
          <a:xfrm rot="5400000">
            <a:off x="5958903" y="4676054"/>
            <a:ext cx="891342" cy="129614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Umfragemethoden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Auswahlverfahren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Probleme von Umfragen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Umfragedaten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Fazit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Umfragemethoden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Qualitative vs. quantitative Befragung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Face </a:t>
            </a:r>
            <a:r>
              <a:rPr lang="de-CH" sz="1800" dirty="0" err="1">
                <a:latin typeface="Apercu Light" panose="02000506030000020004" pitchFamily="50" charset="0"/>
                <a:sym typeface="Wingdings" pitchFamily="2" charset="2"/>
              </a:rPr>
              <a:t>to</a:t>
            </a: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 Face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Persönliche Befragung; + Flexibilität, komplizierte Interviews möglich; - Hohe Kosten, schwierige Vergleichbarkeit, soziale Erwünschtheit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Papier-Bleistift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Schriftliches Ausfüllen eines gedruckten Fragebogens; + billiger, vergleichbar; - Versandkosten; geringer Rücklauf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Telefon-Interview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Computergestützte telefonische Befragung (CATI); + billiger, geringe 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Interviewer:inneneffekte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; - Länge, Ausschöpfungsquote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Online-Befragung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Befragung am Computer; +billig, keine 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Interviewer:inneneffekte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; - Abdeckung, Selbstselektion 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774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Umfragemethoden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Auswahlverfahren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Probleme von Umfragen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Umfragedaten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Fazit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7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Auswahlverfahren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Stichprobe = Ausschnitt der Grundgesamtheit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Bedingung für Allgemeinaussage: Stichprobe muss </a:t>
            </a:r>
            <a:r>
              <a:rPr lang="de-CH" sz="1800" i="1" dirty="0">
                <a:latin typeface="Apercu Light" panose="02000506030000020004" pitchFamily="50" charset="0"/>
                <a:sym typeface="Wingdings" pitchFamily="2" charset="2"/>
              </a:rPr>
              <a:t>repräsentativ </a:t>
            </a: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sein: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Quotenstichprobe – für bestimmbare Kriterien repräsentativ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Willkürauswahl – nicht oder sehr bedingt repräsentativ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Zufallsstichprobe - repräsentativ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  <a:sym typeface="Wingdings" pitchFamily="2" charset="2"/>
              </a:rPr>
              <a:t>Verfahren der Stichprobenziehung – Auswahlverfahren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Anzahl Befragte weniger wichtig als Verfahren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Zufallsauswahl – Befragung ausschliesslich von ausgelosten Individuen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Quote – Auffüllen von nach bestimmten Kriterien gebildeter Gruppen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Verfügbarkeit (Willkür) – keine Kriterien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Mischformen: Panels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CH" sz="16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84838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Umfragemethoden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Auswahlverfahren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Probleme von Umfragen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Umfragedaten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Fazit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55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621</Words>
  <Application>Microsoft Office PowerPoint</Application>
  <PresentationFormat>Bildschirmpräsentation (4:3)</PresentationFormat>
  <Paragraphs>170</Paragraphs>
  <Slides>25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3" baseType="lpstr">
      <vt:lpstr>Antique Olive</vt:lpstr>
      <vt:lpstr>Apercu</vt:lpstr>
      <vt:lpstr>Apercu Light</vt:lpstr>
      <vt:lpstr>Arial</vt:lpstr>
      <vt:lpstr>Courier New</vt:lpstr>
      <vt:lpstr>Verdana</vt:lpstr>
      <vt:lpstr>Wingdings</vt:lpstr>
      <vt:lpstr>Design_Vorlesung 2016</vt:lpstr>
      <vt:lpstr>PowerPoint-Präsentation</vt:lpstr>
      <vt:lpstr>Einführung in die Politikwissenschaft</vt:lpstr>
      <vt:lpstr>Lernvideo 10.3</vt:lpstr>
      <vt:lpstr>Wo wir uns befinden…</vt:lpstr>
      <vt:lpstr>Inhalt </vt:lpstr>
      <vt:lpstr>Umfragemethoden</vt:lpstr>
      <vt:lpstr>Inhalt </vt:lpstr>
      <vt:lpstr>Auswahlverfahren</vt:lpstr>
      <vt:lpstr>Inhalt </vt:lpstr>
      <vt:lpstr>Probleme von Umfragen – Zufallsstichprobe?</vt:lpstr>
      <vt:lpstr>Probleme von Umfragen</vt:lpstr>
      <vt:lpstr>Probleme von Umfragen</vt:lpstr>
      <vt:lpstr>Probleme von Umfragen</vt:lpstr>
      <vt:lpstr>Probleme von Umfragen</vt:lpstr>
      <vt:lpstr>Probleme von Umfragen</vt:lpstr>
      <vt:lpstr>Probleme von Umfragen</vt:lpstr>
      <vt:lpstr>Probleme von Umfragen</vt:lpstr>
      <vt:lpstr>Probleme von Umfragen</vt:lpstr>
      <vt:lpstr>Inhalt </vt:lpstr>
      <vt:lpstr>Umfragedaten</vt:lpstr>
      <vt:lpstr>Inhalt </vt:lpstr>
      <vt:lpstr>Fazit</vt:lpstr>
      <vt:lpstr>Umfragen als Prognosen?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714</cp:revision>
  <dcterms:created xsi:type="dcterms:W3CDTF">2008-11-14T10:19:50Z</dcterms:created>
  <dcterms:modified xsi:type="dcterms:W3CDTF">2021-11-14T11:23:17Z</dcterms:modified>
</cp:coreProperties>
</file>