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2"/>
  </p:notesMasterIdLst>
  <p:handoutMasterIdLst>
    <p:handoutMasterId r:id="rId23"/>
  </p:handoutMasterIdLst>
  <p:sldIdLst>
    <p:sldId id="377" r:id="rId2"/>
    <p:sldId id="362" r:id="rId3"/>
    <p:sldId id="378" r:id="rId4"/>
    <p:sldId id="380" r:id="rId5"/>
    <p:sldId id="379" r:id="rId6"/>
    <p:sldId id="492" r:id="rId7"/>
    <p:sldId id="586" r:id="rId8"/>
    <p:sldId id="587" r:id="rId9"/>
    <p:sldId id="588" r:id="rId10"/>
    <p:sldId id="589" r:id="rId11"/>
    <p:sldId id="370" r:id="rId12"/>
    <p:sldId id="590" r:id="rId13"/>
    <p:sldId id="591" r:id="rId14"/>
    <p:sldId id="592" r:id="rId15"/>
    <p:sldId id="593" r:id="rId16"/>
    <p:sldId id="594" r:id="rId17"/>
    <p:sldId id="597" r:id="rId18"/>
    <p:sldId id="598" r:id="rId19"/>
    <p:sldId id="428" r:id="rId20"/>
    <p:sldId id="431" r:id="rId21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540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b\AppData\Local\Temp\je-d-17.02.02.04.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c\Documents\Projekte\Partizipation_R&#214;MER%20STIFTUNG\Fertiger%20Artikel\Tabellen%20und%20Abbildungen\Abbildungen%201_bis_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percu Light" panose="02000506030000020004" pitchFamily="50" charset="0"/>
                <a:ea typeface="+mn-ea"/>
                <a:cs typeface="+mn-cs"/>
              </a:defRPr>
            </a:pPr>
            <a:r>
              <a:rPr lang="en-US"/>
              <a:t>Beteiligung bei eidgenössischen Wahlen in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percu Light" panose="02000506030000020004" pitchFamily="50" charset="0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'T17.2.2.4.3'!$B$3</c:f>
              <c:strCache>
                <c:ptCount val="1"/>
                <c:pt idx="0">
                  <c:v>Wahlbeteiligung in %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'T17.2.2.4.3'!$A$4:$A$30</c:f>
              <c:strCache>
                <c:ptCount val="27"/>
                <c:pt idx="0">
                  <c:v>1919</c:v>
                </c:pt>
                <c:pt idx="1">
                  <c:v>1922</c:v>
                </c:pt>
                <c:pt idx="2">
                  <c:v>1925</c:v>
                </c:pt>
                <c:pt idx="3">
                  <c:v>1928</c:v>
                </c:pt>
                <c:pt idx="4">
                  <c:v>1931</c:v>
                </c:pt>
                <c:pt idx="5">
                  <c:v>1935</c:v>
                </c:pt>
                <c:pt idx="6">
                  <c:v>1939</c:v>
                </c:pt>
                <c:pt idx="7">
                  <c:v>1943</c:v>
                </c:pt>
                <c:pt idx="8">
                  <c:v>1947</c:v>
                </c:pt>
                <c:pt idx="9">
                  <c:v>1951</c:v>
                </c:pt>
                <c:pt idx="10">
                  <c:v>1955</c:v>
                </c:pt>
                <c:pt idx="11">
                  <c:v>1959</c:v>
                </c:pt>
                <c:pt idx="12">
                  <c:v>1963</c:v>
                </c:pt>
                <c:pt idx="13">
                  <c:v>1967</c:v>
                </c:pt>
                <c:pt idx="14">
                  <c:v>1971</c:v>
                </c:pt>
                <c:pt idx="15">
                  <c:v>1975</c:v>
                </c:pt>
                <c:pt idx="16">
                  <c:v>1979</c:v>
                </c:pt>
                <c:pt idx="17">
                  <c:v>1983</c:v>
                </c:pt>
                <c:pt idx="18">
                  <c:v>1987</c:v>
                </c:pt>
                <c:pt idx="19">
                  <c:v>1991</c:v>
                </c:pt>
                <c:pt idx="20">
                  <c:v>1995</c:v>
                </c:pt>
                <c:pt idx="21">
                  <c:v>1999</c:v>
                </c:pt>
                <c:pt idx="22">
                  <c:v>2003</c:v>
                </c:pt>
                <c:pt idx="23">
                  <c:v>2007</c:v>
                </c:pt>
                <c:pt idx="24">
                  <c:v>2011</c:v>
                </c:pt>
                <c:pt idx="25">
                  <c:v>2015</c:v>
                </c:pt>
                <c:pt idx="26">
                  <c:v>2019</c:v>
                </c:pt>
              </c:strCache>
            </c:strRef>
          </c:cat>
          <c:val>
            <c:numRef>
              <c:f>'T17.2.2.4.3'!$B$4:$B$30</c:f>
              <c:numCache>
                <c:formatCode>0.0</c:formatCode>
                <c:ptCount val="27"/>
                <c:pt idx="0">
                  <c:v>80.378665308352467</c:v>
                </c:pt>
                <c:pt idx="1">
                  <c:v>76.365945986627864</c:v>
                </c:pt>
                <c:pt idx="2">
                  <c:v>76.801088040693045</c:v>
                </c:pt>
                <c:pt idx="3">
                  <c:v>78.786250159270296</c:v>
                </c:pt>
                <c:pt idx="4">
                  <c:v>78.825856399613528</c:v>
                </c:pt>
                <c:pt idx="5">
                  <c:v>78.311839385393043</c:v>
                </c:pt>
                <c:pt idx="6">
                  <c:v>74.293539974874207</c:v>
                </c:pt>
                <c:pt idx="7">
                  <c:v>70.042553979082385</c:v>
                </c:pt>
                <c:pt idx="8">
                  <c:v>72.439033174979215</c:v>
                </c:pt>
                <c:pt idx="9">
                  <c:v>71.200075605311426</c:v>
                </c:pt>
                <c:pt idx="10">
                  <c:v>70.076209063848509</c:v>
                </c:pt>
                <c:pt idx="11">
                  <c:v>68.462789047995628</c:v>
                </c:pt>
                <c:pt idx="12">
                  <c:v>66.107154195573287</c:v>
                </c:pt>
                <c:pt idx="13">
                  <c:v>65.719510615635329</c:v>
                </c:pt>
                <c:pt idx="14">
                  <c:v>56.856432561208486</c:v>
                </c:pt>
                <c:pt idx="15">
                  <c:v>52.361998020367672</c:v>
                </c:pt>
                <c:pt idx="16">
                  <c:v>48.046430322815212</c:v>
                </c:pt>
                <c:pt idx="17">
                  <c:v>48.906103309461429</c:v>
                </c:pt>
                <c:pt idx="18">
                  <c:v>46.468426978155669</c:v>
                </c:pt>
                <c:pt idx="19">
                  <c:v>46.045700707301883</c:v>
                </c:pt>
                <c:pt idx="20">
                  <c:v>42.222231408536906</c:v>
                </c:pt>
                <c:pt idx="21">
                  <c:v>43.303141085495064</c:v>
                </c:pt>
                <c:pt idx="22">
                  <c:v>45.230999304772901</c:v>
                </c:pt>
                <c:pt idx="23">
                  <c:v>48.276098472157038</c:v>
                </c:pt>
                <c:pt idx="24">
                  <c:v>48.504810858007602</c:v>
                </c:pt>
                <c:pt idx="25">
                  <c:v>48.509980778097201</c:v>
                </c:pt>
                <c:pt idx="26">
                  <c:v>45.109775796000001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EE-48B9-BDFA-FD2116750B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9285640"/>
        <c:axId val="539288920"/>
      </c:lineChart>
      <c:catAx>
        <c:axId val="539285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percu Light" panose="02000506030000020004" pitchFamily="50" charset="0"/>
                <a:ea typeface="+mn-ea"/>
                <a:cs typeface="+mn-cs"/>
              </a:defRPr>
            </a:pPr>
            <a:endParaRPr lang="de-DE"/>
          </a:p>
        </c:txPr>
        <c:crossAx val="539288920"/>
        <c:crosses val="autoZero"/>
        <c:auto val="1"/>
        <c:lblAlgn val="ctr"/>
        <c:lblOffset val="100"/>
        <c:noMultiLvlLbl val="0"/>
      </c:catAx>
      <c:valAx>
        <c:axId val="539288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percu Light" panose="02000506030000020004" pitchFamily="50" charset="0"/>
                <a:ea typeface="+mn-ea"/>
                <a:cs typeface="+mn-cs"/>
              </a:defRPr>
            </a:pPr>
            <a:endParaRPr lang="de-DE"/>
          </a:p>
        </c:txPr>
        <c:crossAx val="539285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Apercu Light" panose="02000506030000020004" pitchFamily="50" charset="0"/>
        </a:defRPr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22073715661832"/>
          <c:y val="6.0698027314112293E-2"/>
          <c:w val="0.86341769593097151"/>
          <c:h val="0.7992691333389691"/>
        </c:manualLayout>
      </c:layout>
      <c:scatterChart>
        <c:scatterStyle val="lineMarker"/>
        <c:varyColors val="0"/>
        <c:ser>
          <c:idx val="0"/>
          <c:order val="0"/>
          <c:tx>
            <c:strRef>
              <c:f>'Abb. 1'!$A$2</c:f>
              <c:strCache>
                <c:ptCount val="1"/>
                <c:pt idx="0">
                  <c:v>ZH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1005942083268095E-2"/>
                  <c:y val="-2.75918916559243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1'!$B$2</c:f>
              <c:numCache>
                <c:formatCode>0.0</c:formatCode>
                <c:ptCount val="1"/>
                <c:pt idx="0">
                  <c:v>49</c:v>
                </c:pt>
              </c:numCache>
            </c:numRef>
          </c:xVal>
          <c:yVal>
            <c:numRef>
              <c:f>'Abb. 1'!$C$2</c:f>
              <c:numCache>
                <c:formatCode>0.0</c:formatCode>
                <c:ptCount val="1"/>
                <c:pt idx="0">
                  <c:v>97.05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A63-4567-B079-0578A4D95FA1}"/>
            </c:ext>
          </c:extLst>
        </c:ser>
        <c:ser>
          <c:idx val="1"/>
          <c:order val="1"/>
          <c:tx>
            <c:strRef>
              <c:f>'Abb. 1'!$A$3</c:f>
              <c:strCache>
                <c:ptCount val="1"/>
                <c:pt idx="0">
                  <c:v>BE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5918023847594548E-2"/>
                  <c:y val="2.973759284665938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1'!$B$3</c:f>
              <c:numCache>
                <c:formatCode>0.0</c:formatCode>
                <c:ptCount val="1"/>
                <c:pt idx="0">
                  <c:v>46.4</c:v>
                </c:pt>
              </c:numCache>
            </c:numRef>
          </c:xVal>
          <c:yVal>
            <c:numRef>
              <c:f>'Abb. 1'!$C$3</c:f>
              <c:numCache>
                <c:formatCode>0.0</c:formatCode>
                <c:ptCount val="1"/>
                <c:pt idx="0">
                  <c:v>96.037499999999994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5A63-4567-B079-0578A4D95FA1}"/>
            </c:ext>
          </c:extLst>
        </c:ser>
        <c:ser>
          <c:idx val="2"/>
          <c:order val="2"/>
          <c:tx>
            <c:strRef>
              <c:f>'Abb. 1'!$A$4</c:f>
              <c:strCache>
                <c:ptCount val="1"/>
                <c:pt idx="0">
                  <c:v>LU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426164348817127E-2"/>
                  <c:y val="-3.176421421603096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1'!$B$4</c:f>
              <c:numCache>
                <c:formatCode>0.0</c:formatCode>
                <c:ptCount val="1"/>
                <c:pt idx="0">
                  <c:v>53</c:v>
                </c:pt>
              </c:numCache>
            </c:numRef>
          </c:xVal>
          <c:yVal>
            <c:numRef>
              <c:f>'Abb. 1'!$C$4</c:f>
              <c:numCache>
                <c:formatCode>0.0</c:formatCode>
                <c:ptCount val="1"/>
                <c:pt idx="0">
                  <c:v>96.15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5A63-4567-B079-0578A4D95FA1}"/>
            </c:ext>
          </c:extLst>
        </c:ser>
        <c:ser>
          <c:idx val="3"/>
          <c:order val="3"/>
          <c:tx>
            <c:strRef>
              <c:f>'Abb. 1'!$A$5</c:f>
              <c:strCache>
                <c:ptCount val="1"/>
                <c:pt idx="0">
                  <c:v>UR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4525868919910391E-4"/>
                  <c:y val="-9.3600022303736707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1'!$B$5</c:f>
              <c:numCache>
                <c:formatCode>0.0</c:formatCode>
                <c:ptCount val="1"/>
                <c:pt idx="0">
                  <c:v>24.1</c:v>
                </c:pt>
              </c:numCache>
            </c:numRef>
          </c:xVal>
          <c:yVal>
            <c:numRef>
              <c:f>'Abb. 1'!$C$5</c:f>
              <c:numCache>
                <c:formatCode>0.0</c:formatCode>
                <c:ptCount val="1"/>
                <c:pt idx="0">
                  <c:v>89.637500000000003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5A63-4567-B079-0578A4D95FA1}"/>
            </c:ext>
          </c:extLst>
        </c:ser>
        <c:ser>
          <c:idx val="4"/>
          <c:order val="4"/>
          <c:tx>
            <c:strRef>
              <c:f>'Abb. 1'!$A$6</c:f>
              <c:strCache>
                <c:ptCount val="1"/>
                <c:pt idx="0">
                  <c:v>SZ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3462157994282693E-3"/>
                  <c:y val="4.0641644579631061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1'!$B$6</c:f>
              <c:numCache>
                <c:formatCode>0.0</c:formatCode>
                <c:ptCount val="1"/>
                <c:pt idx="0">
                  <c:v>52.3</c:v>
                </c:pt>
              </c:numCache>
            </c:numRef>
          </c:xVal>
          <c:yVal>
            <c:numRef>
              <c:f>'Abb. 1'!$C$6</c:f>
              <c:numCache>
                <c:formatCode>0.0</c:formatCode>
                <c:ptCount val="1"/>
                <c:pt idx="0">
                  <c:v>94.3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5A63-4567-B079-0578A4D95FA1}"/>
            </c:ext>
          </c:extLst>
        </c:ser>
        <c:ser>
          <c:idx val="5"/>
          <c:order val="5"/>
          <c:tx>
            <c:strRef>
              <c:f>'Abb. 1'!$A$7</c:f>
              <c:strCache>
                <c:ptCount val="1"/>
                <c:pt idx="0">
                  <c:v>OW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7.5272731434529137E-3"/>
                  <c:y val="-1.2810534190923859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1'!$B$7</c:f>
              <c:numCache>
                <c:formatCode>0.0</c:formatCode>
                <c:ptCount val="1"/>
                <c:pt idx="0">
                  <c:v>59.7</c:v>
                </c:pt>
              </c:numCache>
            </c:numRef>
          </c:xVal>
          <c:yVal>
            <c:numRef>
              <c:f>'Abb. 1'!$C$7</c:f>
              <c:numCache>
                <c:formatCode>0.0</c:formatCode>
                <c:ptCount val="1"/>
                <c:pt idx="0">
                  <c:v>95.974999999999994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5A63-4567-B079-0578A4D95FA1}"/>
            </c:ext>
          </c:extLst>
        </c:ser>
        <c:ser>
          <c:idx val="6"/>
          <c:order val="6"/>
          <c:tx>
            <c:strRef>
              <c:f>'Abb. 1'!$A$8</c:f>
              <c:strCache>
                <c:ptCount val="1"/>
                <c:pt idx="0">
                  <c:v>GL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4846809275730012E-2"/>
                  <c:y val="1.955887176070641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1'!$B$8</c:f>
              <c:numCache>
                <c:formatCode>0.0</c:formatCode>
                <c:ptCount val="1"/>
                <c:pt idx="0">
                  <c:v>32.6</c:v>
                </c:pt>
              </c:numCache>
            </c:numRef>
          </c:xVal>
          <c:yVal>
            <c:numRef>
              <c:f>'Abb. 1'!$C$8</c:f>
              <c:numCache>
                <c:formatCode>0.0</c:formatCode>
                <c:ptCount val="1"/>
                <c:pt idx="0">
                  <c:v>95.012500000000003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5A63-4567-B079-0578A4D95FA1}"/>
            </c:ext>
          </c:extLst>
        </c:ser>
        <c:ser>
          <c:idx val="7"/>
          <c:order val="7"/>
          <c:tx>
            <c:strRef>
              <c:f>'Abb. 1'!$A$9</c:f>
              <c:strCache>
                <c:ptCount val="1"/>
                <c:pt idx="0">
                  <c:v>ZG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6.5046110247405841E-3"/>
                  <c:y val="-1.2203415093109263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1'!$B$9</c:f>
              <c:numCache>
                <c:formatCode>0.0</c:formatCode>
                <c:ptCount val="1"/>
                <c:pt idx="0">
                  <c:v>53.7</c:v>
                </c:pt>
              </c:numCache>
            </c:numRef>
          </c:xVal>
          <c:yVal>
            <c:numRef>
              <c:f>'Abb. 1'!$C$9</c:f>
              <c:numCache>
                <c:formatCode>0.0</c:formatCode>
                <c:ptCount val="1"/>
                <c:pt idx="0">
                  <c:v>95.5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5A63-4567-B079-0578A4D95FA1}"/>
            </c:ext>
          </c:extLst>
        </c:ser>
        <c:ser>
          <c:idx val="8"/>
          <c:order val="8"/>
          <c:tx>
            <c:strRef>
              <c:f>'Abb. 1'!$A$10</c:f>
              <c:strCache>
                <c:ptCount val="1"/>
                <c:pt idx="0">
                  <c:v>FR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8226014931464382E-2"/>
                  <c:y val="2.8609414882416685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1'!$B$10</c:f>
              <c:numCache>
                <c:formatCode>0.0</c:formatCode>
                <c:ptCount val="1"/>
                <c:pt idx="0">
                  <c:v>48</c:v>
                </c:pt>
              </c:numCache>
            </c:numRef>
          </c:xVal>
          <c:yVal>
            <c:numRef>
              <c:f>'Abb. 1'!$C$10</c:f>
              <c:numCache>
                <c:formatCode>0.0</c:formatCode>
                <c:ptCount val="1"/>
                <c:pt idx="0">
                  <c:v>97.037499999999994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5A63-4567-B079-0578A4D95FA1}"/>
            </c:ext>
          </c:extLst>
        </c:ser>
        <c:ser>
          <c:idx val="9"/>
          <c:order val="9"/>
          <c:tx>
            <c:strRef>
              <c:f>'Abb. 1'!$A$11</c:f>
              <c:strCache>
                <c:ptCount val="1"/>
                <c:pt idx="0">
                  <c:v>SO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7647500551019212E-3"/>
                  <c:y val="8.8645812821648642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1'!$B$11</c:f>
              <c:numCache>
                <c:formatCode>0.0</c:formatCode>
                <c:ptCount val="1"/>
                <c:pt idx="0">
                  <c:v>50.7</c:v>
                </c:pt>
              </c:numCache>
            </c:numRef>
          </c:xVal>
          <c:yVal>
            <c:numRef>
              <c:f>'Abb. 1'!$C$11</c:f>
              <c:numCache>
                <c:formatCode>0.0</c:formatCode>
                <c:ptCount val="1"/>
                <c:pt idx="0">
                  <c:v>92.325000000000017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5A63-4567-B079-0578A4D95FA1}"/>
            </c:ext>
          </c:extLst>
        </c:ser>
        <c:ser>
          <c:idx val="10"/>
          <c:order val="10"/>
          <c:tx>
            <c:strRef>
              <c:f>'Abb. 1'!$A$12</c:f>
              <c:strCache>
                <c:ptCount val="1"/>
                <c:pt idx="0">
                  <c:v>BS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0989372066999506E-2"/>
                  <c:y val="7.5764608682830654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1'!$B$12</c:f>
              <c:numCache>
                <c:formatCode>0.0</c:formatCode>
                <c:ptCount val="1"/>
                <c:pt idx="0">
                  <c:v>52.4</c:v>
                </c:pt>
              </c:numCache>
            </c:numRef>
          </c:xVal>
          <c:yVal>
            <c:numRef>
              <c:f>'Abb. 1'!$C$12</c:f>
              <c:numCache>
                <c:formatCode>0.0</c:formatCode>
                <c:ptCount val="1"/>
                <c:pt idx="0">
                  <c:v>95.162499999999994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5A63-4567-B079-0578A4D95FA1}"/>
            </c:ext>
          </c:extLst>
        </c:ser>
        <c:ser>
          <c:idx val="11"/>
          <c:order val="11"/>
          <c:tx>
            <c:strRef>
              <c:f>'Abb. 1'!$A$13</c:f>
              <c:strCache>
                <c:ptCount val="1"/>
                <c:pt idx="0">
                  <c:v>BL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8134198650702946E-2"/>
                  <c:y val="-2.857509286905182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1'!$B$13</c:f>
              <c:numCache>
                <c:formatCode>0.0</c:formatCode>
                <c:ptCount val="1"/>
                <c:pt idx="0">
                  <c:v>49.3</c:v>
                </c:pt>
              </c:numCache>
            </c:numRef>
          </c:xVal>
          <c:yVal>
            <c:numRef>
              <c:f>'Abb. 1'!$C$13</c:f>
              <c:numCache>
                <c:formatCode>0.0</c:formatCode>
                <c:ptCount val="1"/>
                <c:pt idx="0">
                  <c:v>94.037499999999994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5A63-4567-B079-0578A4D95FA1}"/>
            </c:ext>
          </c:extLst>
        </c:ser>
        <c:ser>
          <c:idx val="12"/>
          <c:order val="12"/>
          <c:tx>
            <c:strRef>
              <c:f>'Abb. 1'!$A$14</c:f>
              <c:strCache>
                <c:ptCount val="1"/>
                <c:pt idx="0">
                  <c:v>SH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2665004582883737E-2"/>
                  <c:y val="-4.2717995976344068E-4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1'!$B$14</c:f>
              <c:numCache>
                <c:formatCode>0.0</c:formatCode>
                <c:ptCount val="1"/>
                <c:pt idx="0">
                  <c:v>65.3</c:v>
                </c:pt>
              </c:numCache>
            </c:numRef>
          </c:xVal>
          <c:yVal>
            <c:numRef>
              <c:f>'Abb. 1'!$C$14</c:f>
              <c:numCache>
                <c:formatCode>0.0</c:formatCode>
                <c:ptCount val="1"/>
                <c:pt idx="0">
                  <c:v>98.424999999999997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5A63-4567-B079-0578A4D95FA1}"/>
            </c:ext>
          </c:extLst>
        </c:ser>
        <c:ser>
          <c:idx val="13"/>
          <c:order val="13"/>
          <c:tx>
            <c:strRef>
              <c:f>'Abb. 1'!$A$15</c:f>
              <c:strCache>
                <c:ptCount val="1"/>
                <c:pt idx="0">
                  <c:v>AR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6.3951945492391072E-3"/>
                  <c:y val="-9.3403496428076192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1'!$B$15</c:f>
              <c:numCache>
                <c:formatCode>0.0</c:formatCode>
                <c:ptCount val="1"/>
                <c:pt idx="0">
                  <c:v>33.299999999999997</c:v>
                </c:pt>
              </c:numCache>
            </c:numRef>
          </c:xVal>
          <c:yVal>
            <c:numRef>
              <c:f>'Abb. 1'!$C$15</c:f>
              <c:numCache>
                <c:formatCode>0.0</c:formatCode>
                <c:ptCount val="1"/>
                <c:pt idx="0">
                  <c:v>94.824999999999989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5A63-4567-B079-0578A4D95FA1}"/>
            </c:ext>
          </c:extLst>
        </c:ser>
        <c:ser>
          <c:idx val="14"/>
          <c:order val="14"/>
          <c:tx>
            <c:strRef>
              <c:f>'Abb. 1'!$A$16</c:f>
              <c:strCache>
                <c:ptCount val="1"/>
                <c:pt idx="0">
                  <c:v>AI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0064099302868734E-3"/>
                  <c:y val="-7.2218305792200749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1'!$B$16</c:f>
              <c:numCache>
                <c:formatCode>0.0</c:formatCode>
                <c:ptCount val="1"/>
                <c:pt idx="0">
                  <c:v>21.1</c:v>
                </c:pt>
              </c:numCache>
            </c:numRef>
          </c:xVal>
          <c:yVal>
            <c:numRef>
              <c:f>'Abb. 1'!$C$16</c:f>
              <c:numCache>
                <c:formatCode>0.0</c:formatCode>
                <c:ptCount val="1"/>
                <c:pt idx="0">
                  <c:v>88.575000000000003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D-5A63-4567-B079-0578A4D95FA1}"/>
            </c:ext>
          </c:extLst>
        </c:ser>
        <c:ser>
          <c:idx val="15"/>
          <c:order val="15"/>
          <c:tx>
            <c:strRef>
              <c:f>'Abb. 1'!$A$17</c:f>
              <c:strCache>
                <c:ptCount val="1"/>
                <c:pt idx="0">
                  <c:v>SG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FFCC99"/>
                </a:solidFill>
                <a:prstDash val="solid"/>
              </a:ln>
            </c:spPr>
          </c:marker>
          <c:dPt>
            <c:idx val="0"/>
            <c:marker>
              <c:symbol val="x"/>
              <c:size val="5"/>
              <c:spPr>
                <a:solidFill>
                  <a:schemeClr val="tx1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E-5A63-4567-B079-0578A4D95FA1}"/>
              </c:ext>
            </c:extLst>
          </c:dPt>
          <c:dLbls>
            <c:dLbl>
              <c:idx val="0"/>
              <c:layout>
                <c:manualLayout>
                  <c:x val="-3.5184819425841431E-2"/>
                  <c:y val="-3.260632315253732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1'!$B$17</c:f>
              <c:numCache>
                <c:formatCode>0.0</c:formatCode>
                <c:ptCount val="1"/>
                <c:pt idx="0">
                  <c:v>46.8</c:v>
                </c:pt>
              </c:numCache>
            </c:numRef>
          </c:xVal>
          <c:yVal>
            <c:numRef>
              <c:f>'Abb. 1'!$C$17</c:f>
              <c:numCache>
                <c:formatCode>0.0</c:formatCode>
                <c:ptCount val="1"/>
                <c:pt idx="0">
                  <c:v>93.662500000000009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F-5A63-4567-B079-0578A4D95FA1}"/>
            </c:ext>
          </c:extLst>
        </c:ser>
        <c:ser>
          <c:idx val="16"/>
          <c:order val="16"/>
          <c:tx>
            <c:strRef>
              <c:f>'Abb. 1'!$A$18</c:f>
              <c:strCache>
                <c:ptCount val="1"/>
                <c:pt idx="0">
                  <c:v>GR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1709494092095197E-2"/>
                  <c:y val="-3.359968062753346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1'!$B$18</c:f>
              <c:numCache>
                <c:formatCode>0.0</c:formatCode>
                <c:ptCount val="1"/>
                <c:pt idx="0">
                  <c:v>41.9</c:v>
                </c:pt>
              </c:numCache>
            </c:numRef>
          </c:xVal>
          <c:yVal>
            <c:numRef>
              <c:f>'Abb. 1'!$C$18</c:f>
              <c:numCache>
                <c:formatCode>0.0</c:formatCode>
                <c:ptCount val="1"/>
                <c:pt idx="0">
                  <c:v>93.375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1-5A63-4567-B079-0578A4D95FA1}"/>
            </c:ext>
          </c:extLst>
        </c:ser>
        <c:ser>
          <c:idx val="17"/>
          <c:order val="17"/>
          <c:tx>
            <c:strRef>
              <c:f>'Abb. 1'!$A$19</c:f>
              <c:strCache>
                <c:ptCount val="1"/>
                <c:pt idx="0">
                  <c:v>AG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7959346042648336E-2"/>
                  <c:y val="2.737368308961302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1'!$B$19</c:f>
              <c:numCache>
                <c:formatCode>0.0</c:formatCode>
                <c:ptCount val="1"/>
                <c:pt idx="0">
                  <c:v>47.9</c:v>
                </c:pt>
              </c:numCache>
            </c:numRef>
          </c:xVal>
          <c:yVal>
            <c:numRef>
              <c:f>'Abb. 1'!$C$19</c:f>
              <c:numCache>
                <c:formatCode>0.0</c:formatCode>
                <c:ptCount val="1"/>
                <c:pt idx="0">
                  <c:v>92.912499999999994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3-5A63-4567-B079-0578A4D95FA1}"/>
            </c:ext>
          </c:extLst>
        </c:ser>
        <c:ser>
          <c:idx val="18"/>
          <c:order val="18"/>
          <c:tx>
            <c:strRef>
              <c:f>'Abb. 1'!$A$20</c:f>
              <c:strCache>
                <c:ptCount val="1"/>
                <c:pt idx="0">
                  <c:v>TG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6336098289555631E-2"/>
                  <c:y val="1.9259114697015608E-4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1'!$B$20</c:f>
              <c:numCache>
                <c:formatCode>0.0</c:formatCode>
                <c:ptCount val="1"/>
                <c:pt idx="0">
                  <c:v>46.9</c:v>
                </c:pt>
              </c:numCache>
            </c:numRef>
          </c:xVal>
          <c:yVal>
            <c:numRef>
              <c:f>'Abb. 1'!$C$20</c:f>
              <c:numCache>
                <c:formatCode>0.0</c:formatCode>
                <c:ptCount val="1"/>
                <c:pt idx="0">
                  <c:v>93.262499999999989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5-5A63-4567-B079-0578A4D95FA1}"/>
            </c:ext>
          </c:extLst>
        </c:ser>
        <c:ser>
          <c:idx val="19"/>
          <c:order val="19"/>
          <c:tx>
            <c:strRef>
              <c:f>'Abb. 1'!$A$21</c:f>
              <c:strCache>
                <c:ptCount val="1"/>
                <c:pt idx="0">
                  <c:v>TI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0543506150924906E-2"/>
                  <c:y val="-5.6555231937162852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1'!$B$21</c:f>
              <c:numCache>
                <c:formatCode>0.0</c:formatCode>
                <c:ptCount val="1"/>
                <c:pt idx="0">
                  <c:v>47.4</c:v>
                </c:pt>
              </c:numCache>
            </c:numRef>
          </c:xVal>
          <c:yVal>
            <c:numRef>
              <c:f>'Abb. 1'!$C$21</c:f>
              <c:numCache>
                <c:formatCode>0.0</c:formatCode>
                <c:ptCount val="1"/>
                <c:pt idx="0">
                  <c:v>97.5625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7-5A63-4567-B079-0578A4D95FA1}"/>
            </c:ext>
          </c:extLst>
        </c:ser>
        <c:ser>
          <c:idx val="20"/>
          <c:order val="20"/>
          <c:tx>
            <c:strRef>
              <c:f>'Abb. 1'!$A$22</c:f>
              <c:strCache>
                <c:ptCount val="1"/>
                <c:pt idx="0">
                  <c:v>VD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4186634729088686E-2"/>
                  <c:y val="3.41631377199882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1'!$B$22</c:f>
              <c:numCache>
                <c:formatCode>0.0</c:formatCode>
                <c:ptCount val="1"/>
                <c:pt idx="0">
                  <c:v>44.3</c:v>
                </c:pt>
              </c:numCache>
            </c:numRef>
          </c:xVal>
          <c:yVal>
            <c:numRef>
              <c:f>'Abb. 1'!$C$22</c:f>
              <c:numCache>
                <c:formatCode>0.0</c:formatCode>
                <c:ptCount val="1"/>
                <c:pt idx="0">
                  <c:v>95.525000000000006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9-5A63-4567-B079-0578A4D95FA1}"/>
            </c:ext>
          </c:extLst>
        </c:ser>
        <c:ser>
          <c:idx val="21"/>
          <c:order val="21"/>
          <c:tx>
            <c:strRef>
              <c:f>'Abb. 1'!$A$23</c:f>
              <c:strCache>
                <c:ptCount val="1"/>
                <c:pt idx="0">
                  <c:v>VS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0480727427797659E-2"/>
                  <c:y val="-1.5412550090787795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1'!$B$23</c:f>
              <c:numCache>
                <c:formatCode>0.0</c:formatCode>
                <c:ptCount val="1"/>
                <c:pt idx="0">
                  <c:v>59.8</c:v>
                </c:pt>
              </c:numCache>
            </c:numRef>
          </c:xVal>
          <c:yVal>
            <c:numRef>
              <c:f>'Abb. 1'!$C$23</c:f>
              <c:numCache>
                <c:formatCode>0.0</c:formatCode>
                <c:ptCount val="1"/>
                <c:pt idx="0">
                  <c:v>97.0625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B-5A63-4567-B079-0578A4D95FA1}"/>
            </c:ext>
          </c:extLst>
        </c:ser>
        <c:ser>
          <c:idx val="22"/>
          <c:order val="22"/>
          <c:tx>
            <c:strRef>
              <c:f>'Abb. 1'!$A$24</c:f>
              <c:strCache>
                <c:ptCount val="1"/>
                <c:pt idx="0">
                  <c:v>NE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0129951927496578E-2"/>
                  <c:y val="2.57707601805681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1'!$B$24</c:f>
              <c:numCache>
                <c:formatCode>0.0</c:formatCode>
                <c:ptCount val="1"/>
                <c:pt idx="0">
                  <c:v>50.2</c:v>
                </c:pt>
              </c:numCache>
            </c:numRef>
          </c:xVal>
          <c:yVal>
            <c:numRef>
              <c:f>'Abb. 1'!$C$24</c:f>
              <c:numCache>
                <c:formatCode>0.0</c:formatCode>
                <c:ptCount val="1"/>
                <c:pt idx="0">
                  <c:v>96.65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D-5A63-4567-B079-0578A4D95FA1}"/>
            </c:ext>
          </c:extLst>
        </c:ser>
        <c:ser>
          <c:idx val="23"/>
          <c:order val="23"/>
          <c:tx>
            <c:strRef>
              <c:f>'Abb. 1'!$A$25</c:f>
              <c:strCache>
                <c:ptCount val="1"/>
                <c:pt idx="0">
                  <c:v>GE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1577046713984248E-2"/>
                  <c:y val="-9.3085721035575444E-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1'!$B$25</c:f>
              <c:numCache>
                <c:formatCode>0.0</c:formatCode>
                <c:ptCount val="1"/>
                <c:pt idx="0">
                  <c:v>46.7</c:v>
                </c:pt>
              </c:numCache>
            </c:numRef>
          </c:xVal>
          <c:yVal>
            <c:numRef>
              <c:f>'Abb. 1'!$C$25</c:f>
              <c:numCache>
                <c:formatCode>0.0</c:formatCode>
                <c:ptCount val="1"/>
                <c:pt idx="0">
                  <c:v>96.4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F-5A63-4567-B079-0578A4D95FA1}"/>
            </c:ext>
          </c:extLst>
        </c:ser>
        <c:ser>
          <c:idx val="24"/>
          <c:order val="24"/>
          <c:tx>
            <c:strRef>
              <c:f>'Abb. 1'!$A$26</c:f>
              <c:strCache>
                <c:ptCount val="1"/>
                <c:pt idx="0">
                  <c:v>JU</c:v>
                </c:pt>
              </c:strCache>
            </c:strRef>
          </c:tx>
          <c:spPr>
            <a:ln w="3175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6965418145127115E-2"/>
                  <c:y val="-1.0844624731333739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de-DE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5A63-4567-B079-0578A4D95FA1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'Abb. 1'!$B$26</c:f>
              <c:numCache>
                <c:formatCode>0.0</c:formatCode>
                <c:ptCount val="1"/>
                <c:pt idx="0">
                  <c:v>44</c:v>
                </c:pt>
              </c:numCache>
            </c:numRef>
          </c:xVal>
          <c:yVal>
            <c:numRef>
              <c:f>'Abb. 1'!$C$26</c:f>
              <c:numCache>
                <c:formatCode>0.0</c:formatCode>
                <c:ptCount val="1"/>
                <c:pt idx="0">
                  <c:v>95.6875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1-5A63-4567-B079-0578A4D95F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6626688"/>
        <c:axId val="256628608"/>
      </c:scatterChart>
      <c:valAx>
        <c:axId val="256626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Beteiligungshöhe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de-DE"/>
          </a:p>
        </c:txPr>
        <c:crossAx val="256628608"/>
        <c:crosses val="autoZero"/>
        <c:crossBetween val="midCat"/>
      </c:valAx>
      <c:valAx>
        <c:axId val="256628608"/>
        <c:scaling>
          <c:orientation val="minMax"/>
          <c:max val="100"/>
          <c:min val="8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Beteiligungsgleichheit</a:t>
                </a:r>
              </a:p>
            </c:rich>
          </c:tx>
          <c:layout>
            <c:manualLayout>
              <c:xMode val="edge"/>
              <c:yMode val="edge"/>
              <c:x val="1.0980431243562908E-2"/>
              <c:y val="0.27810618821900995"/>
            </c:manualLayout>
          </c:layout>
          <c:overlay val="0"/>
        </c:title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/>
            </a:pPr>
            <a:endParaRPr lang="de-DE"/>
          </a:p>
        </c:txPr>
        <c:crossAx val="256626688"/>
        <c:crosses val="autoZero"/>
        <c:crossBetween val="midCat"/>
        <c:majorUnit val="5"/>
        <c:minorUnit val="1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percu Light" panose="02000506030000020004" pitchFamily="50" charset="0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 dirty="0"/>
            <a:t>Vergleichende Regierungslehre</a:t>
          </a:r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Regierungslehre</a:t>
          </a:r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076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371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064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58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635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965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863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901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Krise oder Normalisierung?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Abnehmende Wahlbeteiligung in vielen Demokratien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Normalisierungsthese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Rückgang des Gefühls, wählen sei </a:t>
            </a:r>
            <a:r>
              <a:rPr lang="de-CH" sz="1600" dirty="0" err="1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Bürger:innenpflicht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Nichtbeteiligung = Zufriedenheit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Krisenthese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Zeichen für Demokratiekrise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Nichtbeteiligung = Unzufriedenheit / Desinteresse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58814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Krise oder Normalisierung?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Krise oder Normalisierung?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D2695BF-1A8B-45F7-B298-BF3A857313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94" y="2420888"/>
            <a:ext cx="8095134" cy="4216216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19B21725-4502-45AD-8561-CC01C37EC444}"/>
              </a:ext>
            </a:extLst>
          </p:cNvPr>
          <p:cNvSpPr/>
          <p:nvPr/>
        </p:nvSpPr>
        <p:spPr bwMode="auto">
          <a:xfrm>
            <a:off x="3203848" y="2996952"/>
            <a:ext cx="1872208" cy="11430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A9E14ED-20F5-4B43-9C4F-032F19C80499}"/>
              </a:ext>
            </a:extLst>
          </p:cNvPr>
          <p:cNvSpPr/>
          <p:nvPr/>
        </p:nvSpPr>
        <p:spPr bwMode="auto">
          <a:xfrm>
            <a:off x="4026657" y="5157192"/>
            <a:ext cx="1872208" cy="11430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EC7CFFE-5086-459B-BF59-71C63B32E162}"/>
              </a:ext>
            </a:extLst>
          </p:cNvPr>
          <p:cNvSpPr/>
          <p:nvPr/>
        </p:nvSpPr>
        <p:spPr bwMode="auto">
          <a:xfrm rot="2919332">
            <a:off x="1994904" y="4764791"/>
            <a:ext cx="3048106" cy="11430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F6A451B-3DB9-4F3C-AA6B-AAE324573398}"/>
              </a:ext>
            </a:extLst>
          </p:cNvPr>
          <p:cNvSpPr/>
          <p:nvPr/>
        </p:nvSpPr>
        <p:spPr bwMode="auto">
          <a:xfrm rot="4720532">
            <a:off x="5847355" y="2074711"/>
            <a:ext cx="2328485" cy="402711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14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Partizipation bei Wahlen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Krise oder Normalisierung?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Probleme geringer Partizipation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 Partizipation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43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Probleme geringer Partizipation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Abnehmende Wahlbeteiligung in vielen Demokratien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Partizipatorische Demokratietheorie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Demokratie lebt von kritischen </a:t>
            </a:r>
            <a:r>
              <a:rPr lang="de-CH" sz="1600" dirty="0" err="1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Bürger:innen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Partizipation führt zu «Self-Transformation»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Elitistische Demokratietheorie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 err="1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Bürger:innen</a:t>
            </a: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 verfügen nicht über Ressourcen / Kompetenz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Selbstzensur ist gut für Demokratie</a:t>
            </a: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343064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Probleme geringer Partizipation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9E3DF030-5BAC-4AA8-B34F-525E34EC0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2499421"/>
              </p:ext>
            </p:extLst>
          </p:nvPr>
        </p:nvGraphicFramePr>
        <p:xfrm>
          <a:off x="971600" y="2204864"/>
          <a:ext cx="7313613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Ellipse 2">
            <a:extLst>
              <a:ext uri="{FF2B5EF4-FFF2-40B4-BE49-F238E27FC236}">
                <a16:creationId xmlns:a16="http://schemas.microsoft.com/office/drawing/2014/main" id="{9BD4C321-25DA-4061-844C-B7FFF9AA004D}"/>
              </a:ext>
            </a:extLst>
          </p:cNvPr>
          <p:cNvSpPr/>
          <p:nvPr/>
        </p:nvSpPr>
        <p:spPr bwMode="auto">
          <a:xfrm>
            <a:off x="7452320" y="2564904"/>
            <a:ext cx="504056" cy="50405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91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Partizipation bei Wahlen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Krise oder Normalisierung?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Probleme geringer Partizipation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 Partizipation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5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Partizipation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Politische Partizipation heisst nicht bloss wählen</a:t>
            </a: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Arbeitsdefinition Politik: Handlungen, die auf Vorbereitung und Herstellung verbindlicher Regeln zieht  Erweiterung des Katalogs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0429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Partizipation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40418F7A-B4C2-40A3-B753-0307924CF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530185"/>
              </p:ext>
            </p:extLst>
          </p:nvPr>
        </p:nvGraphicFramePr>
        <p:xfrm>
          <a:off x="683568" y="2060848"/>
          <a:ext cx="8064888" cy="4443321"/>
        </p:xfrm>
        <a:graphic>
          <a:graphicData uri="http://schemas.openxmlformats.org/drawingml/2006/table">
            <a:tbl>
              <a:tblPr firstRow="1" firstCol="1" bandRow="1"/>
              <a:tblGrid>
                <a:gridCol w="667344">
                  <a:extLst>
                    <a:ext uri="{9D8B030D-6E8A-4147-A177-3AD203B41FA5}">
                      <a16:colId xmlns:a16="http://schemas.microsoft.com/office/drawing/2014/main" val="2923977301"/>
                    </a:ext>
                  </a:extLst>
                </a:gridCol>
                <a:gridCol w="534501">
                  <a:extLst>
                    <a:ext uri="{9D8B030D-6E8A-4147-A177-3AD203B41FA5}">
                      <a16:colId xmlns:a16="http://schemas.microsoft.com/office/drawing/2014/main" val="1690581264"/>
                    </a:ext>
                  </a:extLst>
                </a:gridCol>
                <a:gridCol w="300071">
                  <a:extLst>
                    <a:ext uri="{9D8B030D-6E8A-4147-A177-3AD203B41FA5}">
                      <a16:colId xmlns:a16="http://schemas.microsoft.com/office/drawing/2014/main" val="2638609302"/>
                    </a:ext>
                  </a:extLst>
                </a:gridCol>
                <a:gridCol w="301632">
                  <a:extLst>
                    <a:ext uri="{9D8B030D-6E8A-4147-A177-3AD203B41FA5}">
                      <a16:colId xmlns:a16="http://schemas.microsoft.com/office/drawing/2014/main" val="2454831792"/>
                    </a:ext>
                  </a:extLst>
                </a:gridCol>
                <a:gridCol w="117118">
                  <a:extLst>
                    <a:ext uri="{9D8B030D-6E8A-4147-A177-3AD203B41FA5}">
                      <a16:colId xmlns:a16="http://schemas.microsoft.com/office/drawing/2014/main" val="411869422"/>
                    </a:ext>
                  </a:extLst>
                </a:gridCol>
                <a:gridCol w="117118">
                  <a:extLst>
                    <a:ext uri="{9D8B030D-6E8A-4147-A177-3AD203B41FA5}">
                      <a16:colId xmlns:a16="http://schemas.microsoft.com/office/drawing/2014/main" val="4084920216"/>
                    </a:ext>
                  </a:extLst>
                </a:gridCol>
                <a:gridCol w="117118">
                  <a:extLst>
                    <a:ext uri="{9D8B030D-6E8A-4147-A177-3AD203B41FA5}">
                      <a16:colId xmlns:a16="http://schemas.microsoft.com/office/drawing/2014/main" val="4045551102"/>
                    </a:ext>
                  </a:extLst>
                </a:gridCol>
                <a:gridCol w="487615">
                  <a:extLst>
                    <a:ext uri="{9D8B030D-6E8A-4147-A177-3AD203B41FA5}">
                      <a16:colId xmlns:a16="http://schemas.microsoft.com/office/drawing/2014/main" val="2969510825"/>
                    </a:ext>
                  </a:extLst>
                </a:gridCol>
                <a:gridCol w="301632">
                  <a:extLst>
                    <a:ext uri="{9D8B030D-6E8A-4147-A177-3AD203B41FA5}">
                      <a16:colId xmlns:a16="http://schemas.microsoft.com/office/drawing/2014/main" val="4173676316"/>
                    </a:ext>
                  </a:extLst>
                </a:gridCol>
                <a:gridCol w="301632">
                  <a:extLst>
                    <a:ext uri="{9D8B030D-6E8A-4147-A177-3AD203B41FA5}">
                      <a16:colId xmlns:a16="http://schemas.microsoft.com/office/drawing/2014/main" val="2437065631"/>
                    </a:ext>
                  </a:extLst>
                </a:gridCol>
                <a:gridCol w="487615">
                  <a:extLst>
                    <a:ext uri="{9D8B030D-6E8A-4147-A177-3AD203B41FA5}">
                      <a16:colId xmlns:a16="http://schemas.microsoft.com/office/drawing/2014/main" val="2171012396"/>
                    </a:ext>
                  </a:extLst>
                </a:gridCol>
                <a:gridCol w="200046">
                  <a:extLst>
                    <a:ext uri="{9D8B030D-6E8A-4147-A177-3AD203B41FA5}">
                      <a16:colId xmlns:a16="http://schemas.microsoft.com/office/drawing/2014/main" val="3724051598"/>
                    </a:ext>
                  </a:extLst>
                </a:gridCol>
                <a:gridCol w="300071">
                  <a:extLst>
                    <a:ext uri="{9D8B030D-6E8A-4147-A177-3AD203B41FA5}">
                      <a16:colId xmlns:a16="http://schemas.microsoft.com/office/drawing/2014/main" val="608383023"/>
                    </a:ext>
                  </a:extLst>
                </a:gridCol>
                <a:gridCol w="303197">
                  <a:extLst>
                    <a:ext uri="{9D8B030D-6E8A-4147-A177-3AD203B41FA5}">
                      <a16:colId xmlns:a16="http://schemas.microsoft.com/office/drawing/2014/main" val="2209413715"/>
                    </a:ext>
                  </a:extLst>
                </a:gridCol>
                <a:gridCol w="200046">
                  <a:extLst>
                    <a:ext uri="{9D8B030D-6E8A-4147-A177-3AD203B41FA5}">
                      <a16:colId xmlns:a16="http://schemas.microsoft.com/office/drawing/2014/main" val="2430054291"/>
                    </a:ext>
                  </a:extLst>
                </a:gridCol>
                <a:gridCol w="117118">
                  <a:extLst>
                    <a:ext uri="{9D8B030D-6E8A-4147-A177-3AD203B41FA5}">
                      <a16:colId xmlns:a16="http://schemas.microsoft.com/office/drawing/2014/main" val="1055207656"/>
                    </a:ext>
                  </a:extLst>
                </a:gridCol>
                <a:gridCol w="117118">
                  <a:extLst>
                    <a:ext uri="{9D8B030D-6E8A-4147-A177-3AD203B41FA5}">
                      <a16:colId xmlns:a16="http://schemas.microsoft.com/office/drawing/2014/main" val="3907248654"/>
                    </a:ext>
                  </a:extLst>
                </a:gridCol>
                <a:gridCol w="234236">
                  <a:extLst>
                    <a:ext uri="{9D8B030D-6E8A-4147-A177-3AD203B41FA5}">
                      <a16:colId xmlns:a16="http://schemas.microsoft.com/office/drawing/2014/main" val="3230375342"/>
                    </a:ext>
                  </a:extLst>
                </a:gridCol>
                <a:gridCol w="117118">
                  <a:extLst>
                    <a:ext uri="{9D8B030D-6E8A-4147-A177-3AD203B41FA5}">
                      <a16:colId xmlns:a16="http://schemas.microsoft.com/office/drawing/2014/main" val="1100176250"/>
                    </a:ext>
                  </a:extLst>
                </a:gridCol>
                <a:gridCol w="117118">
                  <a:extLst>
                    <a:ext uri="{9D8B030D-6E8A-4147-A177-3AD203B41FA5}">
                      <a16:colId xmlns:a16="http://schemas.microsoft.com/office/drawing/2014/main" val="1454462390"/>
                    </a:ext>
                  </a:extLst>
                </a:gridCol>
                <a:gridCol w="117118">
                  <a:extLst>
                    <a:ext uri="{9D8B030D-6E8A-4147-A177-3AD203B41FA5}">
                      <a16:colId xmlns:a16="http://schemas.microsoft.com/office/drawing/2014/main" val="3449767820"/>
                    </a:ext>
                  </a:extLst>
                </a:gridCol>
                <a:gridCol w="229741">
                  <a:extLst>
                    <a:ext uri="{9D8B030D-6E8A-4147-A177-3AD203B41FA5}">
                      <a16:colId xmlns:a16="http://schemas.microsoft.com/office/drawing/2014/main" val="2425348246"/>
                    </a:ext>
                  </a:extLst>
                </a:gridCol>
                <a:gridCol w="300071">
                  <a:extLst>
                    <a:ext uri="{9D8B030D-6E8A-4147-A177-3AD203B41FA5}">
                      <a16:colId xmlns:a16="http://schemas.microsoft.com/office/drawing/2014/main" val="3941692128"/>
                    </a:ext>
                  </a:extLst>
                </a:gridCol>
                <a:gridCol w="117118">
                  <a:extLst>
                    <a:ext uri="{9D8B030D-6E8A-4147-A177-3AD203B41FA5}">
                      <a16:colId xmlns:a16="http://schemas.microsoft.com/office/drawing/2014/main" val="2571991912"/>
                    </a:ext>
                  </a:extLst>
                </a:gridCol>
                <a:gridCol w="229741">
                  <a:extLst>
                    <a:ext uri="{9D8B030D-6E8A-4147-A177-3AD203B41FA5}">
                      <a16:colId xmlns:a16="http://schemas.microsoft.com/office/drawing/2014/main" val="3599111393"/>
                    </a:ext>
                  </a:extLst>
                </a:gridCol>
                <a:gridCol w="300071">
                  <a:extLst>
                    <a:ext uri="{9D8B030D-6E8A-4147-A177-3AD203B41FA5}">
                      <a16:colId xmlns:a16="http://schemas.microsoft.com/office/drawing/2014/main" val="2011755680"/>
                    </a:ext>
                  </a:extLst>
                </a:gridCol>
                <a:gridCol w="179444">
                  <a:extLst>
                    <a:ext uri="{9D8B030D-6E8A-4147-A177-3AD203B41FA5}">
                      <a16:colId xmlns:a16="http://schemas.microsoft.com/office/drawing/2014/main" val="634134213"/>
                    </a:ext>
                  </a:extLst>
                </a:gridCol>
                <a:gridCol w="261189">
                  <a:extLst>
                    <a:ext uri="{9D8B030D-6E8A-4147-A177-3AD203B41FA5}">
                      <a16:colId xmlns:a16="http://schemas.microsoft.com/office/drawing/2014/main" val="1341365597"/>
                    </a:ext>
                  </a:extLst>
                </a:gridCol>
                <a:gridCol w="117118">
                  <a:extLst>
                    <a:ext uri="{9D8B030D-6E8A-4147-A177-3AD203B41FA5}">
                      <a16:colId xmlns:a16="http://schemas.microsoft.com/office/drawing/2014/main" val="1715496441"/>
                    </a:ext>
                  </a:extLst>
                </a:gridCol>
                <a:gridCol w="117118">
                  <a:extLst>
                    <a:ext uri="{9D8B030D-6E8A-4147-A177-3AD203B41FA5}">
                      <a16:colId xmlns:a16="http://schemas.microsoft.com/office/drawing/2014/main" val="561635821"/>
                    </a:ext>
                  </a:extLst>
                </a:gridCol>
                <a:gridCol w="224655">
                  <a:extLst>
                    <a:ext uri="{9D8B030D-6E8A-4147-A177-3AD203B41FA5}">
                      <a16:colId xmlns:a16="http://schemas.microsoft.com/office/drawing/2014/main" val="2768916896"/>
                    </a:ext>
                  </a:extLst>
                </a:gridCol>
                <a:gridCol w="190970">
                  <a:extLst>
                    <a:ext uri="{9D8B030D-6E8A-4147-A177-3AD203B41FA5}">
                      <a16:colId xmlns:a16="http://schemas.microsoft.com/office/drawing/2014/main" val="2907080401"/>
                    </a:ext>
                  </a:extLst>
                </a:gridCol>
                <a:gridCol w="241070">
                  <a:extLst>
                    <a:ext uri="{9D8B030D-6E8A-4147-A177-3AD203B41FA5}">
                      <a16:colId xmlns:a16="http://schemas.microsoft.com/office/drawing/2014/main" val="990729824"/>
                    </a:ext>
                  </a:extLst>
                </a:gridCol>
              </a:tblGrid>
              <a:tr h="10676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BETEILIGUNGSKULTUR</a:t>
                      </a:r>
                    </a:p>
                  </a:txBody>
                  <a:tcPr marL="42451" marR="42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83313"/>
                  </a:ext>
                </a:extLst>
              </a:tr>
              <a:tr h="10676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/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5361"/>
                  </a:ext>
                </a:extLst>
              </a:tr>
              <a:tr h="10676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/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605587"/>
                  </a:ext>
                </a:extLst>
              </a:tr>
              <a:tr h="62078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Verweigerung</a:t>
                      </a:r>
                      <a:endParaRPr lang="de-CH" sz="800" dirty="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Politisch (manifest)</a:t>
                      </a:r>
                      <a:endParaRPr lang="de-CH" sz="800" dirty="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de-CH" sz="800" b="1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dirty="0"/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Sozial </a:t>
                      </a:r>
                      <a:b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</a:br>
                      <a: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(latent politisch)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b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74698"/>
                  </a:ext>
                </a:extLst>
              </a:tr>
              <a:tr h="10676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de-CH" sz="800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dirty="0"/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57376"/>
                  </a:ext>
                </a:extLst>
              </a:tr>
              <a:tr h="10676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810890"/>
                  </a:ext>
                </a:extLst>
              </a:tr>
              <a:tr h="30778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Aktiv (anti-politisch)</a:t>
                      </a:r>
                      <a:endParaRPr lang="de-CH" sz="800" dirty="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Passiv (apolitisch)</a:t>
                      </a:r>
                      <a:endParaRPr lang="de-CH" sz="800" dirty="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Konventionell (formal)</a:t>
                      </a:r>
                      <a:endParaRPr lang="de-CH" sz="800" dirty="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 dirty="0" err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aktioni-stisch</a:t>
                      </a:r>
                      <a:r>
                        <a:rPr lang="de-CH" sz="800" i="1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 legal</a:t>
                      </a:r>
                      <a:endParaRPr lang="de-CH" sz="800" dirty="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aktioni-stisch illegal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Formell-aktiv</a:t>
                      </a:r>
                      <a:endParaRPr lang="de-CH" sz="800" dirty="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de-CH" sz="80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i="1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Informell</a:t>
                      </a:r>
                      <a:endParaRPr lang="de-CH" sz="800" dirty="0">
                        <a:effectLst/>
                        <a:latin typeface="Apercu Light" panose="02000506030000020004" pitchFamily="50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10187"/>
                  </a:ext>
                </a:extLst>
              </a:tr>
              <a:tr h="10676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875235"/>
                  </a:ext>
                </a:extLst>
              </a:tr>
              <a:tr h="516451">
                <a:tc row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Individuelle Formen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Nicht-Wahl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Politisches Desinteresse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Wahl-beteiligung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Petition unterschreiben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Ziviler Ungehorsam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Geldspende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Politisches Interesse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05163"/>
                  </a:ext>
                </a:extLst>
              </a:tr>
              <a:tr h="106766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909113"/>
                  </a:ext>
                </a:extLst>
              </a:tr>
              <a:tr h="516451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Meiden politischer Information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Politik wird als  unwichtig betrachtet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Abstimmungs-beteiligung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Leserbrief schreiben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Politisch motivierte Sachbe-schädigung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Partei-identifikation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Politische Information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719935"/>
                  </a:ext>
                </a:extLst>
              </a:tr>
              <a:tr h="10676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076268"/>
                  </a:ext>
                </a:extLst>
              </a:tr>
              <a:tr h="620786">
                <a:tc row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Kollektive Formen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Bewusst nicht-politischer Lebensstil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Nicht reflektierter Lebensstil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Teilnahme an Demonstration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Teilnahme an Sit-In / Flash-Mob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Haus-besetzung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Mitgliedschaft in NGO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Nachbarschaftshilfe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416798"/>
                  </a:ext>
                </a:extLst>
              </a:tr>
              <a:tr h="106766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232881"/>
                  </a:ext>
                </a:extLst>
              </a:tr>
              <a:tr h="620786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Anti-politische Aktionen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Hedonismus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Partei-mitgliedschaft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Unterschriften sammeln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Teilnahme unbewilligte Demon-stration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Teilnahme an Hilfsaktionen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de-CH" sz="800" dirty="0">
                          <a:effectLst/>
                          <a:latin typeface="Apercu Light" panose="02000506030000020004" pitchFamily="50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politische Diskussionen</a:t>
                      </a:r>
                    </a:p>
                  </a:txBody>
                  <a:tcPr marL="42451" marR="42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733309"/>
                  </a:ext>
                </a:extLst>
              </a:tr>
            </a:tbl>
          </a:graphicData>
        </a:graphic>
      </p:graphicFrame>
      <p:sp>
        <p:nvSpPr>
          <p:cNvPr id="3" name="Ellipse 2">
            <a:extLst>
              <a:ext uri="{FF2B5EF4-FFF2-40B4-BE49-F238E27FC236}">
                <a16:creationId xmlns:a16="http://schemas.microsoft.com/office/drawing/2014/main" id="{BEE0FAA3-B941-4E88-A061-6EE533EB2CC0}"/>
              </a:ext>
            </a:extLst>
          </p:cNvPr>
          <p:cNvSpPr/>
          <p:nvPr/>
        </p:nvSpPr>
        <p:spPr bwMode="auto">
          <a:xfrm>
            <a:off x="5094344" y="2304122"/>
            <a:ext cx="936104" cy="86409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9DDE31C-C2DD-42C0-A391-D853AF7103F8}"/>
              </a:ext>
            </a:extLst>
          </p:cNvPr>
          <p:cNvSpPr/>
          <p:nvPr/>
        </p:nvSpPr>
        <p:spPr bwMode="auto">
          <a:xfrm>
            <a:off x="7524328" y="2304122"/>
            <a:ext cx="936104" cy="86409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A109859F-C081-455B-B6FA-A8606F2089FE}"/>
              </a:ext>
            </a:extLst>
          </p:cNvPr>
          <p:cNvSpPr/>
          <p:nvPr/>
        </p:nvSpPr>
        <p:spPr bwMode="auto">
          <a:xfrm>
            <a:off x="2441984" y="2282418"/>
            <a:ext cx="936104" cy="86409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361C4F04-4618-43C1-B835-7AE9A6B3A828}"/>
              </a:ext>
            </a:extLst>
          </p:cNvPr>
          <p:cNvSpPr/>
          <p:nvPr/>
        </p:nvSpPr>
        <p:spPr bwMode="auto">
          <a:xfrm>
            <a:off x="4355976" y="3689783"/>
            <a:ext cx="936104" cy="86409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69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893506" y="2204864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Wahlbeteiligung Schweiz: https://www.bfs.admin.ch/bfs/de/home/statistiken/politik/wahlen/nationalratswahlen/wahlbeteiligung.html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r>
              <a:rPr lang="de-DE" sz="1000" dirty="0">
                <a:latin typeface="Apercu Light" panose="02000506030000020004" pitchFamily="50" charset="0"/>
              </a:rPr>
              <a:t>Abbildung Nichtwählende: https://www.defacto.expert/2015/10/15/die-nichtwaehlenden-bislang-unentdeckte-wesen/</a:t>
            </a:r>
          </a:p>
          <a:p>
            <a:pPr>
              <a:buFontTx/>
              <a:buChar char="-"/>
            </a:pPr>
            <a:r>
              <a:rPr lang="de-DE" sz="1000" dirty="0">
                <a:latin typeface="Apercu Light" panose="02000506030000020004" pitchFamily="50" charset="0"/>
              </a:rPr>
              <a:t>Abbildung Gleichheit: Aus Bühlmann (2013). Geringe Wahlbeteiligung als Gefahr für die Demokratie? Quantität, Egalität und Qualität elektoraler Partizipation in der Schweiz. In: von Ungern-Sternberg, Jürgen und Hansjörg </a:t>
            </a:r>
            <a:r>
              <a:rPr lang="de-DE" sz="1000" dirty="0" err="1">
                <a:latin typeface="Apercu Light" panose="02000506030000020004" pitchFamily="50" charset="0"/>
              </a:rPr>
              <a:t>Reinau</a:t>
            </a:r>
            <a:r>
              <a:rPr lang="de-DE" sz="1000" dirty="0">
                <a:latin typeface="Apercu Light" panose="02000506030000020004" pitchFamily="50" charset="0"/>
              </a:rPr>
              <a:t> (</a:t>
            </a:r>
            <a:r>
              <a:rPr lang="de-DE" sz="1000" dirty="0" err="1">
                <a:latin typeface="Apercu Light" panose="02000506030000020004" pitchFamily="50" charset="0"/>
              </a:rPr>
              <a:t>Hg</a:t>
            </a:r>
            <a:r>
              <a:rPr lang="de-DE" sz="1000" dirty="0">
                <a:latin typeface="Apercu Light" panose="02000506030000020004" pitchFamily="50" charset="0"/>
              </a:rPr>
              <a:t>.). Politische Partizipation –Idee und Wirklichkeit von der Antike bis in die Gegenwart. Colloquium </a:t>
            </a:r>
            <a:r>
              <a:rPr lang="de-DE" sz="1000" dirty="0" err="1">
                <a:latin typeface="Apercu Light" panose="02000506030000020004" pitchFamily="50" charset="0"/>
              </a:rPr>
              <a:t>Rauricum</a:t>
            </a:r>
            <a:r>
              <a:rPr lang="de-DE" sz="1000" dirty="0">
                <a:latin typeface="Apercu Light" panose="02000506030000020004" pitchFamily="50" charset="0"/>
              </a:rPr>
              <a:t> XIII. Berlin, Boston: Walter de Gruyter; S. 337-366. </a:t>
            </a:r>
          </a:p>
          <a:p>
            <a:pPr>
              <a:buFontTx/>
              <a:buChar char="-"/>
            </a:pPr>
            <a:r>
              <a:rPr lang="de-DE" sz="1000" dirty="0">
                <a:latin typeface="Apercu Light" panose="02000506030000020004" pitchFamily="50" charset="0"/>
              </a:rPr>
              <a:t>Tabelle Partizipationsformen. Bühlmann, Marc, Markus Freitag und Isabelle Steffen (2013). Jugendliche Beteiligungskultur. Projektskizze. Bern</a:t>
            </a: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11.2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141663"/>
            <a:ext cx="7488832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Partizipationsforschung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5298769" y="3673761"/>
            <a:ext cx="1268249" cy="329785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6209914" y="4905247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Partizipation bei Wahlen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Krise oder Normalisierung?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Probleme geringer Partizipation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 Partizipation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Partizipation bei Wahlen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Abnehmende Wahlbeteiligung in vielen Demokratien 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774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26FCE0CD-0344-4737-9473-790A978E0E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Partizipation bei Wahlen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6B453957-FEA4-4C76-950D-B4C0B0C53E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2876954"/>
              </p:ext>
            </p:extLst>
          </p:nvPr>
        </p:nvGraphicFramePr>
        <p:xfrm>
          <a:off x="915194" y="2204864"/>
          <a:ext cx="747323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475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Partizipation bei Wahlen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Abnehmende Wahlbeteiligung in vielen Demokratien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Erklärungskraft der vier Modelle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Mikrosoziologisches Modell: Cross Pressures?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Makrosoziologisches Modell: 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Sozialpsychologisches Modell: 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Rational Choice: Rationale Nichtwahl? 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67956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Partizipation bei Wahlen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Krise oder Normalisierung?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Probleme geringer Partizipation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 Partizipation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00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745</Words>
  <Application>Microsoft Office PowerPoint</Application>
  <PresentationFormat>Bildschirmpräsentation (4:3)</PresentationFormat>
  <Paragraphs>360</Paragraphs>
  <Slides>20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8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11.2</vt:lpstr>
      <vt:lpstr>Wo wir uns befinden…</vt:lpstr>
      <vt:lpstr>Inhalt </vt:lpstr>
      <vt:lpstr>Partizipation bei Wahlen</vt:lpstr>
      <vt:lpstr>Partizipation bei Wahlen</vt:lpstr>
      <vt:lpstr>Partizipation bei Wahlen</vt:lpstr>
      <vt:lpstr>Inhalt </vt:lpstr>
      <vt:lpstr>Krise oder Normalisierung?</vt:lpstr>
      <vt:lpstr>Krise oder Normalisierung?</vt:lpstr>
      <vt:lpstr>Krise oder Normalisierung?</vt:lpstr>
      <vt:lpstr>Inhalt </vt:lpstr>
      <vt:lpstr>Probleme geringer Partizipation</vt:lpstr>
      <vt:lpstr>Probleme geringer Partizipation</vt:lpstr>
      <vt:lpstr>Inhalt </vt:lpstr>
      <vt:lpstr>Politische Partizipation</vt:lpstr>
      <vt:lpstr>Politische Partizipation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796</cp:revision>
  <dcterms:created xsi:type="dcterms:W3CDTF">2008-11-14T10:19:50Z</dcterms:created>
  <dcterms:modified xsi:type="dcterms:W3CDTF">2021-11-20T13:10:20Z</dcterms:modified>
</cp:coreProperties>
</file>