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0"/>
  </p:notesMasterIdLst>
  <p:handoutMasterIdLst>
    <p:handoutMasterId r:id="rId21"/>
  </p:handoutMasterIdLst>
  <p:sldIdLst>
    <p:sldId id="377" r:id="rId2"/>
    <p:sldId id="362" r:id="rId3"/>
    <p:sldId id="378" r:id="rId4"/>
    <p:sldId id="380" r:id="rId5"/>
    <p:sldId id="379" r:id="rId6"/>
    <p:sldId id="587" r:id="rId7"/>
    <p:sldId id="597" r:id="rId8"/>
    <p:sldId id="596" r:id="rId9"/>
    <p:sldId id="594" r:id="rId10"/>
    <p:sldId id="589" r:id="rId11"/>
    <p:sldId id="598" r:id="rId12"/>
    <p:sldId id="599" r:id="rId13"/>
    <p:sldId id="600" r:id="rId14"/>
    <p:sldId id="601" r:id="rId15"/>
    <p:sldId id="602" r:id="rId16"/>
    <p:sldId id="370" r:id="rId17"/>
    <p:sldId id="428" r:id="rId18"/>
    <p:sldId id="431" r:id="rId19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89746" autoAdjust="0"/>
  </p:normalViewPr>
  <p:slideViewPr>
    <p:cSldViewPr>
      <p:cViewPr varScale="1">
        <p:scale>
          <a:sx n="105" d="100"/>
          <a:sy n="105" d="100"/>
        </p:scale>
        <p:origin x="1638" y="114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 dirty="0"/>
            <a:t>Vergleichende Regierungslehre</a:t>
          </a:r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Regierungslehre</a:t>
          </a:r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0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8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048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48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35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15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172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15758" indent="-275292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01166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541633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1982099" indent="-220233" defTabSz="954344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422566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863032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303499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743965" indent="-220233" algn="ctr" defTabSz="9543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53000" cy="37147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3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79738" y="63087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 err="1"/>
              <a:t>Policies</a:t>
            </a:r>
            <a:endParaRPr lang="de-CH" u="none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Politikthemen, Politikfelder (z.B. Wirtschaftspolitik, Sozialpolitik, Umweltpolitik, etc.)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Politiken,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Policies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: spezifische Ausprägungen der Politikthemen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Z.B. Arbeitslosigkeit – lassen sich die internationalen Unterschiede mit unterschiedlicher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nationalre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Wirtschaftspolitik erklären?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>
              <a:buNone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58814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 und Abgrenzung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Policies</a:t>
            </a:r>
            <a:endParaRPr lang="de-CH" dirty="0"/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Erklärung von </a:t>
            </a:r>
            <a:r>
              <a:rPr lang="de-CH" dirty="0" err="1"/>
              <a:t>Policies</a:t>
            </a:r>
            <a:endParaRPr lang="de-CH" dirty="0"/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41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Erklärung von </a:t>
            </a:r>
            <a:r>
              <a:rPr lang="de-CH" u="none" dirty="0" err="1"/>
              <a:t>Policies</a:t>
            </a:r>
            <a:endParaRPr lang="de-CH" u="none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Sozio-ökonomische Determination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1960er Jahre; starkes Wachstum der Staatsausgaben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Ausgestaltung von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Policies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sind abhängig von: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Nachfrage der Bürgerinnen und Bürger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Wirtschaftliche Leistungskraft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Do Politics Matter? Nein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Strukturalistisch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Sozialpolitik in  westeuropäischen (reichen) Staaten?</a:t>
            </a:r>
          </a:p>
          <a:p>
            <a:pPr marL="0" indent="0">
              <a:buNone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07724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Erklärung von </a:t>
            </a:r>
            <a:r>
              <a:rPr lang="de-CH" u="none" dirty="0" err="1"/>
              <a:t>Policies</a:t>
            </a:r>
            <a:endParaRPr lang="de-CH" u="none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ea typeface="+mn-ea"/>
                <a:cs typeface="+mn-cs"/>
                <a:sym typeface="Wingdings" pitchFamily="2" charset="2"/>
              </a:rPr>
              <a:t>Parteiendifferenzthese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1970er Jahre; Akteure; Sozialpolitik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Ausgestaltung von </a:t>
            </a:r>
            <a:r>
              <a:rPr lang="de-CH" sz="1800" dirty="0" err="1">
                <a:latin typeface="Apercu Light" panose="02000506030000020004" pitchFamily="50" charset="0"/>
                <a:sym typeface="Wingdings" pitchFamily="2" charset="2"/>
              </a:rPr>
              <a:t>Policies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 sind abhängig von: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Ideologie der Regierungspartei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Linke Parteien: weniger Arbeitslosigkeit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Rechte Parteien: mehr Preisstabilität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Regierungsprogramme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Do Politics Matter? Ja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Eignet sich nur für Politikfelder, die links-rechts polarisieren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Parteiprogramme nähern sich 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Können Parteien / Regierungen wirklich steuern?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102896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Erklärung von Policies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sym typeface="Wingdings" pitchFamily="2" charset="2"/>
              </a:rPr>
              <a:t>Theorie der gesellschaftlichen Machtressourcen</a:t>
            </a:r>
            <a:endParaRPr lang="de-CH" sz="1800" b="1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1970/80er Jahre; gesellschaftliche Opposition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Ausgestaltung von Policies sind abhängig von: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Organisierte gesellschaftliche Akteure (Gewerkschaften, Verbände,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Soziale Struktur; gesellschaftliche Kräfteverhältnisse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Rent-Seeking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de-CH" sz="1400" dirty="0">
                <a:latin typeface="Apercu Light" panose="02000506030000020004" pitchFamily="50" charset="0"/>
                <a:sym typeface="Wingdings" pitchFamily="2" charset="2"/>
              </a:rPr>
              <a:t>Klassenstrukturen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Do Politics Matter? Indirekt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Können (beeinflusste) Regierungen wirklich steuern?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Politiken, die nicht organisiert sind?</a:t>
            </a:r>
          </a:p>
          <a:p>
            <a:pPr marL="0" indent="0">
              <a:buNone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90463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Erklärung von Policies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800" b="1" dirty="0">
                <a:latin typeface="Apercu Light" panose="02000506030000020004" pitchFamily="50" charset="0"/>
                <a:sym typeface="Wingdings" pitchFamily="2" charset="2"/>
              </a:rPr>
              <a:t>Politisch-institutionalistischer Ansatz</a:t>
            </a:r>
            <a:endParaRPr lang="de-CH" sz="1800" b="1" dirty="0">
              <a:latin typeface="Apercu Light" panose="02000506030000020004" pitchFamily="50" charset="0"/>
              <a:ea typeface="+mn-ea"/>
              <a:cs typeface="+mn-cs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1990er Jahre; Neo-Institutionalismus als Reaktion auf Kritik an Steuerungsfähigkeit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Ausgestaltung von Policies sind abhängig von: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als Rahmen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Institutionen schaffen Sicherheit und reduzieren Komplexität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Do Politics Matter? Abhängig von Institutionen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Kritik: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Nicht-Beachtung der anderen drei Ansätze</a:t>
            </a:r>
          </a:p>
          <a:p>
            <a:pPr marL="0" indent="0">
              <a:buNone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0834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Erklärung von Policies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893506" y="2204864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Cover Thomas R. </a:t>
            </a:r>
            <a:r>
              <a:rPr lang="de-CH" sz="1000" dirty="0" err="1">
                <a:latin typeface="Apercu Light" panose="02000506030000020004" pitchFamily="50" charset="0"/>
              </a:rPr>
              <a:t>Dye</a:t>
            </a:r>
            <a:r>
              <a:rPr lang="de-CH" sz="1000" dirty="0">
                <a:latin typeface="Apercu Light" panose="02000506030000020004" pitchFamily="50" charset="0"/>
              </a:rPr>
              <a:t>: https://www.amazon.de/Policy-Analysis-Governments-Difference-Makes/dp/0817348352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12.1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141663"/>
            <a:ext cx="7488832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Policy Analyse – </a:t>
            </a:r>
            <a:br>
              <a:rPr lang="de-CH" sz="4000" dirty="0"/>
            </a:br>
            <a:r>
              <a:rPr lang="de-CH" sz="4000" dirty="0"/>
              <a:t>Erklärung von </a:t>
            </a:r>
            <a:r>
              <a:rPr lang="de-CH" sz="4000" dirty="0" err="1"/>
              <a:t>Policies</a:t>
            </a:r>
            <a:endParaRPr lang="de-CH" sz="4000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3750" y="5169370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 und Abgrenzung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Policies</a:t>
            </a:r>
            <a:endParaRPr lang="de-CH" dirty="0"/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Erklärung von </a:t>
            </a:r>
            <a:r>
              <a:rPr lang="de-CH" dirty="0" err="1"/>
              <a:t>Policies</a:t>
            </a:r>
            <a:endParaRPr lang="de-CH" dirty="0"/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Definition und Abgrenzung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Polity (Rahmen, Institutionen)  Systemtheorie, vergleichende Regierungslehre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Politics (Prozesse, Akteure)  Systemtheorie, politische Soziologie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 (Inhalte)  Policy Analyse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Policy-Analyse</a:t>
            </a:r>
            <a:endParaRPr lang="de-CH" sz="16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B664E13-DBEE-4BB5-BDA5-C21D6A0DD456}"/>
              </a:ext>
            </a:extLst>
          </p:cNvPr>
          <p:cNvSpPr/>
          <p:nvPr/>
        </p:nvSpPr>
        <p:spPr bwMode="auto">
          <a:xfrm>
            <a:off x="4427984" y="2420888"/>
            <a:ext cx="345638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56E2265-EAD2-4438-9A28-CDB1372BEBA4}"/>
              </a:ext>
            </a:extLst>
          </p:cNvPr>
          <p:cNvSpPr/>
          <p:nvPr/>
        </p:nvSpPr>
        <p:spPr bwMode="auto">
          <a:xfrm>
            <a:off x="4139952" y="3092041"/>
            <a:ext cx="345638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D548CFC-1742-45D4-9697-BFCD781E8985}"/>
              </a:ext>
            </a:extLst>
          </p:cNvPr>
          <p:cNvSpPr/>
          <p:nvPr/>
        </p:nvSpPr>
        <p:spPr bwMode="auto">
          <a:xfrm>
            <a:off x="2911128" y="3559923"/>
            <a:ext cx="345638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D8C0E90-59EB-4E3A-B27C-AF224E24F0E2}"/>
              </a:ext>
            </a:extLst>
          </p:cNvPr>
          <p:cNvSpPr/>
          <p:nvPr/>
        </p:nvSpPr>
        <p:spPr bwMode="auto">
          <a:xfrm>
            <a:off x="1331640" y="2812393"/>
            <a:ext cx="3456384" cy="2796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ACE21-E42E-4393-8AB5-F53B92C0E2A5}"/>
              </a:ext>
            </a:extLst>
          </p:cNvPr>
          <p:cNvSpPr/>
          <p:nvPr/>
        </p:nvSpPr>
        <p:spPr bwMode="auto">
          <a:xfrm>
            <a:off x="1336697" y="3412131"/>
            <a:ext cx="3456384" cy="2796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6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Definition und Abgrenzung</a:t>
            </a:r>
          </a:p>
        </p:txBody>
      </p:sp>
      <p:pic>
        <p:nvPicPr>
          <p:cNvPr id="10" name="Picture 2" descr="Bildergebnis für thomas dye what governments do, why they do it">
            <a:extLst>
              <a:ext uri="{FF2B5EF4-FFF2-40B4-BE49-F238E27FC236}">
                <a16:creationId xmlns:a16="http://schemas.microsoft.com/office/drawing/2014/main" id="{B6C985A8-B872-4F0D-85F5-8B355CF05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3048340" cy="457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6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Definition und Abgrenzung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Polity (Rahmen, Institutionen)  Systemtheorie, vergleichende Regierungslehre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Politics (Prozesse, Akteure)  Systemtheorie, politische Soziologie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 (Inhalte)  Policy Analyse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Policy-Analyse: </a:t>
            </a:r>
            <a:r>
              <a:rPr lang="de-CH" sz="1800" dirty="0">
                <a:latin typeface="Apercu Light" panose="02000506030000020004" pitchFamily="50" charset="0"/>
              </a:rPr>
              <a:t>«</a:t>
            </a:r>
            <a:r>
              <a:rPr lang="en-US" sz="1800" dirty="0">
                <a:latin typeface="Apercu Light" panose="02000506030000020004" pitchFamily="50" charset="0"/>
              </a:rPr>
              <a:t>What governments do, why </a:t>
            </a:r>
            <a:br>
              <a:rPr lang="en-US" sz="1800" dirty="0">
                <a:latin typeface="Apercu Light" panose="02000506030000020004" pitchFamily="50" charset="0"/>
              </a:rPr>
            </a:br>
            <a:r>
              <a:rPr lang="en-US" sz="1800" dirty="0">
                <a:latin typeface="Apercu Light" panose="02000506030000020004" pitchFamily="50" charset="0"/>
              </a:rPr>
              <a:t>they do it, and what difference it makes</a:t>
            </a: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»: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Polity: Regierungen als Institution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Politics: Was Regierungen tun und wie sie das tun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latin typeface="Apercu Light" panose="02000506030000020004" pitchFamily="50" charset="0"/>
                <a:sym typeface="Wingdings" pitchFamily="2" charset="2"/>
              </a:rPr>
              <a:t>Policy: Unterschiede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>
                <a:latin typeface="Apercu Light" panose="02000506030000020004" pitchFamily="50" charset="0"/>
                <a:sym typeface="Wingdings" pitchFamily="2" charset="2"/>
              </a:rPr>
              <a:t>Policy-Analyse als eigenes Forschungsfeld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1400" dirty="0">
              <a:latin typeface="Apercu Light" panose="02000506030000020004" pitchFamily="50" charset="0"/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CH" sz="2000" dirty="0">
              <a:latin typeface="Apercu Light" panose="02000506030000020004" pitchFamily="50" charset="0"/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9BB4A48-AA22-43CB-9B7D-12DDBE8D9F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350" y="3883118"/>
            <a:ext cx="3004592" cy="300459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A8F57252-6F64-427D-9712-6F2FF447CB35}"/>
              </a:ext>
            </a:extLst>
          </p:cNvPr>
          <p:cNvSpPr txBox="1"/>
          <p:nvPr/>
        </p:nvSpPr>
        <p:spPr>
          <a:xfrm>
            <a:off x="6571456" y="3544564"/>
            <a:ext cx="25725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Politikfeldanalyse</a:t>
            </a:r>
          </a:p>
        </p:txBody>
      </p:sp>
    </p:spTree>
    <p:extLst>
      <p:ext uri="{BB962C8B-B14F-4D97-AF65-F5344CB8AC3E}">
        <p14:creationId xmlns:p14="http://schemas.microsoft.com/office/powerpoint/2010/main" val="9267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Definition und Abgrenzung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 err="1"/>
              <a:t>Policies</a:t>
            </a:r>
            <a:endParaRPr lang="de-CH" dirty="0"/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Erklärung von </a:t>
            </a:r>
            <a:r>
              <a:rPr lang="de-CH" dirty="0" err="1"/>
              <a:t>Policies</a:t>
            </a:r>
            <a:endParaRPr lang="de-CH" dirty="0"/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3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515</Words>
  <Application>Microsoft Office PowerPoint</Application>
  <PresentationFormat>Bildschirmpräsentation (4:3)</PresentationFormat>
  <Paragraphs>139</Paragraphs>
  <Slides>18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12.1</vt:lpstr>
      <vt:lpstr>Wo wir uns befinden…</vt:lpstr>
      <vt:lpstr>Inhalt </vt:lpstr>
      <vt:lpstr>Definition und Abgrenzung</vt:lpstr>
      <vt:lpstr>Definition und Abgrenzung</vt:lpstr>
      <vt:lpstr>Definition und Abgrenzung</vt:lpstr>
      <vt:lpstr>Inhalt </vt:lpstr>
      <vt:lpstr>Policies</vt:lpstr>
      <vt:lpstr>Inhalt </vt:lpstr>
      <vt:lpstr>Erklärung von Policies</vt:lpstr>
      <vt:lpstr>Erklärung von Policies</vt:lpstr>
      <vt:lpstr>Erklärung von Policies</vt:lpstr>
      <vt:lpstr>Erklärung von Policies</vt:lpstr>
      <vt:lpstr>Erklärung von Policies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819</cp:revision>
  <dcterms:created xsi:type="dcterms:W3CDTF">2008-11-14T10:19:50Z</dcterms:created>
  <dcterms:modified xsi:type="dcterms:W3CDTF">2021-11-27T10:18:20Z</dcterms:modified>
</cp:coreProperties>
</file>