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2"/>
  </p:notesMasterIdLst>
  <p:handoutMasterIdLst>
    <p:handoutMasterId r:id="rId23"/>
  </p:handoutMasterIdLst>
  <p:sldIdLst>
    <p:sldId id="377" r:id="rId2"/>
    <p:sldId id="362" r:id="rId3"/>
    <p:sldId id="378" r:id="rId4"/>
    <p:sldId id="380" r:id="rId5"/>
    <p:sldId id="379" r:id="rId6"/>
    <p:sldId id="587" r:id="rId7"/>
    <p:sldId id="603" r:id="rId8"/>
    <p:sldId id="596" r:id="rId9"/>
    <p:sldId id="609" r:id="rId10"/>
    <p:sldId id="610" r:id="rId11"/>
    <p:sldId id="611" r:id="rId12"/>
    <p:sldId id="612" r:id="rId13"/>
    <p:sldId id="613" r:id="rId14"/>
    <p:sldId id="614" r:id="rId15"/>
    <p:sldId id="615" r:id="rId16"/>
    <p:sldId id="617" r:id="rId17"/>
    <p:sldId id="618" r:id="rId18"/>
    <p:sldId id="370" r:id="rId19"/>
    <p:sldId id="428" r:id="rId20"/>
    <p:sldId id="431" r:id="rId21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0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1836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 dirty="0"/>
            <a:t>Vergleichende Regierungslehre</a:t>
          </a:r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Regierungslehre</a:t>
          </a:r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124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2379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9545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34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58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48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226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998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99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785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76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Louvre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Steuerung – 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Policy-Making Modell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Beruht auf der Systemtheorie von David Easton (1965)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Steuerung = Verarbeitung von Input in Output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Evaluationsforschung untersucht Impact (welche intendierten und nicht intendierten Wirkungen haben Gesetze, welche Kosten verursachen Gesetzte)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Kritik: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Zu simplizistisch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Prozess der Planung und Umsetzung von Politiken ist eine Black-Box 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304674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Steuerung – 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Policy-Cycle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Kreislaufmodell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8 Phasen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Besteht ein Problem?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Agenda Setting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Vergleich von Lösungsansätzen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Output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Vollzug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(nicht) beabsichtigte Wirkungen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Wirkungskontrolle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Umsetzung der Evaluationserkenntnisse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Kritik: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Zu schwache theoretische Fundierung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Nichtberücksichtigung von Akteuren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Überschätzung der Steuerbarkeit durch die Regierung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0645C70-8D3F-4552-BB3F-B51700ADC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51966" y="2052060"/>
            <a:ext cx="3495213" cy="4088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E670E0E1-8F9B-4821-B7F1-F902832C2869}"/>
              </a:ext>
            </a:extLst>
          </p:cNvPr>
          <p:cNvCxnSpPr/>
          <p:nvPr/>
        </p:nvCxnSpPr>
        <p:spPr bwMode="auto">
          <a:xfrm>
            <a:off x="6396583" y="2867794"/>
            <a:ext cx="1194842" cy="278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7109D0A-AE7E-415E-9364-05313FED32EA}"/>
              </a:ext>
            </a:extLst>
          </p:cNvPr>
          <p:cNvCxnSpPr/>
          <p:nvPr/>
        </p:nvCxnSpPr>
        <p:spPr bwMode="auto">
          <a:xfrm>
            <a:off x="7884368" y="3481958"/>
            <a:ext cx="504056" cy="139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54BAF5B6-9C76-4448-94DD-E180D871B5EC}"/>
              </a:ext>
            </a:extLst>
          </p:cNvPr>
          <p:cNvCxnSpPr/>
          <p:nvPr/>
        </p:nvCxnSpPr>
        <p:spPr bwMode="auto">
          <a:xfrm>
            <a:off x="8058633" y="4301902"/>
            <a:ext cx="61782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B7BC316B-2DB1-4121-AB43-07CDD51B24B4}"/>
              </a:ext>
            </a:extLst>
          </p:cNvPr>
          <p:cNvCxnSpPr/>
          <p:nvPr/>
        </p:nvCxnSpPr>
        <p:spPr bwMode="auto">
          <a:xfrm>
            <a:off x="7733748" y="5013176"/>
            <a:ext cx="375534" cy="69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850A085B-7D99-4C90-A192-4FB77925135E}"/>
              </a:ext>
            </a:extLst>
          </p:cNvPr>
          <p:cNvCxnSpPr/>
          <p:nvPr/>
        </p:nvCxnSpPr>
        <p:spPr bwMode="auto">
          <a:xfrm>
            <a:off x="7884368" y="3311488"/>
            <a:ext cx="504056" cy="139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C04C468F-C792-40A9-AD2C-6C837D7A1F5B}"/>
              </a:ext>
            </a:extLst>
          </p:cNvPr>
          <p:cNvCxnSpPr/>
          <p:nvPr/>
        </p:nvCxnSpPr>
        <p:spPr bwMode="auto">
          <a:xfrm>
            <a:off x="8050937" y="4149080"/>
            <a:ext cx="48150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62AC8A6D-089C-4588-B0B2-E98E50BE2C5C}"/>
              </a:ext>
            </a:extLst>
          </p:cNvPr>
          <p:cNvCxnSpPr/>
          <p:nvPr/>
        </p:nvCxnSpPr>
        <p:spPr bwMode="auto">
          <a:xfrm>
            <a:off x="7733748" y="5176587"/>
            <a:ext cx="633796" cy="347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FA97A054-1F75-45B7-9D62-CC39354F7357}"/>
              </a:ext>
            </a:extLst>
          </p:cNvPr>
          <p:cNvCxnSpPr/>
          <p:nvPr/>
        </p:nvCxnSpPr>
        <p:spPr bwMode="auto">
          <a:xfrm>
            <a:off x="6502151" y="5517232"/>
            <a:ext cx="863328" cy="278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A41A829-25F4-4E4F-B170-190B5133D9AB}"/>
              </a:ext>
            </a:extLst>
          </p:cNvPr>
          <p:cNvCxnSpPr/>
          <p:nvPr/>
        </p:nvCxnSpPr>
        <p:spPr bwMode="auto">
          <a:xfrm>
            <a:off x="5580112" y="4994078"/>
            <a:ext cx="504056" cy="69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C303D6F3-EDAA-4709-B198-B397AA41143E}"/>
              </a:ext>
            </a:extLst>
          </p:cNvPr>
          <p:cNvCxnSpPr/>
          <p:nvPr/>
        </p:nvCxnSpPr>
        <p:spPr bwMode="auto">
          <a:xfrm flipV="1">
            <a:off x="5580112" y="5144524"/>
            <a:ext cx="403845" cy="29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ADA6DC63-C6C6-406E-8571-473AE669ED95}"/>
              </a:ext>
            </a:extLst>
          </p:cNvPr>
          <p:cNvCxnSpPr/>
          <p:nvPr/>
        </p:nvCxnSpPr>
        <p:spPr bwMode="auto">
          <a:xfrm>
            <a:off x="5195689" y="4096487"/>
            <a:ext cx="633970" cy="69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9E388AF4-494B-491E-B296-D130E9BD793D}"/>
              </a:ext>
            </a:extLst>
          </p:cNvPr>
          <p:cNvCxnSpPr/>
          <p:nvPr/>
        </p:nvCxnSpPr>
        <p:spPr bwMode="auto">
          <a:xfrm>
            <a:off x="5241596" y="4259484"/>
            <a:ext cx="504056" cy="69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65535B21-7D72-4700-8A1C-4B203C39D90C}"/>
              </a:ext>
            </a:extLst>
          </p:cNvPr>
          <p:cNvCxnSpPr/>
          <p:nvPr/>
        </p:nvCxnSpPr>
        <p:spPr bwMode="auto">
          <a:xfrm>
            <a:off x="5599162" y="3218398"/>
            <a:ext cx="629022" cy="139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E4F8D717-9CF0-4125-8BFB-36D7DC6F787E}"/>
              </a:ext>
            </a:extLst>
          </p:cNvPr>
          <p:cNvCxnSpPr/>
          <p:nvPr/>
        </p:nvCxnSpPr>
        <p:spPr bwMode="auto">
          <a:xfrm>
            <a:off x="5599162" y="3392953"/>
            <a:ext cx="383880" cy="69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572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Steuerung – 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Policy-Netzwerke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Kooperation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Einbezug aller an Entscheidungen beteiligter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Akteur:innen</a:t>
            </a: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Netzwerkanalyse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6880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Steuerung – 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Policy-Netzwerke</a:t>
            </a:r>
          </a:p>
          <a:p>
            <a:pPr marL="0" indent="0">
              <a:buNone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207CBDF-D989-480F-A0FC-647977F65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345" y="2204864"/>
            <a:ext cx="6301104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llipse 1">
            <a:extLst>
              <a:ext uri="{FF2B5EF4-FFF2-40B4-BE49-F238E27FC236}">
                <a16:creationId xmlns:a16="http://schemas.microsoft.com/office/drawing/2014/main" id="{B7699C89-0F57-4AD9-BCEF-10E260495CC1}"/>
              </a:ext>
            </a:extLst>
          </p:cNvPr>
          <p:cNvSpPr/>
          <p:nvPr/>
        </p:nvSpPr>
        <p:spPr bwMode="auto">
          <a:xfrm rot="19194224">
            <a:off x="4615888" y="2570517"/>
            <a:ext cx="388437" cy="1193359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A48F1FE7-F49E-456B-AB6B-426B246FE62D}"/>
              </a:ext>
            </a:extLst>
          </p:cNvPr>
          <p:cNvSpPr/>
          <p:nvPr/>
        </p:nvSpPr>
        <p:spPr bwMode="auto">
          <a:xfrm rot="19194224">
            <a:off x="6403895" y="5443807"/>
            <a:ext cx="388437" cy="46377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343C971C-F303-46C2-B99B-851163CD2BD8}"/>
              </a:ext>
            </a:extLst>
          </p:cNvPr>
          <p:cNvSpPr/>
          <p:nvPr/>
        </p:nvSpPr>
        <p:spPr bwMode="auto">
          <a:xfrm rot="19194224">
            <a:off x="3379559" y="5141332"/>
            <a:ext cx="388437" cy="46377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27815643-9D22-4A74-A320-B2EEF3168CCC}"/>
              </a:ext>
            </a:extLst>
          </p:cNvPr>
          <p:cNvSpPr/>
          <p:nvPr/>
        </p:nvSpPr>
        <p:spPr bwMode="auto">
          <a:xfrm rot="19194224">
            <a:off x="6999736" y="4219669"/>
            <a:ext cx="388437" cy="46377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610F0BD-178F-49F2-80DF-229B1A38111A}"/>
              </a:ext>
            </a:extLst>
          </p:cNvPr>
          <p:cNvSpPr/>
          <p:nvPr/>
        </p:nvSpPr>
        <p:spPr bwMode="auto">
          <a:xfrm rot="19194224">
            <a:off x="5888684" y="4180259"/>
            <a:ext cx="388437" cy="46377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8E7DA584-BDB7-447F-A0C9-39AE0CDDC6ED}"/>
              </a:ext>
            </a:extLst>
          </p:cNvPr>
          <p:cNvCxnSpPr/>
          <p:nvPr/>
        </p:nvCxnSpPr>
        <p:spPr bwMode="auto">
          <a:xfrm>
            <a:off x="5891885" y="2691527"/>
            <a:ext cx="216024" cy="4646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C398BBBF-F269-408F-A2DD-B9C9786C4EF1}"/>
              </a:ext>
            </a:extLst>
          </p:cNvPr>
          <p:cNvCxnSpPr/>
          <p:nvPr/>
        </p:nvCxnSpPr>
        <p:spPr bwMode="auto">
          <a:xfrm flipH="1">
            <a:off x="6671837" y="2638211"/>
            <a:ext cx="114057" cy="3701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837F94AF-4E0C-4DAF-A78B-02EE3644FF06}"/>
              </a:ext>
            </a:extLst>
          </p:cNvPr>
          <p:cNvCxnSpPr/>
          <p:nvPr/>
        </p:nvCxnSpPr>
        <p:spPr bwMode="auto">
          <a:xfrm flipV="1">
            <a:off x="5162963" y="6276557"/>
            <a:ext cx="360040" cy="13195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071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Steuerung – 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Policy-Netzwerke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Kooperation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Einbezug aller an Entscheidungen beteiligter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Akteur:innen</a:t>
            </a: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Netzwerkanalyse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Kritik: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Kooperation an und für sich: demokratische Legitimation?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Koordinationsfähigkeit des Staates?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153836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Steuerung – 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Governance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Steuerung ist nicht hierarchisch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Keine Regierungssuprematie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Umfassendere Vorstellung von Politiken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Staat als Akteur unter vielen; nicht einzelner Akteur, sondern Vielzahl von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Akteur:innen</a:t>
            </a: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Gleichzeitigkeit verschiedener Problemlösungsprozesse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193521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Steuerung – 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Governance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2E98433-7EE7-47F3-BDC3-F50F3B8B9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35980" y="1268676"/>
            <a:ext cx="3888264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4898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Steuerung – 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Governance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Steuerung ist nicht hierarchisch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Keine Regierungssuprematie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Umfassendere Vorstellung von Politiken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Staat als Akteur unter vielen; nicht einzelner Akteur, sondern Vielzahl von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Akteur:innen</a:t>
            </a: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Gleichzeitigkeit verschiedener Problemlösungsprozesse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Kritik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Nicht Berücksichtigung von Macht und unterschiedlichen Ressourcen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33008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Governance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893506" y="2204864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Sokrates: </a:t>
            </a:r>
            <a:r>
              <a:rPr lang="de-DE" sz="1000" dirty="0">
                <a:latin typeface="Apercu Light" panose="02000506030000020004" pitchFamily="50" charset="0"/>
              </a:rPr>
              <a:t>Büste des Sokrates, römische Kopie eines griechischen Originals, 1. Jahrhundert, </a:t>
            </a:r>
            <a:r>
              <a:rPr lang="de-DE" sz="1000" dirty="0">
                <a:latin typeface="Apercu Light" panose="02000506030000020004" pitchFamily="50" charset="0"/>
                <a:hlinkClick r:id="rId3" tooltip="Louv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Louvre</a:t>
            </a:r>
            <a:r>
              <a:rPr lang="de-DE" sz="1000" dirty="0">
                <a:latin typeface="Apercu Light" panose="02000506030000020004" pitchFamily="50" charset="0"/>
              </a:rPr>
              <a:t>, Paris (https://de.wikipedia.org/wiki/Sokrates#/media/Datei:Socrates_Louvre.jpg)</a:t>
            </a: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Policy-Making Modell: eigene Darstellung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Policy Cycle: Laut/</a:t>
            </a:r>
            <a:r>
              <a:rPr lang="de-CH" sz="1000" dirty="0" err="1">
                <a:latin typeface="Apercu Light" panose="02000506030000020004" pitchFamily="50" charset="0"/>
              </a:rPr>
              <a:t>Thiery</a:t>
            </a:r>
            <a:r>
              <a:rPr lang="de-CH" sz="1000" dirty="0">
                <a:latin typeface="Apercu Light" panose="02000506030000020004" pitchFamily="50" charset="0"/>
              </a:rPr>
              <a:t> S. 276 (Vertiefungslektüre)</a:t>
            </a:r>
          </a:p>
          <a:p>
            <a:pPr>
              <a:buFontTx/>
              <a:buChar char="-"/>
            </a:pPr>
            <a:r>
              <a:rPr lang="de-CH" sz="1000" dirty="0" err="1">
                <a:latin typeface="Apercu Light" panose="02000506030000020004" pitchFamily="50" charset="0"/>
              </a:rPr>
              <a:t>Policynetzwerk</a:t>
            </a:r>
            <a:r>
              <a:rPr lang="de-CH" sz="1000" dirty="0">
                <a:latin typeface="Apercu Light" panose="02000506030000020004" pitchFamily="50" charset="0"/>
              </a:rPr>
              <a:t>: Serdült, Uwe (2005). Anwendungen sozialer Netzwerkanalyse. Zürich (https://www.ipz.uzh.ch/dam/jcr:00000000-76f5-e1f8-ffff-ffffb713c7a0/SNA_03.pdf)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Governance-Modell: Laut/</a:t>
            </a:r>
            <a:r>
              <a:rPr lang="de-CH" sz="1000" dirty="0" err="1">
                <a:latin typeface="Apercu Light" panose="02000506030000020004" pitchFamily="50" charset="0"/>
              </a:rPr>
              <a:t>Thiery</a:t>
            </a:r>
            <a:r>
              <a:rPr lang="de-CH" sz="1000" dirty="0">
                <a:latin typeface="Apercu Light" panose="02000506030000020004" pitchFamily="50" charset="0"/>
              </a:rPr>
              <a:t> S. 286 (Vertiefungslektüre)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12.2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141663"/>
            <a:ext cx="7488832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Policy Analyse – </a:t>
            </a:r>
            <a:br>
              <a:rPr lang="de-CH" sz="4000" dirty="0"/>
            </a:br>
            <a:r>
              <a:rPr lang="de-CH" sz="4000" dirty="0"/>
              <a:t>Politische Steuerung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4733750" y="5169370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Übersicht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 Steuerung – 4 Ansätze</a:t>
            </a:r>
          </a:p>
          <a:p>
            <a:pPr>
              <a:buClr>
                <a:srgbClr val="C00000"/>
              </a:buClr>
            </a:pPr>
            <a:endParaRPr lang="de-CH" dirty="0"/>
          </a:p>
          <a:p>
            <a:pPr>
              <a:buClr>
                <a:srgbClr val="C00000"/>
              </a:buClr>
            </a:pPr>
            <a:endParaRPr lang="de-CH" dirty="0"/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Übersicht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Wissenschaftliche Entwicklung: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Von «naiv» zu «komplex»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wir wissen, dass wir nichts wissen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Kritik an Bestehendem, dauerndes Hinterfragen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Entwicklung der Policy-Analyse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Planungseuphorie (1960/1970)</a:t>
            </a:r>
            <a:br>
              <a:rPr lang="de-CH" sz="1600" dirty="0">
                <a:latin typeface="Apercu Light" panose="02000506030000020004" pitchFamily="50" charset="0"/>
                <a:sym typeface="Wingdings" pitchFamily="2" charset="2"/>
              </a:rPr>
            </a:b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Regierungshandeln ist planbar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Ernüchterung (1970/1980) </a:t>
            </a:r>
            <a:br>
              <a:rPr lang="de-CH" sz="1600" dirty="0">
                <a:latin typeface="Apercu Light" panose="02000506030000020004" pitchFamily="50" charset="0"/>
                <a:sym typeface="Wingdings" pitchFamily="2" charset="2"/>
              </a:rPr>
            </a:b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Scheitern von Planungs- und Reformmodellen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Kooperation statt Konfrontation (1980/1990)</a:t>
            </a:r>
            <a:br>
              <a:rPr lang="de-CH" sz="1600" dirty="0">
                <a:latin typeface="Apercu Light" panose="02000506030000020004" pitchFamily="50" charset="0"/>
                <a:sym typeface="Wingdings" pitchFamily="2" charset="2"/>
              </a:rPr>
            </a:b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nicht Steuerung, sondern Einbindung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«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Muddling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through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» (1990/2000)</a:t>
            </a:r>
            <a:br>
              <a:rPr lang="de-CH" sz="1600" dirty="0">
                <a:latin typeface="Apercu Light" panose="02000506030000020004" pitchFamily="50" charset="0"/>
                <a:sym typeface="Wingdings" pitchFamily="2" charset="2"/>
              </a:rPr>
            </a:b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governance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without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government</a:t>
            </a: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62808BD-4B65-4AB1-A671-F82E337CA012}"/>
              </a:ext>
            </a:extLst>
          </p:cNvPr>
          <p:cNvSpPr txBox="1"/>
          <p:nvPr/>
        </p:nvSpPr>
        <p:spPr>
          <a:xfrm>
            <a:off x="6383682" y="4155867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dirty="0">
                <a:solidFill>
                  <a:srgbClr val="C00000"/>
                </a:solidFill>
                <a:latin typeface="Apercu Light" panose="02000506030000020004" pitchFamily="50" charset="0"/>
              </a:rPr>
              <a:t>Policy-Making Modell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523C3E8-8088-4D59-88BC-76B706D6186C}"/>
              </a:ext>
            </a:extLst>
          </p:cNvPr>
          <p:cNvSpPr txBox="1"/>
          <p:nvPr/>
        </p:nvSpPr>
        <p:spPr>
          <a:xfrm>
            <a:off x="6383682" y="4673916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dirty="0">
                <a:solidFill>
                  <a:srgbClr val="C00000"/>
                </a:solidFill>
                <a:latin typeface="Apercu Light" panose="02000506030000020004" pitchFamily="50" charset="0"/>
              </a:rPr>
              <a:t>Policy-Cycle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C6CFC9F-86DF-450C-8CBA-DC200ECE2062}"/>
              </a:ext>
            </a:extLst>
          </p:cNvPr>
          <p:cNvSpPr txBox="1"/>
          <p:nvPr/>
        </p:nvSpPr>
        <p:spPr>
          <a:xfrm>
            <a:off x="6383682" y="5191966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dirty="0">
                <a:solidFill>
                  <a:srgbClr val="C00000"/>
                </a:solidFill>
                <a:latin typeface="Apercu Light" panose="02000506030000020004" pitchFamily="50" charset="0"/>
              </a:rPr>
              <a:t>Policy-Netzwerke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712CFC0-0594-4E66-8FAA-A33B9E89C054}"/>
              </a:ext>
            </a:extLst>
          </p:cNvPr>
          <p:cNvSpPr txBox="1"/>
          <p:nvPr/>
        </p:nvSpPr>
        <p:spPr>
          <a:xfrm>
            <a:off x="6383682" y="5715510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dirty="0">
                <a:solidFill>
                  <a:srgbClr val="C00000"/>
                </a:solidFill>
                <a:latin typeface="Apercu Light" panose="02000506030000020004" pitchFamily="50" charset="0"/>
              </a:rPr>
              <a:t>Governance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BF20F6B-E5ED-411D-9599-9BC3D83623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667" y="1246187"/>
            <a:ext cx="1868697" cy="249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6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Übersicht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 Steuerung – 4 Ansätze</a:t>
            </a:r>
          </a:p>
          <a:p>
            <a:pPr>
              <a:buClr>
                <a:srgbClr val="C00000"/>
              </a:buClr>
            </a:pPr>
            <a:endParaRPr lang="de-CH" dirty="0"/>
          </a:p>
          <a:p>
            <a:pPr>
              <a:buClr>
                <a:srgbClr val="C00000"/>
              </a:buClr>
            </a:pPr>
            <a:endParaRPr lang="de-CH" dirty="0"/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6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Steuerung – 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Policy-Making Modell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Beruht auf der Systemtheorie von David Easton (1965)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Steuerung = Verarbeitung von Input in Output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92672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 Steuerung – 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Policy-Making Modell</a:t>
            </a:r>
          </a:p>
          <a:p>
            <a:pPr marL="0" indent="0">
              <a:buNone/>
            </a:pP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1E53B86-30EE-480A-B4E5-52AA5C9A550C}"/>
              </a:ext>
            </a:extLst>
          </p:cNvPr>
          <p:cNvSpPr txBox="1"/>
          <p:nvPr/>
        </p:nvSpPr>
        <p:spPr>
          <a:xfrm>
            <a:off x="539552" y="4211796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>
                <a:latin typeface="Apercu Light" panose="02000506030000020004" pitchFamily="50" charset="0"/>
              </a:rPr>
              <a:t>INPUT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B80ABA3-DD80-4717-A31A-233741937584}"/>
              </a:ext>
            </a:extLst>
          </p:cNvPr>
          <p:cNvSpPr txBox="1"/>
          <p:nvPr/>
        </p:nvSpPr>
        <p:spPr>
          <a:xfrm>
            <a:off x="6408089" y="4211796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>
                <a:latin typeface="Apercu Light" panose="02000506030000020004" pitchFamily="50" charset="0"/>
              </a:rPr>
              <a:t>OUTPUT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BFD6EAC8-666C-4C46-A439-BA808BCD6DAD}"/>
              </a:ext>
            </a:extLst>
          </p:cNvPr>
          <p:cNvCxnSpPr>
            <a:stCxn id="4" idx="3"/>
            <a:endCxn id="5" idx="1"/>
          </p:cNvCxnSpPr>
          <p:nvPr/>
        </p:nvCxnSpPr>
        <p:spPr bwMode="auto">
          <a:xfrm>
            <a:off x="2267744" y="4396462"/>
            <a:ext cx="414034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7F2C28CB-A5C0-41DA-8A27-2F18BE1FF242}"/>
              </a:ext>
            </a:extLst>
          </p:cNvPr>
          <p:cNvSpPr txBox="1"/>
          <p:nvPr/>
        </p:nvSpPr>
        <p:spPr>
          <a:xfrm>
            <a:off x="3563888" y="3347700"/>
            <a:ext cx="172819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>
                <a:latin typeface="Apercu Light" panose="02000506030000020004" pitchFamily="50" charset="0"/>
              </a:rPr>
              <a:t>POLICIES (Handlungs-programm)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C53B4F0-9949-45A4-9056-0AC9B0AEA754}"/>
              </a:ext>
            </a:extLst>
          </p:cNvPr>
          <p:cNvSpPr txBox="1"/>
          <p:nvPr/>
        </p:nvSpPr>
        <p:spPr>
          <a:xfrm>
            <a:off x="5076056" y="5147900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>
                <a:latin typeface="Apercu Light" panose="02000506030000020004" pitchFamily="50" charset="0"/>
              </a:rPr>
              <a:t>Impact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F425623-4F96-4450-B47B-D6C8828DFB12}"/>
              </a:ext>
            </a:extLst>
          </p:cNvPr>
          <p:cNvSpPr txBox="1"/>
          <p:nvPr/>
        </p:nvSpPr>
        <p:spPr>
          <a:xfrm>
            <a:off x="7164288" y="5147900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 err="1">
                <a:latin typeface="Apercu Light" panose="02000506030000020004" pitchFamily="50" charset="0"/>
              </a:rPr>
              <a:t>Outcome</a:t>
            </a:r>
            <a:endParaRPr lang="de-CH" dirty="0">
              <a:latin typeface="Apercu Light" panose="02000506030000020004" pitchFamily="50" charset="0"/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29894609-2278-4857-B585-C26F55FA0A39}"/>
              </a:ext>
            </a:extLst>
          </p:cNvPr>
          <p:cNvCxnSpPr>
            <a:stCxn id="5" idx="2"/>
            <a:endCxn id="9" idx="0"/>
          </p:cNvCxnSpPr>
          <p:nvPr/>
        </p:nvCxnSpPr>
        <p:spPr bwMode="auto">
          <a:xfrm>
            <a:off x="7272185" y="4581128"/>
            <a:ext cx="756199" cy="5667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D4DC5C05-D086-4A31-BF96-7FBCEE433C01}"/>
              </a:ext>
            </a:extLst>
          </p:cNvPr>
          <p:cNvCxnSpPr>
            <a:stCxn id="5" idx="2"/>
            <a:endCxn id="8" idx="0"/>
          </p:cNvCxnSpPr>
          <p:nvPr/>
        </p:nvCxnSpPr>
        <p:spPr bwMode="auto">
          <a:xfrm flipH="1">
            <a:off x="5940152" y="4581128"/>
            <a:ext cx="1332033" cy="5667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5071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587</Words>
  <Application>Microsoft Office PowerPoint</Application>
  <PresentationFormat>Bildschirmpräsentation (4:3)</PresentationFormat>
  <Paragraphs>170</Paragraphs>
  <Slides>20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8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12.2</vt:lpstr>
      <vt:lpstr>Wo wir uns befinden…</vt:lpstr>
      <vt:lpstr>Inhalt </vt:lpstr>
      <vt:lpstr>Übersicht</vt:lpstr>
      <vt:lpstr>Inhalt </vt:lpstr>
      <vt:lpstr>Politische Steuerung – 4 Ansätze</vt:lpstr>
      <vt:lpstr>Politische Steuerung – 4 Ansätze</vt:lpstr>
      <vt:lpstr>Politische Steuerung – 4 Ansätze</vt:lpstr>
      <vt:lpstr>Politische Steuerung – 4 Ansätze</vt:lpstr>
      <vt:lpstr>Politische Steuerung – 4 Ansätze</vt:lpstr>
      <vt:lpstr>Politische Steuerung – 4 Ansätze</vt:lpstr>
      <vt:lpstr>Politische Steuerung – 4 Ansätze</vt:lpstr>
      <vt:lpstr>Politische Steuerung – 4 Ansätze</vt:lpstr>
      <vt:lpstr>Politische Steuerung – 4 Ansätze</vt:lpstr>
      <vt:lpstr>Politische Steuerung – 4 Ansätze</vt:lpstr>
      <vt:lpstr>Governance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847</cp:revision>
  <dcterms:created xsi:type="dcterms:W3CDTF">2008-11-14T10:19:50Z</dcterms:created>
  <dcterms:modified xsi:type="dcterms:W3CDTF">2021-11-27T11:01:39Z</dcterms:modified>
</cp:coreProperties>
</file>