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9"/>
  </p:notesMasterIdLst>
  <p:handoutMasterIdLst>
    <p:handoutMasterId r:id="rId20"/>
  </p:handoutMasterIdLst>
  <p:sldIdLst>
    <p:sldId id="377" r:id="rId2"/>
    <p:sldId id="362" r:id="rId3"/>
    <p:sldId id="378" r:id="rId4"/>
    <p:sldId id="380" r:id="rId5"/>
    <p:sldId id="379" r:id="rId6"/>
    <p:sldId id="603" r:id="rId7"/>
    <p:sldId id="604" r:id="rId8"/>
    <p:sldId id="605" r:id="rId9"/>
    <p:sldId id="606" r:id="rId10"/>
    <p:sldId id="607" r:id="rId11"/>
    <p:sldId id="608" r:id="rId12"/>
    <p:sldId id="609" r:id="rId13"/>
    <p:sldId id="610" r:id="rId14"/>
    <p:sldId id="611" r:id="rId15"/>
    <p:sldId id="370" r:id="rId16"/>
    <p:sldId id="428" r:id="rId17"/>
    <p:sldId id="431" r:id="rId18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540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 dirty="0"/>
            <a:t>Vergleichende Regierungslehre</a:t>
          </a:r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Regierungslehre</a:t>
          </a:r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24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26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008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23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92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9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0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Arten von Beziehungen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lvl="1" indent="0">
              <a:buNone/>
            </a:pPr>
            <a:r>
              <a:rPr lang="de-CH" sz="1800" dirty="0">
                <a:ea typeface="+mn-ea"/>
                <a:cs typeface="+mn-cs"/>
              </a:rPr>
              <a:t>Zwei Arten von internationalen Beziehungen</a:t>
            </a: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: 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Konflikt: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Militärische Auseinandersetzungen (Krieg)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Sanktionen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Drohungen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Kooperation: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Zwischenstaatliche Verträge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Internationale Verträge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Supranationale Organisationen (Integration)</a:t>
            </a:r>
          </a:p>
          <a:p>
            <a:pPr marL="0" indent="0">
              <a:buNone/>
            </a:pPr>
            <a:endParaRPr lang="de-CH" sz="1800" dirty="0">
              <a:latin typeface="Apercu Light" panose="02000506030000020004" pitchFamily="50" charset="0"/>
              <a:ea typeface="+mn-ea"/>
              <a:cs typeface="+mn-cs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187554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Ausgangslage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Arten von Beziehungen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Denkschulen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0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Denkschulen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lvl="1" indent="0">
              <a:buNone/>
            </a:pPr>
            <a:r>
              <a:rPr lang="de-CH" sz="1800" dirty="0">
                <a:ea typeface="+mn-ea"/>
                <a:cs typeface="+mn-cs"/>
              </a:rPr>
              <a:t>Realismus</a:t>
            </a:r>
            <a:endParaRPr lang="de-CH" sz="1800" dirty="0">
              <a:latin typeface="Apercu Light" panose="02000506030000020004" pitchFamily="50" charset="0"/>
              <a:ea typeface="+mn-ea"/>
              <a:cs typeface="+mn-cs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Anarchie: nicht oder höchstens durch Zwang überwindbar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Akteure: Nationalstaaten als rationale Nutzenmaximierer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Krieg: gestörtes Machtgleichgewicht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Kooperation: 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Sicherheitsdilemma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Druck oder Anreize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Trittbrettfahrerproblem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Supranationale Kooperation: nur Begleitmusik bzw. nur kleinster gemeinsamer Nenner</a:t>
            </a:r>
          </a:p>
        </p:txBody>
      </p:sp>
    </p:spTree>
    <p:extLst>
      <p:ext uri="{BB962C8B-B14F-4D97-AF65-F5344CB8AC3E}">
        <p14:creationId xmlns:p14="http://schemas.microsoft.com/office/powerpoint/2010/main" val="105624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Denkschulen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lvl="1" indent="0">
              <a:buNone/>
            </a:pPr>
            <a:r>
              <a:rPr lang="de-CH" sz="1800" dirty="0">
                <a:ea typeface="+mn-ea"/>
                <a:cs typeface="+mn-cs"/>
              </a:rPr>
              <a:t>Liberalismus</a:t>
            </a:r>
            <a:endParaRPr lang="de-CH" sz="1800" dirty="0">
              <a:latin typeface="Apercu Light" panose="02000506030000020004" pitchFamily="50" charset="0"/>
              <a:ea typeface="+mn-ea"/>
              <a:cs typeface="+mn-cs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Anarchie: Überwindung mittels Verrechtlichung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Akteure: keine einheitlich handelnde Akteure, </a:t>
            </a:r>
            <a:b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</a:b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sondern in Kontexte eingebunden und lernfähig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Krieg: fehlende Demokratisierung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Kooperation: wirtschaftliche Verflechtung, </a:t>
            </a:r>
            <a:b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</a:b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Sozialisation und Diffusion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Supranationale Kooperation: Folge von Wunsch </a:t>
            </a:r>
            <a:b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</a:b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nach mehr Kooperation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347A2D4-09AD-4252-A68B-0542FCF7A3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412776"/>
            <a:ext cx="229525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3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Denkschulen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lvl="1" indent="0">
              <a:buNone/>
            </a:pPr>
            <a:r>
              <a:rPr lang="de-CH" sz="1800" dirty="0">
                <a:ea typeface="+mn-ea"/>
                <a:cs typeface="+mn-cs"/>
              </a:rPr>
              <a:t>Konstruktivismus</a:t>
            </a:r>
            <a:endParaRPr lang="de-CH" sz="1800" dirty="0">
              <a:latin typeface="Apercu Light" panose="02000506030000020004" pitchFamily="50" charset="0"/>
              <a:ea typeface="+mn-ea"/>
              <a:cs typeface="+mn-cs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Anarchie: nur eine Idee, konstruiert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Akteure: lassen sich als gesellschaftsfähig und konsensorientiert denken; Teilen von Werten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Krieg: keine geteilten Werte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Kooperation: geteilte Werte; diskursiver Austausch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Supranationale Kooperation: geteilte Werte mehrerer Nationalstaaten</a:t>
            </a:r>
          </a:p>
        </p:txBody>
      </p:sp>
    </p:spTree>
    <p:extLst>
      <p:ext uri="{BB962C8B-B14F-4D97-AF65-F5344CB8AC3E}">
        <p14:creationId xmlns:p14="http://schemas.microsoft.com/office/powerpoint/2010/main" val="130382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Denkschulen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893506" y="2204864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UNO-Staaten: https://crp-infotec.de/wp-content/uploads/un-mitglieder.gif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Kant Ewiger Frieden: https://www.orellfuessli.ch/shop/home/artikeldetails/A1039872500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13.1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141663"/>
            <a:ext cx="7488832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Internationale Beziehungen – </a:t>
            </a:r>
            <a:br>
              <a:rPr lang="de-CH" sz="4000" dirty="0"/>
            </a:br>
            <a:r>
              <a:rPr lang="de-CH" sz="4000" dirty="0"/>
              <a:t>Denkschulen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4733750" y="5606975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Ausgangslage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Arten von Beziehungen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Denkschulen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Ausgangslage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Internationale Beziehungen untersuchen: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Beziehungen zwischen Staaten;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Beziehungen zwischen staatlichen und nichtstaatlichen Akteuren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Definition Staat (Max Weber): </a:t>
            </a:r>
            <a:r>
              <a:rPr lang="de-CH" sz="1800" dirty="0">
                <a:latin typeface="Apercu Light" panose="02000506030000020004" pitchFamily="50" charset="0"/>
              </a:rPr>
              <a:t>legitimes Monopol der physischen Gewalt auf einem bestimmten Gebiet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Wer darf Entscheidungen durchsetzen und sanktionieren - Gewaltmonopol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Wer legitimiert Entscheidungen und Akteur (definierte Staatsbevölkerung, die als Souverän die Staatsgewalt z.B. via Wahlen legitimiert)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Bestimmtes Gebiet (Grenzen)</a:t>
            </a: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307243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Ausgangslage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Nationalstaat: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Westfälischer Frieden als Grundlage (1648)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Souveräne Nationalstaaten als weltweites Ordnungsprinzip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Keine völkerrechtlich akzeptierte Definition von «Staat»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UNO anerkennt 193 Staaten</a:t>
            </a: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F3E7603-ACB3-4C36-94C2-D2C870DB2D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907640"/>
            <a:ext cx="3830366" cy="276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09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Ausgangslage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/>
              <a:t>Anarchische Beziehungen: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Vollständige innerstaatliche Autonomie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Keine übergeordnete Autorität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Jeder Staat für eigene Sicherheit verantwortlich</a:t>
            </a:r>
          </a:p>
          <a:p>
            <a:pPr marL="0" indent="0">
              <a:buNone/>
            </a:pPr>
            <a:r>
              <a:rPr lang="de-CH" sz="1800" dirty="0"/>
              <a:t>Realpolitik («Ausnahmen»):</a:t>
            </a:r>
            <a:r>
              <a:rPr lang="de-CH" sz="1800" dirty="0">
                <a:latin typeface="Apercu Light" panose="02000506030000020004" pitchFamily="50" charset="0"/>
              </a:rPr>
              <a:t> 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Völkerrecht und zwingendes Völkerrecht (ius cogens)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Wirtschaftssanktionen und militärische Interventionen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Supranationale Systeme (UNO, EU)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Transnationale Beziehungen (NGOs, multinationale Firmen, Regierungen)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81966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Ausgangslage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Arten von Beziehungen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Denkschulen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7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457</Words>
  <Application>Microsoft Office PowerPoint</Application>
  <PresentationFormat>Bildschirmpräsentation (4:3)</PresentationFormat>
  <Paragraphs>134</Paragraphs>
  <Slides>17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5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13.1</vt:lpstr>
      <vt:lpstr>Wo wir uns befinden…</vt:lpstr>
      <vt:lpstr>Inhalt </vt:lpstr>
      <vt:lpstr>Ausgangslage</vt:lpstr>
      <vt:lpstr>Ausgangslage</vt:lpstr>
      <vt:lpstr>Ausgangslage</vt:lpstr>
      <vt:lpstr>Inhalt </vt:lpstr>
      <vt:lpstr>Arten von Beziehungen</vt:lpstr>
      <vt:lpstr>Inhalt </vt:lpstr>
      <vt:lpstr>Denkschulen</vt:lpstr>
      <vt:lpstr>Denkschulen</vt:lpstr>
      <vt:lpstr>Denkschulen</vt:lpstr>
      <vt:lpstr>Denkschulen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833</cp:revision>
  <dcterms:created xsi:type="dcterms:W3CDTF">2008-11-14T10:19:50Z</dcterms:created>
  <dcterms:modified xsi:type="dcterms:W3CDTF">2021-11-27T18:11:14Z</dcterms:modified>
</cp:coreProperties>
</file>