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9"/>
  </p:notesMasterIdLst>
  <p:handoutMasterIdLst>
    <p:handoutMasterId r:id="rId20"/>
  </p:handoutMasterIdLst>
  <p:sldIdLst>
    <p:sldId id="377" r:id="rId2"/>
    <p:sldId id="362" r:id="rId3"/>
    <p:sldId id="378" r:id="rId4"/>
    <p:sldId id="380" r:id="rId5"/>
    <p:sldId id="379" r:id="rId6"/>
    <p:sldId id="603" r:id="rId7"/>
    <p:sldId id="604" r:id="rId8"/>
    <p:sldId id="605" r:id="rId9"/>
    <p:sldId id="606" r:id="rId10"/>
    <p:sldId id="607" r:id="rId11"/>
    <p:sldId id="608" r:id="rId12"/>
    <p:sldId id="609" r:id="rId13"/>
    <p:sldId id="610" r:id="rId14"/>
    <p:sldId id="611" r:id="rId15"/>
    <p:sldId id="370" r:id="rId16"/>
    <p:sldId id="428" r:id="rId17"/>
    <p:sldId id="431" r:id="rId18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89746" autoAdjust="0"/>
  </p:normalViewPr>
  <p:slideViewPr>
    <p:cSldViewPr>
      <p:cViewPr varScale="1">
        <p:scale>
          <a:sx n="105" d="100"/>
          <a:sy n="105" d="100"/>
        </p:scale>
        <p:origin x="540" y="114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 dirty="0"/>
            <a:t>Vergleichende Regierungslehre</a:t>
          </a:r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Regierungslehre</a:t>
          </a:r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15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144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724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926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008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823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2921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998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506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7C58D34-9DA1-420A-9D00-5831AED1C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sng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56BCA62-478D-404B-977E-D63C66DE9A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Arten von Beziehungen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lvl="1" indent="0">
              <a:buNone/>
            </a:pPr>
            <a:r>
              <a:rPr lang="de-CH" sz="1800" dirty="0">
                <a:ea typeface="+mn-ea"/>
                <a:cs typeface="+mn-cs"/>
              </a:rPr>
              <a:t>Zwei Arten von internationalen Beziehungen</a:t>
            </a: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: 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Konflikt: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</a:rPr>
              <a:t>Militärische Auseinandersetzungen (Krieg)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</a:rPr>
              <a:t>Sanktionen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</a:rPr>
              <a:t>Drohungen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Kooperation: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</a:rPr>
              <a:t>Zwischenstaatliche Verträge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</a:rPr>
              <a:t>Internationale Verträge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</a:rPr>
              <a:t>Supranationale Organisationen (Integration)</a:t>
            </a:r>
          </a:p>
          <a:p>
            <a:pPr marL="0" indent="0">
              <a:buNone/>
            </a:pPr>
            <a:endParaRPr lang="de-CH" sz="1800" dirty="0">
              <a:latin typeface="Apercu Light" panose="02000506030000020004" pitchFamily="50" charset="0"/>
              <a:ea typeface="+mn-ea"/>
              <a:cs typeface="+mn-cs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16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187554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Ausgangslage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Arten von Beziehungen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Denkschulen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10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Denkschulen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lvl="1" indent="0">
              <a:buNone/>
            </a:pPr>
            <a:r>
              <a:rPr lang="de-CH" sz="1800" dirty="0">
                <a:ea typeface="+mn-ea"/>
                <a:cs typeface="+mn-cs"/>
              </a:rPr>
              <a:t>Realismus</a:t>
            </a:r>
            <a:endParaRPr lang="de-CH" sz="1800" dirty="0">
              <a:latin typeface="Apercu Light" panose="02000506030000020004" pitchFamily="50" charset="0"/>
              <a:ea typeface="+mn-ea"/>
              <a:cs typeface="+mn-cs"/>
            </a:endParaRP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Anarchie: nicht oder höchstens durch Zwang überwindbar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Akteure: Nationalstaaten als rationale Nutzenmaximierer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Krieg: gestörtes Machtgleichgewicht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Kooperation: 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</a:rPr>
              <a:t>Sicherheitsdilemma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</a:rPr>
              <a:t>Druck oder Anreize</a:t>
            </a:r>
          </a:p>
          <a:p>
            <a:pPr marL="742950" lvl="2" indent="-342900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ea typeface="+mn-ea"/>
                <a:cs typeface="+mn-cs"/>
              </a:rPr>
              <a:t>Trittbrettfahrerproblem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Supranationale Kooperation: nur Begleitmusik bzw. nur kleinster gemeinsamer Nenner</a:t>
            </a:r>
          </a:p>
        </p:txBody>
      </p:sp>
    </p:spTree>
    <p:extLst>
      <p:ext uri="{BB962C8B-B14F-4D97-AF65-F5344CB8AC3E}">
        <p14:creationId xmlns:p14="http://schemas.microsoft.com/office/powerpoint/2010/main" val="105624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Denkschulen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lvl="1" indent="0">
              <a:buNone/>
            </a:pPr>
            <a:r>
              <a:rPr lang="de-CH" sz="1800" dirty="0">
                <a:ea typeface="+mn-ea"/>
                <a:cs typeface="+mn-cs"/>
              </a:rPr>
              <a:t>Liberalismus</a:t>
            </a:r>
            <a:endParaRPr lang="de-CH" sz="1800" dirty="0">
              <a:latin typeface="Apercu Light" panose="02000506030000020004" pitchFamily="50" charset="0"/>
              <a:ea typeface="+mn-ea"/>
              <a:cs typeface="+mn-cs"/>
            </a:endParaRP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Anarchie: Überwindung mittels Verrechtlichung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Akteure: keine einheitlich handelnde Akteure, </a:t>
            </a:r>
            <a:b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</a:b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sondern in Kontexte eingebunden und lernfähig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Krieg: fehlende Demokratisierung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Kooperation: wirtschaftliche Verflechtung, </a:t>
            </a:r>
            <a:b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</a:b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Sozialisation und Diffusion</a:t>
            </a:r>
            <a:endParaRPr lang="de-CH" sz="1600" dirty="0">
              <a:latin typeface="Apercu Light" panose="02000506030000020004" pitchFamily="50" charset="0"/>
              <a:ea typeface="+mn-ea"/>
              <a:cs typeface="+mn-cs"/>
            </a:endParaRP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Supranationale Kooperation: Folge von Wunsch </a:t>
            </a:r>
            <a:b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</a:b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nach mehr Kooperation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347A2D4-09AD-4252-A68B-0542FCF7A3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412776"/>
            <a:ext cx="2295255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935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Denkschulen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lvl="1" indent="0">
              <a:buNone/>
            </a:pPr>
            <a:r>
              <a:rPr lang="de-CH" sz="1800" dirty="0">
                <a:ea typeface="+mn-ea"/>
                <a:cs typeface="+mn-cs"/>
              </a:rPr>
              <a:t>Konstruktivismus</a:t>
            </a:r>
            <a:endParaRPr lang="de-CH" sz="1800" dirty="0">
              <a:latin typeface="Apercu Light" panose="02000506030000020004" pitchFamily="50" charset="0"/>
              <a:ea typeface="+mn-ea"/>
              <a:cs typeface="+mn-cs"/>
            </a:endParaRP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Anarchie: nur eine Idee, konstruiert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Akteure: lassen sich als gesellschaftsfähig und konsensorientiert denken; Teilen von Werten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Krieg: keine geteilten Werte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Kooperation: geteilte Werte; diskursiver Austausch</a:t>
            </a:r>
            <a:endParaRPr lang="de-CH" sz="1600" dirty="0">
              <a:latin typeface="Apercu Light" panose="02000506030000020004" pitchFamily="50" charset="0"/>
              <a:ea typeface="+mn-ea"/>
              <a:cs typeface="+mn-cs"/>
            </a:endParaRP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Supranationale Kooperation: geteilte Werte mehrerer Nationalstaaten</a:t>
            </a:r>
          </a:p>
        </p:txBody>
      </p:sp>
    </p:spTree>
    <p:extLst>
      <p:ext uri="{BB962C8B-B14F-4D97-AF65-F5344CB8AC3E}">
        <p14:creationId xmlns:p14="http://schemas.microsoft.com/office/powerpoint/2010/main" val="1303822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Denkschulen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82" y="2132856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52555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893506" y="2204864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00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Titelfolie: </a:t>
            </a:r>
            <a:r>
              <a:rPr lang="de-CH" sz="1000" dirty="0" err="1">
                <a:latin typeface="Apercu Light" panose="02000506030000020004" pitchFamily="50" charset="0"/>
              </a:rPr>
              <a:t>Wordle</a:t>
            </a:r>
            <a:r>
              <a:rPr lang="de-CH" sz="100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UNO-Staaten: https://crp-infotec.de/wp-content/uploads/un-mitglieder.gif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Kant Ewiger Frieden: https://www.orellfuessli.ch/shop/home/artikeldetails/A1039872500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Rodin: Le </a:t>
            </a:r>
            <a:r>
              <a:rPr lang="de-CH" sz="1000" dirty="0" err="1">
                <a:latin typeface="Apercu Light" panose="02000506030000020004" pitchFamily="50" charset="0"/>
              </a:rPr>
              <a:t>Penseur</a:t>
            </a:r>
            <a:r>
              <a:rPr lang="de-CH" sz="1000" dirty="0">
                <a:latin typeface="Apercu Light" panose="02000506030000020004" pitchFamily="50" charset="0"/>
              </a:rPr>
              <a:t> (Spinner </a:t>
            </a:r>
            <a:r>
              <a:rPr lang="de-CH" sz="1000" dirty="0" err="1">
                <a:latin typeface="Apercu Light" panose="02000506030000020004" pitchFamily="50" charset="0"/>
              </a:rPr>
              <a:t>Gif</a:t>
            </a:r>
            <a:r>
              <a:rPr lang="de-CH" sz="1000" dirty="0">
                <a:latin typeface="Apercu Light" panose="02000506030000020004" pitchFamily="50" charset="0"/>
              </a:rPr>
              <a:t> </a:t>
            </a:r>
            <a:r>
              <a:rPr lang="de-CH" sz="1000" dirty="0" err="1">
                <a:latin typeface="Apercu Light" panose="02000506030000020004" pitchFamily="50" charset="0"/>
              </a:rPr>
              <a:t>by</a:t>
            </a:r>
            <a:r>
              <a:rPr lang="de-CH" sz="1000" dirty="0">
                <a:latin typeface="Apercu Light" panose="02000506030000020004" pitchFamily="50" charset="0"/>
              </a:rPr>
              <a:t> Tobias Rothe)</a:t>
            </a: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0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13.1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584" y="3141663"/>
            <a:ext cx="7488832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 dirty="0"/>
              <a:t>Internationale Beziehungen – </a:t>
            </a:r>
            <a:br>
              <a:rPr lang="de-CH" sz="4000" dirty="0"/>
            </a:br>
            <a:r>
              <a:rPr lang="de-CH" sz="4000" dirty="0"/>
              <a:t>Denkschulen</a:t>
            </a:r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AFAA93B9-4E0A-4854-8045-22CDAE2E7586}"/>
              </a:ext>
            </a:extLst>
          </p:cNvPr>
          <p:cNvSpPr/>
          <p:nvPr/>
        </p:nvSpPr>
        <p:spPr bwMode="auto">
          <a:xfrm rot="5400000">
            <a:off x="4733750" y="5606975"/>
            <a:ext cx="396579" cy="129614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Ausgangslage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Arten von Beziehungen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Denkschulen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Ausgangslage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Internationale Beziehungen untersuchen: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Beziehungen zwischen Staaten;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Beziehungen zwischen staatlichen und nichtstaatlichen Akteuren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Definition Staat (Max Weber): </a:t>
            </a:r>
            <a:r>
              <a:rPr lang="de-CH" sz="1800" dirty="0">
                <a:latin typeface="Apercu Light" panose="02000506030000020004" pitchFamily="50" charset="0"/>
              </a:rPr>
              <a:t>legitimes Monopol der physischen Gewalt auf einem bestimmten Gebiet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Wer darf Entscheidungen durchsetzen und sanktionieren - Gewaltmonopol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Wer legitimiert Entscheidungen und Akteur (definierte Staatsbevölkerung, die als Souverän die Staatsgewalt z.B. via Wahlen legitimiert)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</a:rPr>
              <a:t>Bestimmtes Gebiet (Grenzen)</a:t>
            </a:r>
            <a:endParaRPr lang="de-CH" sz="16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307243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Ausgangslage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Nationalstaat: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Westfälischer Frieden als Grundlage (1648)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Souveräne Nationalstaaten als weltweites Ordnungsprinzip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Keine völkerrechtlich akzeptierte Definition von «Staat»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UNO anerkennt 193 Staaten</a:t>
            </a:r>
            <a:endParaRPr lang="de-CH" sz="16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F3E7603-ACB3-4C36-94C2-D2C870DB2D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907640"/>
            <a:ext cx="3830366" cy="276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09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Ausgangslage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dirty="0"/>
              <a:t>Anarchische Beziehungen: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Vollständige innerstaatliche Autonomie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Keine übergeordnete Autorität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Jeder Staat für eigene Sicherheit verantwortlich</a:t>
            </a:r>
          </a:p>
          <a:p>
            <a:pPr marL="0" indent="0">
              <a:buNone/>
            </a:pPr>
            <a:r>
              <a:rPr lang="de-CH" sz="1800" dirty="0"/>
              <a:t>Realpolitik («Ausnahmen»):</a:t>
            </a:r>
            <a:r>
              <a:rPr lang="de-CH" sz="1800" dirty="0">
                <a:latin typeface="Apercu Light" panose="02000506030000020004" pitchFamily="50" charset="0"/>
              </a:rPr>
              <a:t> 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Völkerrecht und zwingendes Völkerrecht (ius cogens)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Wirtschaftssanktionen und militärische Interventionen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Supranationale Systeme (UNO, EU)</a:t>
            </a:r>
          </a:p>
          <a:p>
            <a:pPr marL="342900" lvl="1" indent="-342900"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</a:rPr>
              <a:t>Transnationale Beziehungen (NGOs, multinationale Firmen, Regierungen)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16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81966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Ausgangslage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Arten von Beziehungen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Denkschulen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87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457</Words>
  <Application>Microsoft Office PowerPoint</Application>
  <PresentationFormat>Bildschirmpräsentation (4:3)</PresentationFormat>
  <Paragraphs>134</Paragraphs>
  <Slides>17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5" baseType="lpstr">
      <vt:lpstr>Antique Olive</vt:lpstr>
      <vt:lpstr>Apercu</vt:lpstr>
      <vt:lpstr>Apercu Light</vt:lpstr>
      <vt:lpstr>Arial</vt:lpstr>
      <vt:lpstr>Courier New</vt:lpstr>
      <vt:lpstr>Verdana</vt:lpstr>
      <vt:lpstr>Wingdings</vt:lpstr>
      <vt:lpstr>Design_Vorlesung 2016</vt:lpstr>
      <vt:lpstr>PowerPoint-Präsentation</vt:lpstr>
      <vt:lpstr>Einführung in die Politikwissenschaft</vt:lpstr>
      <vt:lpstr>Lernvideo 13.1</vt:lpstr>
      <vt:lpstr>Wo wir uns befinden…</vt:lpstr>
      <vt:lpstr>Inhalt </vt:lpstr>
      <vt:lpstr>Ausgangslage</vt:lpstr>
      <vt:lpstr>Ausgangslage</vt:lpstr>
      <vt:lpstr>Ausgangslage</vt:lpstr>
      <vt:lpstr>Inhalt </vt:lpstr>
      <vt:lpstr>Arten von Beziehungen</vt:lpstr>
      <vt:lpstr>Inhalt </vt:lpstr>
      <vt:lpstr>Denkschulen</vt:lpstr>
      <vt:lpstr>Denkschulen</vt:lpstr>
      <vt:lpstr>Denkschulen</vt:lpstr>
      <vt:lpstr>Denkschulen</vt:lpstr>
      <vt:lpstr>PowerPoint-Präsentation</vt:lpstr>
      <vt:lpstr>Quellen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833</cp:revision>
  <dcterms:created xsi:type="dcterms:W3CDTF">2008-11-14T10:19:50Z</dcterms:created>
  <dcterms:modified xsi:type="dcterms:W3CDTF">2021-11-27T18:11:14Z</dcterms:modified>
</cp:coreProperties>
</file>