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4"/>
    <p:sldMasterId id="2147483748" r:id="rId5"/>
    <p:sldMasterId id="2147483755" r:id="rId6"/>
    <p:sldMasterId id="2147483682" r:id="rId7"/>
    <p:sldMasterId id="2147483769" r:id="rId8"/>
    <p:sldMasterId id="2147483692" r:id="rId9"/>
  </p:sldMasterIdLst>
  <p:notesMasterIdLst>
    <p:notesMasterId r:id="rId17"/>
  </p:notesMasterIdLst>
  <p:handoutMasterIdLst>
    <p:handoutMasterId r:id="rId18"/>
  </p:handoutMasterIdLst>
  <p:sldIdLst>
    <p:sldId id="306" r:id="rId10"/>
    <p:sldId id="307" r:id="rId11"/>
    <p:sldId id="308" r:id="rId12"/>
    <p:sldId id="313" r:id="rId13"/>
    <p:sldId id="309" r:id="rId14"/>
    <p:sldId id="311" r:id="rId15"/>
    <p:sldId id="300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E"/>
    <a:srgbClr val="E6002F"/>
    <a:srgbClr val="000000"/>
    <a:srgbClr val="EE1F3C"/>
    <a:srgbClr val="7F7F7F"/>
    <a:srgbClr val="DB3943"/>
    <a:srgbClr val="EF1D3B"/>
    <a:srgbClr val="DB3842"/>
    <a:srgbClr val="414042"/>
    <a:srgbClr val="81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7024" autoAdjust="0"/>
  </p:normalViewPr>
  <p:slideViewPr>
    <p:cSldViewPr>
      <p:cViewPr varScale="1">
        <p:scale>
          <a:sx n="68" d="100"/>
          <a:sy n="68" d="100"/>
        </p:scale>
        <p:origin x="1140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73A2117-7156-464B-A32B-D11C422FB4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84AC69-FC3C-E14B-9D9D-00936CAFF6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AE70C-D509-4E4B-9352-79C3D11520D1}" type="datetimeFigureOut">
              <a:rPr lang="de-DE" smtClean="0"/>
              <a:t>13.12.2022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FC5A2D-F8EA-2A48-B4F9-46DA29E7F7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313281-26CF-9F44-9054-489013923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37A5-4E29-AD49-B1D8-E1C9E0E444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8119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02DA-7CEE-4298-AF4B-1C87D65BAB06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24C57-7758-4EF8-8A0E-FE171C8C1817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54346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Mit dem Open-Source-Tool </a:t>
            </a:r>
            <a:r>
              <a:rPr lang="de-DE" dirty="0" err="1">
                <a:effectLst/>
                <a:latin typeface="Arial" panose="020B0604020202020204" pitchFamily="34" charset="0"/>
              </a:rPr>
              <a:t>Tropy</a:t>
            </a:r>
            <a:r>
              <a:rPr lang="de-DE" dirty="0">
                <a:effectLst/>
                <a:latin typeface="Arial" panose="020B0604020202020204" pitchFamily="34" charset="0"/>
              </a:rPr>
              <a:t> können digitale Bildersammlungen z.B.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von Archiv- oder Feldaufenthalten einfach verwaltet und annotiert werden.</a:t>
            </a:r>
            <a:br>
              <a:rPr lang="de-DE" dirty="0"/>
            </a:b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24C57-7758-4EF8-8A0E-FE171C8C1817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299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Das Problem trifft besonders jene, die in Archiven und Bibliotheken mit einer Kamera Fotos von konsultierten Archiv- oder Bibliotheksmaterialien machen: Speicherplatz ist heute nicht mehr das Problem, man hat oft nur wenig Zeit und möchte möglichst viele Quellen zumindest einmal fotografieren – relativ schnell endet man dann mit Hunderten oder Tausenden von Bilddateien auf dem eigenen Computer bzw. in der Cloud</a:t>
            </a:r>
            <a:br>
              <a:rPr lang="de-CH" dirty="0"/>
            </a:br>
            <a:br>
              <a:rPr lang="de-CH" dirty="0"/>
            </a:br>
            <a:r>
              <a:rPr lang="de-CH" dirty="0"/>
              <a:t>Probleme</a:t>
            </a:r>
          </a:p>
          <a:p>
            <a:pPr marL="171450" indent="-171450">
              <a:buFontTx/>
              <a:buChar char="-"/>
            </a:pPr>
            <a:r>
              <a:rPr lang="de-CH" dirty="0"/>
              <a:t>Unübersichtlichkeit</a:t>
            </a:r>
          </a:p>
          <a:p>
            <a:pPr marL="171450" indent="-171450">
              <a:buFontTx/>
              <a:buChar char="-"/>
            </a:pPr>
            <a:r>
              <a:rPr lang="de-CH" dirty="0"/>
              <a:t>Viele Bilder in Ordnern, Notizen separat</a:t>
            </a:r>
          </a:p>
          <a:p>
            <a:pPr marL="171450" indent="-171450">
              <a:buFontTx/>
              <a:buChar char="-"/>
            </a:pPr>
            <a:r>
              <a:rPr lang="de-CH" dirty="0"/>
              <a:t>Bilder haben keine aussagekräftigen Namen</a:t>
            </a:r>
          </a:p>
          <a:p>
            <a:pPr marL="171450" indent="-171450">
              <a:buFontTx/>
              <a:buChar char="-"/>
            </a:pPr>
            <a:r>
              <a:rPr lang="de-CH" dirty="0"/>
              <a:t>Zusammengehörige Fotos sind nicht als solche erkennbar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24C57-7758-4EF8-8A0E-FE171C8C1817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490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CH" dirty="0"/>
              <a:t>Bilder</a:t>
            </a:r>
            <a:r>
              <a:rPr lang="de-CH" baseline="0" dirty="0"/>
              <a:t> Gruppieren</a:t>
            </a:r>
          </a:p>
          <a:p>
            <a:pPr>
              <a:buFontTx/>
              <a:buNone/>
            </a:pP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/>
              <a:t> Mehrere Bilder = 1 Dokument (zusammenführen)</a:t>
            </a:r>
          </a:p>
          <a:p>
            <a:pPr>
              <a:buFontTx/>
              <a:buNone/>
            </a:pPr>
            <a:br>
              <a:rPr lang="de-CH" dirty="0"/>
            </a:br>
            <a:r>
              <a:rPr lang="de-CH" dirty="0"/>
              <a:t>Metadaten für Bilder angeben</a:t>
            </a:r>
          </a:p>
          <a:p>
            <a:pPr lvl="1">
              <a:buFontTx/>
              <a:buChar char="-"/>
            </a:pPr>
            <a:r>
              <a:rPr lang="de-CH" dirty="0"/>
              <a:t>Woher kommt das Bild (</a:t>
            </a:r>
            <a:r>
              <a:rPr lang="de-CH" dirty="0" err="1"/>
              <a:t>zB</a:t>
            </a:r>
            <a:r>
              <a:rPr lang="de-CH" dirty="0"/>
              <a:t> 10 Bilder aus einem Archiv aus der gleichen Schachtel)</a:t>
            </a:r>
          </a:p>
          <a:p>
            <a:pPr lvl="1">
              <a:buFontTx/>
              <a:buChar char="-"/>
            </a:pPr>
            <a:r>
              <a:rPr lang="de-CH" dirty="0"/>
              <a:t>Wer hat es gemacht etc.</a:t>
            </a:r>
          </a:p>
          <a:p>
            <a:pPr lvl="1">
              <a:buFontTx/>
              <a:buChar char="-"/>
            </a:pPr>
            <a:r>
              <a:rPr lang="de-CH" dirty="0"/>
              <a:t>Das Bild heisst dann nicht mehr IMG6978, sondern… </a:t>
            </a:r>
          </a:p>
          <a:p>
            <a:pPr lvl="1">
              <a:buFontTx/>
              <a:buChar char="-"/>
            </a:pPr>
            <a:endParaRPr lang="de-CH" dirty="0"/>
          </a:p>
          <a:p>
            <a:pPr>
              <a:buFontTx/>
              <a:buChar char="-"/>
            </a:pPr>
            <a:r>
              <a:rPr lang="de-CH" dirty="0"/>
              <a:t>Bilder einzeln und stapelweise bearbeiten</a:t>
            </a:r>
          </a:p>
          <a:p>
            <a:pPr lvl="1">
              <a:buFontTx/>
              <a:buChar char="-"/>
            </a:pPr>
            <a:r>
              <a:rPr lang="de-CH" dirty="0"/>
              <a:t>Bilder rotieren</a:t>
            </a:r>
          </a:p>
          <a:p>
            <a:pPr lvl="1">
              <a:buFontTx/>
              <a:buChar char="-"/>
            </a:pPr>
            <a:r>
              <a:rPr lang="de-CH" dirty="0"/>
              <a:t>Einzelne Bilder schärfen, lesbarer machen </a:t>
            </a:r>
            <a:br>
              <a:rPr lang="de-CH" dirty="0"/>
            </a:br>
            <a:endParaRPr lang="de-CH" dirty="0"/>
          </a:p>
          <a:p>
            <a:pPr>
              <a:buFontTx/>
              <a:buChar char="-"/>
            </a:pPr>
            <a:r>
              <a:rPr lang="de-CH" dirty="0"/>
              <a:t>Notizen hinzufügen</a:t>
            </a:r>
          </a:p>
          <a:p>
            <a:pPr lvl="1">
              <a:buFontTx/>
              <a:buChar char="-"/>
            </a:pPr>
            <a:r>
              <a:rPr lang="de-CH" dirty="0"/>
              <a:t>Sie können die Notizen direkt zu Ihrem Bild hinzufügen, auch mehrere </a:t>
            </a:r>
            <a:br>
              <a:rPr lang="de-CH" dirty="0"/>
            </a:br>
            <a:endParaRPr lang="de-CH" dirty="0"/>
          </a:p>
          <a:p>
            <a:pPr>
              <a:buFontTx/>
              <a:buChar char="-"/>
            </a:pPr>
            <a:r>
              <a:rPr lang="de-CH" dirty="0"/>
              <a:t>Material organisieren (Listen, Schlagwörter etc.) </a:t>
            </a:r>
          </a:p>
          <a:p>
            <a:pPr lvl="1">
              <a:buFontTx/>
              <a:buChar char="-"/>
            </a:pPr>
            <a:r>
              <a:rPr lang="de-CH" dirty="0"/>
              <a:t>Grundsätzlich ist nur schon das Angeben von Metadaten hilfreich </a:t>
            </a:r>
          </a:p>
          <a:p>
            <a:pPr lvl="1">
              <a:buFontTx/>
              <a:buChar char="-"/>
            </a:pPr>
            <a:r>
              <a:rPr lang="de-CH" dirty="0"/>
              <a:t>Durchsuchbarkeit aller Metadaten</a:t>
            </a:r>
            <a:r>
              <a:rPr lang="de-CH" baseline="0" dirty="0"/>
              <a:t> 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Wichtig: findet alles nur in der </a:t>
            </a:r>
            <a:r>
              <a:rPr lang="de-CH" dirty="0" err="1"/>
              <a:t>Tropy</a:t>
            </a:r>
            <a:r>
              <a:rPr lang="de-CH" dirty="0"/>
              <a:t>-Oberfläche statt, Originalbilder bleiben unverändert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24C57-7758-4EF8-8A0E-FE171C8C1817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310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24C57-7758-4EF8-8A0E-FE171C8C1817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744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</a:t>
            </a:r>
            <a:r>
              <a:rPr lang="de-CH" dirty="0" err="1"/>
              <a:t>Tropy</a:t>
            </a:r>
            <a:r>
              <a:rPr lang="de-CH" dirty="0"/>
              <a:t> kann</a:t>
            </a:r>
            <a:r>
              <a:rPr lang="de-CH" baseline="0" dirty="0"/>
              <a:t> und nicht</a:t>
            </a:r>
          </a:p>
          <a:p>
            <a:endParaRPr lang="de-CH" baseline="0" dirty="0"/>
          </a:p>
          <a:p>
            <a:r>
              <a:rPr lang="de-CH" baseline="0" dirty="0"/>
              <a:t>- nur Basic </a:t>
            </a:r>
            <a:r>
              <a:rPr lang="de-CH" baseline="0" dirty="0" err="1"/>
              <a:t>editing</a:t>
            </a:r>
            <a:r>
              <a:rPr lang="de-CH" baseline="0" dirty="0"/>
              <a:t> Software (kein Photoshop)</a:t>
            </a:r>
          </a:p>
          <a:p>
            <a:endParaRPr lang="de-CH" baseline="0" dirty="0"/>
          </a:p>
          <a:p>
            <a:pPr marL="171450" indent="-171450">
              <a:buFontTx/>
              <a:buChar char="-"/>
            </a:pPr>
            <a:r>
              <a:rPr lang="de-CH" baseline="0" dirty="0"/>
              <a:t>Export in Präsentationstools wie </a:t>
            </a:r>
            <a:r>
              <a:rPr lang="en-US" dirty="0"/>
              <a:t>JSON-LD and to </a:t>
            </a:r>
            <a:r>
              <a:rPr lang="en-US" dirty="0" err="1"/>
              <a:t>Omeka</a:t>
            </a:r>
            <a:br>
              <a:rPr lang="en-US" dirty="0"/>
            </a:b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Noch</a:t>
            </a:r>
            <a:r>
              <a:rPr lang="en-US" dirty="0"/>
              <a:t>) </a:t>
            </a:r>
            <a:r>
              <a:rPr lang="en-US" dirty="0" err="1"/>
              <a:t>keine</a:t>
            </a:r>
            <a:r>
              <a:rPr lang="en-US" baseline="0" dirty="0"/>
              <a:t> Integration </a:t>
            </a:r>
            <a:r>
              <a:rPr lang="en-US" baseline="0" dirty="0" err="1"/>
              <a:t>mit</a:t>
            </a:r>
            <a:r>
              <a:rPr lang="en-US" baseline="0" dirty="0"/>
              <a:t> Cloud-Storage für </a:t>
            </a:r>
            <a:r>
              <a:rPr lang="en-US" baseline="0" dirty="0" err="1"/>
              <a:t>Fotos</a:t>
            </a:r>
            <a:r>
              <a:rPr lang="en-US" baseline="0" dirty="0"/>
              <a:t> (</a:t>
            </a:r>
            <a:r>
              <a:rPr lang="en-US" baseline="0" dirty="0" err="1"/>
              <a:t>GooglePhotos</a:t>
            </a:r>
            <a:r>
              <a:rPr lang="en-US" baseline="0" dirty="0"/>
              <a:t>, </a:t>
            </a:r>
            <a:r>
              <a:rPr lang="en-US" baseline="0" dirty="0" err="1"/>
              <a:t>Icloud</a:t>
            </a:r>
            <a:r>
              <a:rPr lang="en-US" baseline="0" dirty="0"/>
              <a:t> </a:t>
            </a:r>
            <a:r>
              <a:rPr lang="en-US" baseline="0" dirty="0" err="1"/>
              <a:t>o.ä</a:t>
            </a:r>
            <a:r>
              <a:rPr lang="en-US" baseline="0" dirty="0"/>
              <a:t>.)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 err="1"/>
              <a:t>Ist</a:t>
            </a:r>
            <a:r>
              <a:rPr lang="en-US" baseline="0" dirty="0"/>
              <a:t> </a:t>
            </a:r>
            <a:r>
              <a:rPr lang="en-US" baseline="0" dirty="0" err="1"/>
              <a:t>ein</a:t>
            </a:r>
            <a:r>
              <a:rPr lang="en-US" baseline="0" dirty="0"/>
              <a:t> </a:t>
            </a:r>
            <a:r>
              <a:rPr lang="en-US" baseline="0" dirty="0" err="1"/>
              <a:t>bisschen</a:t>
            </a:r>
            <a:r>
              <a:rPr lang="en-US" baseline="0" dirty="0"/>
              <a:t> </a:t>
            </a:r>
            <a:r>
              <a:rPr lang="en-US" baseline="0" dirty="0" err="1"/>
              <a:t>ein</a:t>
            </a:r>
            <a:r>
              <a:rPr lang="en-US" baseline="0" dirty="0"/>
              <a:t> One-Trick-Pony: es </a:t>
            </a:r>
            <a:r>
              <a:rPr lang="en-US" baseline="0" dirty="0" err="1"/>
              <a:t>kann</a:t>
            </a:r>
            <a:r>
              <a:rPr lang="en-US" baseline="0" dirty="0"/>
              <a:t> </a:t>
            </a:r>
            <a:r>
              <a:rPr lang="en-US" baseline="0" dirty="0" err="1"/>
              <a:t>wirklich</a:t>
            </a:r>
            <a:r>
              <a:rPr lang="en-US" baseline="0" dirty="0"/>
              <a:t> simple, schnell und gratis </a:t>
            </a:r>
            <a:r>
              <a:rPr lang="en-US" baseline="0" dirty="0" err="1"/>
              <a:t>Fotos</a:t>
            </a:r>
            <a:r>
              <a:rPr lang="en-US" baseline="0" dirty="0"/>
              <a:t> </a:t>
            </a:r>
            <a:r>
              <a:rPr lang="en-US" baseline="0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einem</a:t>
            </a:r>
            <a:r>
              <a:rPr lang="en-US" baseline="0" dirty="0"/>
              <a:t> </a:t>
            </a:r>
            <a:r>
              <a:rPr lang="en-US" baseline="0" dirty="0" err="1"/>
              <a:t>Projekt</a:t>
            </a:r>
            <a:r>
              <a:rPr lang="en-US" baseline="0" dirty="0"/>
              <a:t> </a:t>
            </a:r>
            <a:r>
              <a:rPr lang="en-US" baseline="0" dirty="0" err="1"/>
              <a:t>zusammenführen</a:t>
            </a:r>
            <a:r>
              <a:rPr lang="en-US" baseline="0" dirty="0"/>
              <a:t>. </a:t>
            </a:r>
            <a:br>
              <a:rPr lang="en-US" dirty="0"/>
            </a:br>
            <a:endParaRPr lang="en-US" dirty="0"/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B24C57-7758-4EF8-8A0E-FE171C8C1817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634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24C57-7758-4EF8-8A0E-FE171C8C1817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377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3.jpeg"/><Relationship Id="rId4" Type="http://schemas.openxmlformats.org/officeDocument/2006/relationships/tags" Target="../tags/tag22.xml"/><Relationship Id="rId9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Titel-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F220F-AF24-8D49-BCE6-4B7754B66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7200"/>
            <a:ext cx="7020000" cy="410369"/>
          </a:xfrm>
        </p:spPr>
        <p:txBody>
          <a:bodyPr anchor="b" anchorCtr="0"/>
          <a:lstStyle>
            <a:lvl1pPr>
              <a:defRPr>
                <a:solidFill>
                  <a:srgbClr val="E6002E"/>
                </a:solidFill>
              </a:defRPr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9C5DC-671B-6A4E-BD0B-CCB6129F84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0000" y="1306722"/>
            <a:ext cx="7020000" cy="18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Moderator und Organisationseinheit (Arial Fett 14pt., max. 1 Zeile)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9D0CF73-16BC-EE47-A2F6-63380649FC8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0000" y="1576800"/>
            <a:ext cx="7020000" cy="18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und Präsentationsort (Arial 12pt., max. 1 Zeile)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8592F44-7A11-4746-8BCA-D8016987E6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921500"/>
            <a:ext cx="9144000" cy="321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Media Platzhalter: 25.4 (b) x 8.94 (h) cm </a:t>
            </a:r>
          </a:p>
        </p:txBody>
      </p:sp>
    </p:spTree>
    <p:extLst>
      <p:ext uri="{BB962C8B-B14F-4D97-AF65-F5344CB8AC3E}">
        <p14:creationId xmlns:p14="http://schemas.microsoft.com/office/powerpoint/2010/main" val="3392143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ldlines: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4C16497-A32C-7C4C-AA22-3A67A5394F28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540000" y="1220400"/>
            <a:ext cx="702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UniBE</a:t>
            </a:r>
            <a:r>
              <a:rPr lang="de-DE" dirty="0"/>
              <a:t> PowerPoint Präsentation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88497A-C10F-C242-9121-2FA1817FF8DE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540000" y="2203200"/>
            <a:ext cx="7020000" cy="90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Guidelines und Vorlagen: Mini Version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046D8A-2D5D-3944-B02F-74314F7A516F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40000" y="3564000"/>
            <a:ext cx="7020000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Abteilung Marketing und Kommunikation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769F7C-1529-394B-918C-BF53204833AB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540000" y="3834000"/>
            <a:ext cx="7020000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kommunikation@unibe.ch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Tel. +41 31 631 80 44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387392-2B30-4294-A0CF-26F6E8E6E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A5888E-CBEA-4573-AD49-C8A2E2277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8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ldlines: Ressourc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490FFC40-EB43-8445-ADDB-1EB6EA3CDAFF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800" kern="1200" dirty="0">
                <a:solidFill>
                  <a:srgbClr val="E6002E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Guidelines</a:t>
            </a:r>
          </a:p>
        </p:txBody>
      </p:sp>
      <p:sp>
        <p:nvSpPr>
          <p:cNvPr id="16" name="Titelplatzhalter 14">
            <a:extLst>
              <a:ext uri="{FF2B5EF4-FFF2-40B4-BE49-F238E27FC236}">
                <a16:creationId xmlns:a16="http://schemas.microsoft.com/office/drawing/2014/main" id="{42BFD9EF-F981-634F-ACF1-E740654460D6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Auszeichnungen</a:t>
            </a:r>
          </a:p>
        </p:txBody>
      </p:sp>
      <p:sp>
        <p:nvSpPr>
          <p:cNvPr id="18" name="Titelplatzhalter 14">
            <a:extLst>
              <a:ext uri="{FF2B5EF4-FFF2-40B4-BE49-F238E27FC236}">
                <a16:creationId xmlns:a16="http://schemas.microsoft.com/office/drawing/2014/main" id="{5C76C480-E04E-D446-BBD5-9313C9BAB514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40000" y="1200150"/>
            <a:ext cx="7020000" cy="56425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de-DE" sz="1600" dirty="0">
                <a:solidFill>
                  <a:schemeClr val="tx1"/>
                </a:solidFill>
              </a:rPr>
              <a:t>Kopieren und Einfügen Piktogramme mit/ohne Definition</a:t>
            </a:r>
          </a:p>
          <a:p>
            <a:pPr>
              <a:lnSpc>
                <a:spcPts val="1200"/>
              </a:lnSpc>
            </a:pPr>
            <a:r>
              <a:rPr lang="de-CH" sz="1000" dirty="0">
                <a:solidFill>
                  <a:schemeClr val="tx1"/>
                </a:solidFill>
              </a:rPr>
              <a:t>Wenn Sie einen Inhalt besonders betonen oder sonst hervorheben wollen, stehen Ihnen </a:t>
            </a:r>
          </a:p>
          <a:p>
            <a:pPr>
              <a:lnSpc>
                <a:spcPts val="1200"/>
              </a:lnSpc>
            </a:pPr>
            <a:r>
              <a:rPr lang="de-CH" sz="1000" dirty="0">
                <a:solidFill>
                  <a:schemeClr val="tx1"/>
                </a:solidFill>
              </a:rPr>
              <a:t>folgende Piktogramme zur Verfügung. Sie können sie mit oder ohne Text verwenden.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5E161E2-629B-4D0E-A41B-EB5A266A9A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7BB208-DBEF-46C6-B2DD-639524A94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7737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lines: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490FFC40-EB43-8445-ADDB-1EB6EA3CDAFF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800" kern="1200" dirty="0">
                <a:solidFill>
                  <a:srgbClr val="E6002E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Inhaltliche Guidelines 3</a:t>
            </a:r>
          </a:p>
        </p:txBody>
      </p:sp>
      <p:sp>
        <p:nvSpPr>
          <p:cNvPr id="5" name="Titelplatzhalter 14">
            <a:extLst>
              <a:ext uri="{FF2B5EF4-FFF2-40B4-BE49-F238E27FC236}">
                <a16:creationId xmlns:a16="http://schemas.microsoft.com/office/drawing/2014/main" id="{E84A9D7B-50BC-C44F-8802-31714A1943F3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Logo, Schrift, Farben und Typografie</a:t>
            </a:r>
          </a:p>
        </p:txBody>
      </p:sp>
      <p:sp>
        <p:nvSpPr>
          <p:cNvPr id="6" name="Titelplatzhalter 14">
            <a:extLst>
              <a:ext uri="{FF2B5EF4-FFF2-40B4-BE49-F238E27FC236}">
                <a16:creationId xmlns:a16="http://schemas.microsoft.com/office/drawing/2014/main" id="{EC272DF7-D34D-7546-A5CD-0E955FBF002B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40000" y="1350000"/>
            <a:ext cx="6480000" cy="361637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de-DE" sz="1400" dirty="0" err="1">
                <a:solidFill>
                  <a:schemeClr val="tx1"/>
                </a:solidFill>
              </a:rPr>
              <a:t>UniBe</a:t>
            </a:r>
            <a:r>
              <a:rPr lang="de-DE" sz="1400" dirty="0">
                <a:solidFill>
                  <a:schemeClr val="tx1"/>
                </a:solidFill>
              </a:rPr>
              <a:t> Logo ist </a:t>
            </a:r>
            <a:r>
              <a:rPr lang="de-DE" sz="1400" b="1" dirty="0">
                <a:solidFill>
                  <a:schemeClr val="tx1"/>
                </a:solidFill>
              </a:rPr>
              <a:t>immer</a:t>
            </a:r>
            <a:r>
              <a:rPr lang="de-DE" sz="1400" dirty="0">
                <a:solidFill>
                  <a:schemeClr val="tx1"/>
                </a:solidFill>
              </a:rPr>
              <a:t> sichtbar oben rechts auf den Inhalt Folien positioniert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solidFill>
                  <a:schemeClr val="tx1"/>
                </a:solidFill>
              </a:rPr>
              <a:t>Schrift Familie: Arial</a:t>
            </a:r>
          </a:p>
          <a:p>
            <a:pPr>
              <a:lnSpc>
                <a:spcPts val="2400"/>
              </a:lnSpc>
            </a:pPr>
            <a:r>
              <a:rPr lang="de-DE" sz="1400" dirty="0" err="1">
                <a:solidFill>
                  <a:srgbClr val="E6002E"/>
                </a:solidFill>
              </a:rPr>
              <a:t>UniBe</a:t>
            </a:r>
            <a:r>
              <a:rPr lang="de-DE" sz="1400" dirty="0">
                <a:solidFill>
                  <a:srgbClr val="E6002E"/>
                </a:solidFill>
              </a:rPr>
              <a:t> Rot: R:230 G:0 B:46  |  HEX: #E6002E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Hintergrund Grau: R:217 G:217 B:217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solidFill>
                  <a:schemeClr val="tx1"/>
                </a:solidFill>
              </a:rPr>
              <a:t>Media Platzhalter 1:1 = 25.4 (b) x 8.5 (h) cm, 144 dpi</a:t>
            </a:r>
          </a:p>
          <a:p>
            <a:pPr>
              <a:lnSpc>
                <a:spcPts val="18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tx1"/>
                </a:solidFill>
              </a:rPr>
              <a:t>Typografie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Thema der Präsentation: Arial, 12pt.</a:t>
            </a:r>
          </a:p>
          <a:p>
            <a:pPr>
              <a:lnSpc>
                <a:spcPts val="1400"/>
              </a:lnSpc>
            </a:pPr>
            <a:r>
              <a:rPr lang="de-DE" sz="1200" b="0" dirty="0">
                <a:solidFill>
                  <a:srgbClr val="E6002E"/>
                </a:solidFill>
              </a:rPr>
              <a:t>Titel: Arial, 28/32pt., R:230 G:0 B:46, 1 Zeile</a:t>
            </a:r>
          </a:p>
          <a:p>
            <a:pPr>
              <a:lnSpc>
                <a:spcPts val="1400"/>
              </a:lnSpc>
            </a:pPr>
            <a:r>
              <a:rPr lang="de-DE" sz="1200" b="0" dirty="0">
                <a:solidFill>
                  <a:schemeClr val="tx1"/>
                </a:solidFill>
              </a:rPr>
              <a:t>Untertitel: Arial, 28/32pt., </a:t>
            </a:r>
            <a:r>
              <a:rPr lang="de-DE" sz="1200" b="0" dirty="0">
                <a:solidFill>
                  <a:srgbClr val="000000"/>
                </a:solidFill>
              </a:rPr>
              <a:t>max. 2 Zeilen</a:t>
            </a:r>
          </a:p>
          <a:p>
            <a:pPr>
              <a:lnSpc>
                <a:spcPts val="1400"/>
              </a:lnSpc>
            </a:pPr>
            <a:r>
              <a:rPr lang="de-DE" sz="1200" b="0" dirty="0">
                <a:solidFill>
                  <a:schemeClr val="tx1"/>
                </a:solidFill>
              </a:rPr>
              <a:t>Moderator und Organisationseinheit: Arial Fett, 14pt.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Datum und Präsentationsort: Arial, 12pt.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Inhalt Nr. XY: Arial, 20/24pt.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Aussage XY: Arial Fett, 16/20pt.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err="1">
                <a:solidFill>
                  <a:schemeClr val="tx1"/>
                </a:solidFill>
              </a:rPr>
              <a:t>Fliesstext</a:t>
            </a:r>
            <a:r>
              <a:rPr lang="de-DE" sz="1200" b="0" dirty="0">
                <a:solidFill>
                  <a:schemeClr val="tx1"/>
                </a:solidFill>
              </a:rPr>
              <a:t> XY: Arial, 16/20pt.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err="1">
                <a:solidFill>
                  <a:schemeClr val="tx1"/>
                </a:solidFill>
              </a:rPr>
              <a:t>Fliesstext</a:t>
            </a:r>
            <a:r>
              <a:rPr lang="de-DE" sz="1200" b="0" dirty="0">
                <a:solidFill>
                  <a:schemeClr val="tx1"/>
                </a:solidFill>
              </a:rPr>
              <a:t> Ebene: Arial, 20pt., 18pt., 16pt.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525E251-FD30-C74A-99DE-8B05E2B3939A}"/>
              </a:ext>
            </a:extLst>
          </p:cNvPr>
          <p:cNvCxnSpPr>
            <a:cxnSpLocks noGrp="1" noSelect="1" noRot="1" noMove="1" noResize="1" noEditPoints="1" noAdjustHandles="1" noChangeArrowheads="1" noChangeShapeType="1"/>
          </p:cNvCxnSpPr>
          <p:nvPr userDrawn="1">
            <p:custDataLst>
              <p:tags r:id="rId4"/>
            </p:custDataLst>
          </p:nvPr>
        </p:nvCxnSpPr>
        <p:spPr>
          <a:xfrm>
            <a:off x="540000" y="2988000"/>
            <a:ext cx="648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itelplatzhalter 14">
            <a:extLst>
              <a:ext uri="{FF2B5EF4-FFF2-40B4-BE49-F238E27FC236}">
                <a16:creationId xmlns:a16="http://schemas.microsoft.com/office/drawing/2014/main" id="{96329C5F-757A-794E-BBCE-F3CC105898C4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5"/>
            </p:custDataLst>
          </p:nvPr>
        </p:nvSpPr>
        <p:spPr>
          <a:xfrm>
            <a:off x="7920000" y="1350000"/>
            <a:ext cx="1219200" cy="8889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000"/>
              </a:lnSpc>
            </a:pPr>
            <a:r>
              <a:rPr lang="de-DE" sz="800" b="1" dirty="0">
                <a:solidFill>
                  <a:schemeClr val="tx1"/>
                </a:solidFill>
              </a:rPr>
              <a:t>Kontakt</a:t>
            </a:r>
            <a:endParaRPr lang="de-DE" sz="800" b="0" dirty="0">
              <a:solidFill>
                <a:schemeClr val="tx1"/>
              </a:solidFill>
            </a:endParaRPr>
          </a:p>
          <a:p>
            <a:pPr>
              <a:lnSpc>
                <a:spcPts val="1000"/>
              </a:lnSpc>
            </a:pPr>
            <a:r>
              <a:rPr lang="de-DE" sz="800" b="0" dirty="0">
                <a:solidFill>
                  <a:schemeClr val="tx1"/>
                </a:solidFill>
              </a:rPr>
              <a:t>Fragen zu den </a:t>
            </a:r>
            <a:r>
              <a:rPr lang="de-DE" sz="800" b="0" dirty="0" err="1">
                <a:solidFill>
                  <a:schemeClr val="tx1"/>
                </a:solidFill>
              </a:rPr>
              <a:t>UniBE</a:t>
            </a:r>
            <a:r>
              <a:rPr lang="de-DE" sz="800" b="0" dirty="0">
                <a:solidFill>
                  <a:schemeClr val="tx1"/>
                </a:solidFill>
              </a:rPr>
              <a:t> PowerPoint Vorlagen: </a:t>
            </a:r>
          </a:p>
          <a:p>
            <a:pPr>
              <a:lnSpc>
                <a:spcPts val="1000"/>
              </a:lnSpc>
            </a:pPr>
            <a:r>
              <a:rPr lang="de-DE" sz="800" b="0" dirty="0" err="1">
                <a:solidFill>
                  <a:schemeClr val="tx1"/>
                </a:solidFill>
              </a:rPr>
              <a:t>kommunikation</a:t>
            </a:r>
            <a:r>
              <a:rPr lang="de-DE" sz="800" b="0" dirty="0">
                <a:solidFill>
                  <a:schemeClr val="tx1"/>
                </a:solidFill>
              </a:rPr>
              <a:t>@</a:t>
            </a:r>
          </a:p>
          <a:p>
            <a:pPr>
              <a:lnSpc>
                <a:spcPts val="1000"/>
              </a:lnSpc>
            </a:pPr>
            <a:r>
              <a:rPr lang="de-DE" sz="800" b="0" dirty="0" err="1">
                <a:solidFill>
                  <a:schemeClr val="tx1"/>
                </a:solidFill>
              </a:rPr>
              <a:t>unibe.ch</a:t>
            </a:r>
            <a:r>
              <a:rPr lang="de-DE" sz="800" b="0" dirty="0">
                <a:solidFill>
                  <a:schemeClr val="tx1"/>
                </a:solidFill>
              </a:rPr>
              <a:t> oder </a:t>
            </a:r>
          </a:p>
          <a:p>
            <a:pPr>
              <a:lnSpc>
                <a:spcPts val="1000"/>
              </a:lnSpc>
            </a:pPr>
            <a:r>
              <a:rPr lang="de-DE" sz="800" b="0" dirty="0">
                <a:solidFill>
                  <a:schemeClr val="tx1"/>
                </a:solidFill>
              </a:rPr>
              <a:t>Tel. + 41 31 631 80 44</a:t>
            </a:r>
          </a:p>
          <a:p>
            <a:pPr>
              <a:lnSpc>
                <a:spcPts val="1000"/>
              </a:lnSpc>
            </a:pPr>
            <a:endParaRPr lang="de-DE" sz="800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C2E508-06CA-D64A-A4D9-AAF3FB62D703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91" y="1832535"/>
            <a:ext cx="697217" cy="990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E28F87-7B73-E341-9972-6E84FF110996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66" y="1836735"/>
            <a:ext cx="656454" cy="986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1C83571-93C3-4BAC-8C66-038F941005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1B9818-F8F1-4227-BDEF-1931E8498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4079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F220F-AF24-8D49-BCE6-4B7754B66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7200"/>
            <a:ext cx="7020000" cy="410369"/>
          </a:xfrm>
        </p:spPr>
        <p:txBody>
          <a:bodyPr anchor="b" anchorCtr="0"/>
          <a:lstStyle>
            <a:lvl1pPr>
              <a:defRPr>
                <a:solidFill>
                  <a:srgbClr val="E6002E"/>
                </a:solidFill>
              </a:defRPr>
            </a:lvl1pPr>
          </a:lstStyle>
          <a:p>
            <a:r>
              <a:rPr lang="de-CH" spc="-15" dirty="0"/>
              <a:t>Vielen Dank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9C5DC-671B-6A4E-BD0B-CCB6129F84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0000" y="1306722"/>
            <a:ext cx="7020000" cy="18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Moderator und Organisationseinheit (Arial Fett 14pt., max. 1 Zeile)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9D0CF73-16BC-EE47-A2F6-63380649FC8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0000" y="1576800"/>
            <a:ext cx="7020000" cy="18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und Präsentationsort (Arial 12pt., max. 1 Zeile)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pc="20" dirty="0">
                <a:solidFill>
                  <a:srgbClr val="231F20"/>
                </a:solidFill>
              </a:rPr>
              <a:t>für Ihre Aufmerksamkeit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8592F44-7A11-4746-8BCA-D8016987E6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921500"/>
            <a:ext cx="9144000" cy="321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Media Platzhalter: 25.4 (b) x 8.94 (h) cm </a:t>
            </a:r>
          </a:p>
        </p:txBody>
      </p:sp>
    </p:spTree>
    <p:extLst>
      <p:ext uri="{BB962C8B-B14F-4D97-AF65-F5344CB8AC3E}">
        <p14:creationId xmlns:p14="http://schemas.microsoft.com/office/powerpoint/2010/main" val="258286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Titel-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9C5DC-671B-6A4E-BD0B-CCB6129F84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0000" y="3562350"/>
            <a:ext cx="7020000" cy="1661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Moderator und Organisationseinheit (Arial Fett 14pt., max. 1 Zeile)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9D0CF73-16BC-EE47-A2F6-63380649FC8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0000" y="3834000"/>
            <a:ext cx="7020000" cy="1661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und Präsentationsort (Arial 12pt., max. 1 Zeile)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2203200"/>
            <a:ext cx="7020000" cy="9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28/32pt., </a:t>
            </a:r>
            <a:br>
              <a:rPr lang="de-DE" dirty="0"/>
            </a:br>
            <a:r>
              <a:rPr lang="de-DE" dirty="0"/>
              <a:t>schwarz, max. 2 Zeilen) </a:t>
            </a:r>
          </a:p>
        </p:txBody>
      </p:sp>
      <p:sp>
        <p:nvSpPr>
          <p:cNvPr id="13" name="Titelplatzhalter 14">
            <a:extLst>
              <a:ext uri="{FF2B5EF4-FFF2-40B4-BE49-F238E27FC236}">
                <a16:creationId xmlns:a16="http://schemas.microsoft.com/office/drawing/2014/main" id="{A4657668-A8BC-5644-AAC4-0A0F9B6AD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220400"/>
            <a:ext cx="7020000" cy="90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e-DE" dirty="0"/>
              <a:t>Titel A (Arial 28/32pt., </a:t>
            </a:r>
            <a:br>
              <a:rPr lang="de-DE" dirty="0"/>
            </a:br>
            <a:r>
              <a:rPr lang="de-DE" dirty="0"/>
              <a:t>rot, max. 2 Zeilen)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1DF65B6-B9D0-4B33-ABF7-A4E69ADD3A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FA57267-6E5D-462A-AB34-0E3DF25E8C46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240FCC5-2697-4A94-A396-54D9787A28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B7E7CCF-24B8-475D-B765-E074B81F9F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8817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 Inhalt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1FC3BBB-A060-D84D-A85B-A61AE52B9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190750"/>
            <a:ext cx="3727200" cy="261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Inhalt Nr. 1: Arial 20/24pt.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Inhalt Nr. 2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B236500E-83E7-924C-AF0B-0F29C91C1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8000" y="2190750"/>
            <a:ext cx="3727200" cy="261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Inhalt Nr. 3: Arial 20/24pt.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Inhalt Nr. 4</a:t>
            </a:r>
          </a:p>
          <a:p>
            <a:pPr lvl="0"/>
            <a:endParaRPr lang="de-DE" dirty="0"/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16AC8D8E-CDF7-E043-997B-4F40A5E71F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Thema der Präsentation (</a:t>
            </a:r>
            <a:r>
              <a:rPr lang="de-DE" dirty="0" err="1"/>
              <a:t>gemäss</a:t>
            </a:r>
            <a:r>
              <a:rPr lang="de-DE" dirty="0"/>
              <a:t> Titelfolie: Arial 12pt., schwarz, max. 1 Zeile)</a:t>
            </a:r>
          </a:p>
        </p:txBody>
      </p:sp>
      <p:sp>
        <p:nvSpPr>
          <p:cNvPr id="10" name="Titelplatzhalter 14">
            <a:extLst>
              <a:ext uri="{FF2B5EF4-FFF2-40B4-BE49-F238E27FC236}">
                <a16:creationId xmlns:a16="http://schemas.microsoft.com/office/drawing/2014/main" id="{F49DC73E-0ADC-CB4B-B483-695B44661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59E4E658-38E6-44AE-BA10-8C063483014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59DE95-8151-4661-BD95-2CF7B3C22217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54E3D693-2206-4A8B-B697-006EF840931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081E77B4-6EA3-4F15-9B81-021CD1F6E28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6866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: Text-Folie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8DF8EC7-1228-E54F-AEA8-B9FA57ED04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23164D8-30C4-CA40-B858-A93802E24B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160000"/>
            <a:ext cx="3726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Bef>
                <a:spcPts val="0"/>
              </a:spcBef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Aussage 1: Arial Fett 16pt.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B040411C-234A-814D-906D-923A34543F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2430000"/>
            <a:ext cx="3726000" cy="23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00"/>
              </a:lnSpc>
              <a:spcBef>
                <a:spcPts val="0"/>
              </a:spcBef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1: Arial 16/20pt.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BA9C34C3-74C1-1046-BC15-F9C16906BA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8000" y="2160000"/>
            <a:ext cx="3726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Bef>
                <a:spcPts val="0"/>
              </a:spcBef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Aussage 2: Arial Fett 16pt.</a:t>
            </a:r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id="{4D60A118-8FB6-A640-B56D-40FCAF7BFB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78000" y="2430000"/>
            <a:ext cx="3726000" cy="23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00"/>
              </a:lnSpc>
              <a:spcBef>
                <a:spcPts val="0"/>
              </a:spcBef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2: Arial 16/20pt.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3AE95407-6558-2D43-AAF2-1E121E6601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 aus Inhaltverzeichnis (Arial 12pt., schwarz, max. 1 Zeile)</a:t>
            </a:r>
          </a:p>
        </p:txBody>
      </p:sp>
      <p:sp>
        <p:nvSpPr>
          <p:cNvPr id="9" name="Titelplatzhalter 14">
            <a:extLst>
              <a:ext uri="{FF2B5EF4-FFF2-40B4-BE49-F238E27FC236}">
                <a16:creationId xmlns:a16="http://schemas.microsoft.com/office/drawing/2014/main" id="{C22A8075-803F-A14F-902F-5526F2DDD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BFC3B-21A1-40DB-AC10-3C78B84252B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1C9CFDC-3F4B-4134-AAC7-716967B6D4B4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A77EB31-9F8D-4B63-A787-1730E97CB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304636D-8095-4FFD-8479-450D07577A7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926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: Text-Folie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8DF8EC7-1228-E54F-AEA8-B9FA57ED04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3AE95407-6558-2D43-AAF2-1E121E6601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 aus Inhaltverzeichnis (Arial 12pt., schwarz, max. 1 Zeile)</a:t>
            </a:r>
          </a:p>
        </p:txBody>
      </p:sp>
      <p:sp>
        <p:nvSpPr>
          <p:cNvPr id="9" name="Titelplatzhalter 14">
            <a:extLst>
              <a:ext uri="{FF2B5EF4-FFF2-40B4-BE49-F238E27FC236}">
                <a16:creationId xmlns:a16="http://schemas.microsoft.com/office/drawing/2014/main" id="{C22A8075-803F-A14F-902F-5526F2DDD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70AC922-6444-A942-98D8-039519360B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167200"/>
            <a:ext cx="3727200" cy="2590800"/>
          </a:xfrm>
          <a:prstGeom prst="rect">
            <a:avLst/>
          </a:prstGeom>
        </p:spPr>
        <p:txBody>
          <a:bodyPr lIns="0" tIns="0" rIns="0" bIns="0"/>
          <a:lstStyle>
            <a:lvl1pPr marL="268288" indent="-261938">
              <a:buFont typeface="Symbol" pitchFamily="2" charset="2"/>
              <a:buChar char="-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-261938">
              <a:buFont typeface="Symbol" pitchFamily="2" charset="2"/>
              <a:buChar char="-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750" indent="-222250">
              <a:buFont typeface="Symbol" pitchFamily="2" charset="2"/>
              <a:buChar char="-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69975" indent="-180975">
              <a:buFont typeface="Symbol" pitchFamily="2" charset="2"/>
              <a:buChar char="-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1. Ebene 20pt.</a:t>
            </a:r>
          </a:p>
          <a:p>
            <a:pPr lvl="2"/>
            <a:r>
              <a:rPr lang="de-DE" dirty="0"/>
              <a:t>2. Ebene 18pt.</a:t>
            </a:r>
          </a:p>
          <a:p>
            <a:pPr lvl="2"/>
            <a:r>
              <a:rPr lang="de-DE" dirty="0"/>
              <a:t>2. Ebene</a:t>
            </a:r>
          </a:p>
          <a:p>
            <a:pPr lvl="3"/>
            <a:r>
              <a:rPr lang="de-DE" dirty="0"/>
              <a:t>3. Ebene 16pt.</a:t>
            </a:r>
          </a:p>
          <a:p>
            <a:pPr lvl="3"/>
            <a:r>
              <a:rPr lang="de-DE" dirty="0"/>
              <a:t>3. Ebene</a:t>
            </a:r>
          </a:p>
          <a:p>
            <a:pPr lvl="3"/>
            <a:r>
              <a:rPr lang="de-DE" dirty="0"/>
              <a:t>3. Ebene</a:t>
            </a:r>
            <a:endParaRPr lang="de-CH" dirty="0"/>
          </a:p>
          <a:p>
            <a:pPr lvl="3"/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2B75F21-AF2E-9341-B9E7-91E3CDFAE52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876800" y="2167200"/>
            <a:ext cx="3727200" cy="2590800"/>
          </a:xfrm>
          <a:prstGeom prst="rect">
            <a:avLst/>
          </a:prstGeom>
        </p:spPr>
        <p:txBody>
          <a:bodyPr lIns="0" tIns="0" rIns="0" bIns="0"/>
          <a:lstStyle>
            <a:lvl1pPr marL="268288" indent="-261938">
              <a:buFont typeface="Symbol" pitchFamily="2" charset="2"/>
              <a:buChar char="-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-261938">
              <a:buFont typeface="Symbol" pitchFamily="2" charset="2"/>
              <a:buChar char="-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750" indent="-222250">
              <a:buFont typeface="Symbol" pitchFamily="2" charset="2"/>
              <a:buChar char="-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69975" indent="-176213">
              <a:buFont typeface="Symbol" pitchFamily="2" charset="2"/>
              <a:buChar char="-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1. Ebene 20pt.</a:t>
            </a:r>
          </a:p>
          <a:p>
            <a:pPr lvl="2"/>
            <a:r>
              <a:rPr lang="de-DE" dirty="0"/>
              <a:t>2. Ebene 18pt.</a:t>
            </a:r>
          </a:p>
          <a:p>
            <a:pPr lvl="2"/>
            <a:r>
              <a:rPr lang="de-DE" dirty="0"/>
              <a:t>2. Ebene</a:t>
            </a:r>
          </a:p>
          <a:p>
            <a:pPr lvl="3"/>
            <a:r>
              <a:rPr lang="de-DE" dirty="0"/>
              <a:t>3. Ebene 16pt.</a:t>
            </a:r>
          </a:p>
          <a:p>
            <a:pPr lvl="3"/>
            <a:r>
              <a:rPr lang="de-DE" dirty="0"/>
              <a:t>3. Ebene</a:t>
            </a:r>
          </a:p>
          <a:p>
            <a:pPr lvl="3"/>
            <a:r>
              <a:rPr lang="de-DE" dirty="0"/>
              <a:t>3. Ebene</a:t>
            </a:r>
            <a:endParaRPr lang="de-CH" dirty="0"/>
          </a:p>
          <a:p>
            <a:pPr lvl="3"/>
            <a:endParaRPr lang="de-CH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8E7054B-FAC5-4EB7-B135-934DC8BD0E5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16D2767-FA92-43B3-9B1A-F1CF1768926A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F4FF322-C3BC-4A46-B59C-DF3508DFF5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F6B3728E-CC6B-4B06-9176-E3365541A71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147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: Text-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6E1B1B3-D081-AB43-BE21-0F61E2F2D9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0" y="1925998"/>
            <a:ext cx="4572000" cy="30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Media Platzhalter: 12.7 (b) x 8.5 (h) cm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8DF8EC7-1228-E54F-AEA8-B9FA57ED04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23164D8-30C4-CA40-B858-A93802E24B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160000"/>
            <a:ext cx="3726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Bef>
                <a:spcPts val="0"/>
              </a:spcBef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Aussage 1: Arial Fett 16pt.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B040411C-234A-814D-906D-923A34543F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2430000"/>
            <a:ext cx="3726000" cy="23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00"/>
              </a:lnSpc>
              <a:spcBef>
                <a:spcPts val="0"/>
              </a:spcBef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1: Arial 16/20pt.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3AE95407-6558-2D43-AAF2-1E121E6601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Inhalt aus Inhaltverzeichnis (Arial 12pt., schwarz, max. 1 Zeile)</a:t>
            </a:r>
          </a:p>
        </p:txBody>
      </p:sp>
      <p:sp>
        <p:nvSpPr>
          <p:cNvPr id="8" name="Titelplatzhalter 14">
            <a:extLst>
              <a:ext uri="{FF2B5EF4-FFF2-40B4-BE49-F238E27FC236}">
                <a16:creationId xmlns:a16="http://schemas.microsoft.com/office/drawing/2014/main" id="{5170EE32-28A9-F84A-AD01-7B8166009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BFC6636-B901-434E-9248-A0C21276B67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CFBAAA8-E444-40D1-9F62-8E377882544F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82BE62D-5671-4BBC-9685-95220EC3401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46F582-6A65-4BF2-9FA8-2AA79ABF8EF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3781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: Folie für Grafik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0318CE9-39BE-CB41-9E7E-545A530383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926000"/>
            <a:ext cx="9144000" cy="30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Media Platzhalter: 25.4 (b) x 8.5 (h) cm 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601A40B5-7701-6547-8618-E74203A19E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Inhalt aus Inhaltverzeichnis (Arial 12pt., schwarz, max. 1 Zeile)</a:t>
            </a:r>
          </a:p>
        </p:txBody>
      </p:sp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CF6356AF-957D-A241-82E4-5276EE95A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3F758DA-A5F7-4C3D-AEFE-C9E9019639F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D1488A5-142C-47BE-A5AA-7BE1222C9000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A653DC4-0488-4D61-824A-F609D706254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870E372-7C0D-4278-A024-DC19D57F142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7838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: Folie für Grafik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0318CE9-39BE-CB41-9E7E-545A530383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238250"/>
            <a:ext cx="9144000" cy="3747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Media Platzhalter: 25.4 (b) x 8.5 (h) cm 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CF6356AF-957D-A241-82E4-5276EE95A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92F5E-1219-4EE0-88A6-A1E559EA625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17DD1D-CF9C-4E1C-9F2F-524DC1D7C7E8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B5018E-51BE-44F4-BEAC-6CB646A4B6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8C2010-9DE0-4256-B6D0-B54B7B6A6F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8821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emf"/><Relationship Id="rId4" Type="http://schemas.openxmlformats.org/officeDocument/2006/relationships/tags" Target="../tags/tag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5">
            <a:extLst>
              <a:ext uri="{FF2B5EF4-FFF2-40B4-BE49-F238E27FC236}">
                <a16:creationId xmlns:a16="http://schemas.microsoft.com/office/drawing/2014/main" id="{672FFD4B-953E-1948-9D3C-E799629962F0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0000"/>
            <a:ext cx="4603750" cy="3683000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DE58CE7-C7C4-43A3-99A6-19C931FDE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599" y="4999484"/>
            <a:ext cx="2286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711322-F1B5-41C3-B7D6-9496E8D9FEA2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D9F0A4D-2591-4B37-A90C-2C4AC87EB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4999484"/>
            <a:ext cx="58673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F089D83-EA51-4DBF-8B36-07B07C022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4999484"/>
            <a:ext cx="3048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9454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D1CC1DEE-A5BE-164E-9082-DE28396C7C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4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 A:  (Arial 28pt., rot, max. 1 Zeile) 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8EF88773-CF19-0446-8E72-82C3FC2CA652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65" r:id="rId2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" userDrawn="1">
          <p15:clr>
            <a:srgbClr val="F26B43"/>
          </p15:clr>
        </p15:guide>
        <p15:guide id="3" pos="4752" userDrawn="1">
          <p15:clr>
            <a:srgbClr val="F26B43"/>
          </p15:clr>
        </p15:guide>
        <p15:guide id="4" pos="5664" userDrawn="1">
          <p15:clr>
            <a:srgbClr val="F26B43"/>
          </p15:clr>
        </p15:guide>
        <p15:guide id="6" pos="336" userDrawn="1">
          <p15:clr>
            <a:srgbClr val="F26B43"/>
          </p15:clr>
        </p15:guide>
        <p15:guide id="13" orient="horz" pos="836" userDrawn="1">
          <p15:clr>
            <a:srgbClr val="F26B43"/>
          </p15:clr>
        </p15:guide>
        <p15:guide id="15" orient="horz" pos="631" userDrawn="1">
          <p15:clr>
            <a:srgbClr val="F26B43"/>
          </p15:clr>
        </p15:guide>
        <p15:guide id="21" orient="horz" pos="1208" userDrawn="1">
          <p15:clr>
            <a:srgbClr val="F26B43"/>
          </p15:clr>
        </p15:guide>
        <p15:guide id="22" orient="horz" pos="4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D1CC1DEE-A5BE-164E-9082-DE28396C7C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3"/>
            </p:custDataLst>
          </p:nvPr>
        </p:nvSpPr>
        <p:spPr>
          <a:xfrm>
            <a:off x="540000" y="1220400"/>
            <a:ext cx="7020000" cy="90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e-DE" dirty="0"/>
              <a:t>Titel A (Arial 28/32pt., </a:t>
            </a:r>
            <a:br>
              <a:rPr lang="de-DE" dirty="0"/>
            </a:br>
            <a:r>
              <a:rPr lang="de-DE" dirty="0"/>
              <a:t>rot, max. 2 Zeilen) </a:t>
            </a:r>
          </a:p>
        </p:txBody>
      </p:sp>
      <p:pic>
        <p:nvPicPr>
          <p:cNvPr id="4" name="Bild 5">
            <a:extLst>
              <a:ext uri="{FF2B5EF4-FFF2-40B4-BE49-F238E27FC236}">
                <a16:creationId xmlns:a16="http://schemas.microsoft.com/office/drawing/2014/main" id="{FCC3D389-9973-964B-91ED-5643E78F35AA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4BEE839F-C5E0-44AA-8B68-3DF43D456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599" y="4999484"/>
            <a:ext cx="2286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C37275-DA85-42C0-BF86-23E2A4B02B5F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264A53B-D48D-4139-B6FC-BF9118E7E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4999484"/>
            <a:ext cx="58673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5C1FCFFE-A6F2-407A-8938-15FFCBA8C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4999484"/>
            <a:ext cx="3048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17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84" userDrawn="1">
          <p15:clr>
            <a:srgbClr val="F26B43"/>
          </p15:clr>
        </p15:guide>
        <p15:guide id="2" pos="336">
          <p15:clr>
            <a:srgbClr val="F26B43"/>
          </p15:clr>
        </p15:guide>
        <p15:guide id="3" pos="4752" userDrawn="1">
          <p15:clr>
            <a:srgbClr val="F26B43"/>
          </p15:clr>
        </p15:guide>
        <p15:guide id="4" pos="5664" userDrawn="1">
          <p15:clr>
            <a:srgbClr val="F26B43"/>
          </p15:clr>
        </p15:guide>
        <p15:guide id="6" orient="horz" pos="1432" userDrawn="1">
          <p15:clr>
            <a:srgbClr val="F26B43"/>
          </p15:clr>
        </p15:guide>
        <p15:guide id="12" orient="horz" pos="225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E756D428-BAD7-3447-9927-B6A9FCF0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768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dirty="0"/>
              <a:t>Titel A (Arial 28pt., rot, max. 1 Zeile)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BF98FB-2886-B941-8FDB-3481055A357B}"/>
              </a:ext>
            </a:extLst>
          </p:cNvPr>
          <p:cNvSpPr/>
          <p:nvPr userDrawn="1"/>
        </p:nvSpPr>
        <p:spPr>
          <a:xfrm>
            <a:off x="0" y="1925998"/>
            <a:ext cx="9144000" cy="30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06A9DEA-0FB9-8F47-9F85-6FBBED932B69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605A93A-E7FF-4502-A9B0-9D67B805D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599" y="4999484"/>
            <a:ext cx="2286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59DE95-8151-4661-BD95-2CF7B3C22217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0A540411-A530-40A1-B77A-48B5C9A5A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4999484"/>
            <a:ext cx="58673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C455CF3-8FAF-4A6B-BA2C-48E041EA3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4999484"/>
            <a:ext cx="3048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05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8" r:id="rId2"/>
    <p:sldLayoutId id="2147483766" r:id="rId3"/>
    <p:sldLayoutId id="2147483754" r:id="rId4"/>
    <p:sldLayoutId id="2147483767" r:id="rId5"/>
  </p:sldLayoutIdLst>
  <p:hf hdr="0" ftr="0" dt="0"/>
  <p:txStyles>
    <p:titleStyle>
      <a:lvl1pPr algn="l" defTabSz="914377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6" userDrawn="1">
          <p15:clr>
            <a:srgbClr val="F26B43"/>
          </p15:clr>
        </p15:guide>
        <p15:guide id="4" orient="horz" pos="1380" userDrawn="1">
          <p15:clr>
            <a:srgbClr val="F26B43"/>
          </p15:clr>
        </p15:guide>
        <p15:guide id="9" pos="2688" userDrawn="1">
          <p15:clr>
            <a:srgbClr val="F26B43"/>
          </p15:clr>
        </p15:guide>
        <p15:guide id="10" pos="3072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pos="5424" userDrawn="1">
          <p15:clr>
            <a:srgbClr val="F26B43"/>
          </p15:clr>
        </p15:guide>
        <p15:guide id="19" orient="horz" pos="780" userDrawn="1">
          <p15:clr>
            <a:srgbClr val="F26B43"/>
          </p15:clr>
        </p15:guide>
        <p15:guide id="20" orient="horz" pos="189" userDrawn="1">
          <p15:clr>
            <a:srgbClr val="F26B43"/>
          </p15:clr>
        </p15:guide>
        <p15:guide id="24" orient="horz" pos="1213" userDrawn="1">
          <p15:clr>
            <a:srgbClr val="F26B43"/>
          </p15:clr>
        </p15:guide>
        <p15:guide id="25" orient="horz" pos="634" userDrawn="1">
          <p15:clr>
            <a:srgbClr val="F26B43"/>
          </p15:clr>
        </p15:guide>
        <p15:guide id="26" orient="horz" pos="472" userDrawn="1">
          <p15:clr>
            <a:srgbClr val="F26B43"/>
          </p15:clr>
        </p15:guide>
        <p15:guide id="29" orient="horz" pos="2981" userDrawn="1">
          <p15:clr>
            <a:srgbClr val="F26B43"/>
          </p15:clr>
        </p15:guide>
        <p15:guide id="30" orient="horz" pos="31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E756D428-BAD7-3447-9927-B6A9FCF078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3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dirty="0"/>
              <a:t>Titel A (Arial 28pt., rot, max. 1 Zeile) 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06A9DEA-0FB9-8F47-9F85-6FBBED932B69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A1F7388-5FBC-475D-9F8B-A4424CF16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599" y="4999484"/>
            <a:ext cx="2286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8092FC-1F54-4564-82DB-E8185439A591}" type="datetime1">
              <a:rPr lang="de-CH" smtClean="0"/>
              <a:t>13.12.2022</a:t>
            </a:fld>
            <a:endParaRPr lang="de-CH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32B7ABA-BEE0-4156-8D0E-752B318A9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4999484"/>
            <a:ext cx="58673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1157C71-5D67-4EA8-A480-072CFE47A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4999484"/>
            <a:ext cx="3048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7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l" defTabSz="914377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6">
          <p15:clr>
            <a:srgbClr val="F26B43"/>
          </p15:clr>
        </p15:guide>
        <p15:guide id="4" orient="horz" pos="1380">
          <p15:clr>
            <a:srgbClr val="F26B43"/>
          </p15:clr>
        </p15:guide>
        <p15:guide id="9" pos="2688">
          <p15:clr>
            <a:srgbClr val="F26B43"/>
          </p15:clr>
        </p15:guide>
        <p15:guide id="10" pos="3072">
          <p15:clr>
            <a:srgbClr val="F26B43"/>
          </p15:clr>
        </p15:guide>
        <p15:guide id="11" pos="2880">
          <p15:clr>
            <a:srgbClr val="F26B43"/>
          </p15:clr>
        </p15:guide>
        <p15:guide id="12" pos="5424">
          <p15:clr>
            <a:srgbClr val="F26B43"/>
          </p15:clr>
        </p15:guide>
        <p15:guide id="19" orient="horz" pos="780">
          <p15:clr>
            <a:srgbClr val="F26B43"/>
          </p15:clr>
        </p15:guide>
        <p15:guide id="20" orient="horz" pos="324" userDrawn="1">
          <p15:clr>
            <a:srgbClr val="F26B43"/>
          </p15:clr>
        </p15:guide>
        <p15:guide id="24" orient="horz" pos="1213">
          <p15:clr>
            <a:srgbClr val="F26B43"/>
          </p15:clr>
        </p15:guide>
        <p15:guide id="25" orient="horz" pos="634">
          <p15:clr>
            <a:srgbClr val="F26B43"/>
          </p15:clr>
        </p15:guide>
        <p15:guide id="26" orient="horz" pos="472">
          <p15:clr>
            <a:srgbClr val="F26B43"/>
          </p15:clr>
        </p15:guide>
        <p15:guide id="29" orient="horz" pos="2981">
          <p15:clr>
            <a:srgbClr val="F26B43"/>
          </p15:clr>
        </p15:guide>
        <p15:guide id="30" orient="horz" pos="31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E756D428-BAD7-3447-9927-B6A9FCF078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5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CH" sz="2800" kern="1200" dirty="0">
                <a:solidFill>
                  <a:srgbClr val="E6002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Inhaltliche Guidelines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6C5C4CF1-EFE9-DB4F-BB02-A27793C328E6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6"/>
            </p:custDataLst>
          </p:nvPr>
        </p:nvSpPr>
        <p:spPr>
          <a:xfrm>
            <a:off x="5400000" y="5004000"/>
            <a:ext cx="3600000" cy="11285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© Copyright Kommunikation </a:t>
            </a:r>
            <a:r>
              <a:rPr lang="de-DE" dirty="0" err="1"/>
              <a:t>UniBE</a:t>
            </a:r>
            <a:r>
              <a:rPr lang="de-DE" dirty="0"/>
              <a:t>: Version 3.0, 11.2018</a:t>
            </a:r>
          </a:p>
        </p:txBody>
      </p:sp>
      <p:pic>
        <p:nvPicPr>
          <p:cNvPr id="5" name="Bild 5">
            <a:extLst>
              <a:ext uri="{FF2B5EF4-FFF2-40B4-BE49-F238E27FC236}">
                <a16:creationId xmlns:a16="http://schemas.microsoft.com/office/drawing/2014/main" id="{C6DE84E5-9B63-C34F-923D-EB0B80D7BF96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B7A748E-C717-4C2C-9279-A1AD21E0B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4999484"/>
            <a:ext cx="58673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7E3D27F-0EBD-4BA5-8E82-DC3CDA53D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4999484"/>
            <a:ext cx="3048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20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58" r:id="rId3"/>
  </p:sldLayoutIdLst>
  <p:hf hdr="0" ftr="0" dt="0"/>
  <p:txStyles>
    <p:titleStyle>
      <a:lvl1pPr algn="l" defTabSz="914377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664" userDrawn="1">
          <p15:clr>
            <a:srgbClr val="F26B43"/>
          </p15:clr>
        </p15:guide>
        <p15:guide id="7" orient="horz" pos="634" userDrawn="1">
          <p15:clr>
            <a:srgbClr val="F26B43"/>
          </p15:clr>
        </p15:guide>
        <p15:guide id="9" orient="horz" pos="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opy/tropy-plugin-ii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s.tropy.org/t/export-tropy-for-zotero/233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github.com/tropy/tropy-plugin-cs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qTkI49JUD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forums.tropy.org/" TargetMode="External"/><Relationship Id="rId4" Type="http://schemas.openxmlformats.org/officeDocument/2006/relationships/hyperlink" Target="https://docs.tropy.org/#trop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hyperlink" Target="mailto:eva.maurer@unibe.ch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D19876-AEE0-4FFF-98FA-3EF474CB86B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Dr. Eva Maurer (UB Bern)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BB04F2-4EA2-487C-97EA-6354042B3A5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40000" y="3834000"/>
            <a:ext cx="7020000" cy="626838"/>
          </a:xfrm>
        </p:spPr>
        <p:txBody>
          <a:bodyPr/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Dienstag, 13.12.2022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Historisches Institut, U</a:t>
            </a:r>
            <a:r>
              <a:rPr lang="de-DE" dirty="0"/>
              <a:t>niversität Bern</a:t>
            </a:r>
            <a:endParaRPr lang="de-CH" dirty="0"/>
          </a:p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74F00B-6A03-4D33-8AB9-78FDE8A91FB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Digitale Bilder verwalten mit </a:t>
            </a:r>
            <a:r>
              <a:rPr lang="de-DE" dirty="0" err="1">
                <a:effectLst/>
                <a:latin typeface="Arial" panose="020B0604020202020204" pitchFamily="34" charset="0"/>
              </a:rPr>
              <a:t>Tropy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hlinkClick r:id="rId3"/>
              </a:rPr>
              <a:t>www.tropy.org</a:t>
            </a:r>
            <a:r>
              <a:rPr lang="de-DE" dirty="0"/>
              <a:t>) </a:t>
            </a:r>
            <a:br>
              <a:rPr lang="de-DE" dirty="0"/>
            </a:br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D1280-C7E9-4764-8D8C-65898E13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Coffee </a:t>
            </a:r>
            <a:r>
              <a:rPr lang="de-CH" dirty="0" err="1"/>
              <a:t>Lecture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5BC4D2-D3A9-0C8A-7E2A-706C6A532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72" r="29646" b="24701"/>
          <a:stretch/>
        </p:blipFill>
        <p:spPr>
          <a:xfrm>
            <a:off x="6274432" y="3023102"/>
            <a:ext cx="2546041" cy="18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5C338308-9267-48B2-84AF-F78F9BB2A6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596" t="7605" r="63505" b="52673"/>
          <a:stretch/>
        </p:blipFill>
        <p:spPr>
          <a:xfrm>
            <a:off x="107504" y="1995686"/>
            <a:ext cx="5256584" cy="3330671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303BC45-8788-40C0-AC52-CED1A71D29A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CH" dirty="0"/>
              <a:t>… generieren grosse Mengen an Fotos… 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78592F8-9E94-40B1-B181-1029E89E73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/>
              <a:t>Recherchen generieren Dateimengen…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1D0108A-DC13-43A7-B8C0-D3E67A45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Problem: viele Recherchen…		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65B8AD-6CE6-8C93-C70B-39B7333D85A5}"/>
              </a:ext>
            </a:extLst>
          </p:cNvPr>
          <p:cNvSpPr txBox="1"/>
          <p:nvPr/>
        </p:nvSpPr>
        <p:spPr>
          <a:xfrm>
            <a:off x="5652120" y="2427734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Viele Bilder ohne sprechende Namen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Keine Metadaten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Zusammengehörige Fotos sind nicht als solche erkennbar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Fotos und Notizen sind separat abgelegt…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500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2222BED-52A1-42A5-8DEA-5D2A959CAEA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CH" dirty="0"/>
              <a:t> für Archiv- und andere Forschungsfotos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9DD29DC-6374-4FE9-BC19-3AEBB2278E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09428D-21E6-44BD-9C26-34C45DDD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51133"/>
            <a:ext cx="7020000" cy="410369"/>
          </a:xfrm>
        </p:spPr>
        <p:txBody>
          <a:bodyPr/>
          <a:lstStyle/>
          <a:p>
            <a:r>
              <a:rPr lang="de-CH" dirty="0" err="1"/>
              <a:t>Tropy</a:t>
            </a:r>
            <a:r>
              <a:rPr lang="de-CH" dirty="0"/>
              <a:t> – Bildverwaltung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2797685-7337-4858-AB0D-5E29F8F41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2067694"/>
            <a:ext cx="3727200" cy="2880320"/>
          </a:xfrm>
        </p:spPr>
        <p:txBody>
          <a:bodyPr/>
          <a:lstStyle/>
          <a:p>
            <a:pPr marL="6350" indent="0">
              <a:buNone/>
            </a:pPr>
            <a:r>
              <a:rPr lang="de-CH" dirty="0"/>
              <a:t>Mit </a:t>
            </a:r>
            <a:r>
              <a:rPr lang="de-CH" dirty="0" err="1"/>
              <a:t>Tropy</a:t>
            </a:r>
            <a:r>
              <a:rPr lang="de-CH" dirty="0"/>
              <a:t> kann man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Bilder gruppieren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Bilder mit Metadaten versehen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Bilder einzeln / stapelweise bearbeiten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Notizen hinzufügen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Material organisieren (Listen, Schlagwörter etc.) </a:t>
            </a:r>
          </a:p>
        </p:txBody>
      </p:sp>
      <p:pic>
        <p:nvPicPr>
          <p:cNvPr id="27" name="Inhaltsplatzhalter 26">
            <a:extLst>
              <a:ext uri="{FF2B5EF4-FFF2-40B4-BE49-F238E27FC236}">
                <a16:creationId xmlns:a16="http://schemas.microsoft.com/office/drawing/2014/main" id="{59AB1FC8-8FD6-477A-A1CB-F47906317E4B}"/>
              </a:ext>
            </a:extLst>
          </p:cNvPr>
          <p:cNvPicPr>
            <a:picLocks noGrp="1" noChangeAspect="1"/>
          </p:cNvPicPr>
          <p:nvPr>
            <p:ph sz="half" idx="21"/>
          </p:nvPr>
        </p:nvPicPr>
        <p:blipFill>
          <a:blip r:embed="rId3"/>
          <a:stretch>
            <a:fillRect/>
          </a:stretch>
        </p:blipFill>
        <p:spPr>
          <a:xfrm>
            <a:off x="4499992" y="1779662"/>
            <a:ext cx="4600404" cy="3254458"/>
          </a:xfrm>
        </p:spPr>
      </p:pic>
    </p:spTree>
    <p:extLst>
      <p:ext uri="{BB962C8B-B14F-4D97-AF65-F5344CB8AC3E}">
        <p14:creationId xmlns:p14="http://schemas.microsoft.com/office/powerpoint/2010/main" val="409201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6BC19E-3A9C-0991-AB26-A85AA9E26D0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CH" dirty="0"/>
              <a:t>(Fotos werden dabei nicht kopiert!)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C65C25-FBCC-1258-4206-FDD1207E51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74B8BE-F2B9-472B-40A9-9E1D659E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Importmöglichkeiten in </a:t>
            </a:r>
            <a:r>
              <a:rPr lang="de-CH" dirty="0" err="1"/>
              <a:t>Tropy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4F78F3-A481-FA19-5625-70DF71476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079131"/>
            <a:ext cx="3672408" cy="2678869"/>
          </a:xfrm>
        </p:spPr>
        <p:txBody>
          <a:bodyPr/>
          <a:lstStyle/>
          <a:p>
            <a:pPr marL="6350" indent="0">
              <a:buNone/>
            </a:pPr>
            <a:r>
              <a:rPr lang="de-CH" dirty="0"/>
              <a:t>a) Drag and Drop aus Explorer (eigene Dateien) (</a:t>
            </a:r>
            <a:r>
              <a:rPr lang="de-CH" sz="1600" i="1" dirty="0"/>
              <a:t>Webimport  angekündigt, funktioniert aber noch nicht reibungslos</a:t>
            </a:r>
            <a:r>
              <a:rPr lang="de-CH" dirty="0"/>
              <a:t>)</a:t>
            </a:r>
          </a:p>
          <a:p>
            <a:pPr marL="6350" indent="0">
              <a:buNone/>
            </a:pPr>
            <a:r>
              <a:rPr lang="de-CH" dirty="0"/>
              <a:t>b) via «Datei </a:t>
            </a:r>
            <a:r>
              <a:rPr lang="de-CH" dirty="0">
                <a:sym typeface="Wingdings" panose="05000000000000000000" pitchFamily="2" charset="2"/>
              </a:rPr>
              <a:t> Importieren</a:t>
            </a:r>
          </a:p>
          <a:p>
            <a:pPr>
              <a:buFontTx/>
              <a:buChar char="-"/>
            </a:pPr>
            <a:r>
              <a:rPr lang="de-CH" dirty="0">
                <a:sym typeface="Wingdings" panose="05000000000000000000" pitchFamily="2" charset="2"/>
              </a:rPr>
              <a:t>Einzelne Fotos</a:t>
            </a:r>
          </a:p>
          <a:p>
            <a:pPr>
              <a:buFontTx/>
              <a:buChar char="-"/>
            </a:pPr>
            <a:r>
              <a:rPr lang="de-CH" dirty="0">
                <a:sym typeface="Wingdings" panose="05000000000000000000" pitchFamily="2" charset="2"/>
              </a:rPr>
              <a:t>Ganze Ordner</a:t>
            </a:r>
          </a:p>
          <a:p>
            <a:pPr>
              <a:buFontTx/>
              <a:buChar char="-"/>
            </a:pPr>
            <a:r>
              <a:rPr lang="de-CH" dirty="0">
                <a:sym typeface="Wingdings" panose="05000000000000000000" pitchFamily="2" charset="2"/>
              </a:rPr>
              <a:t>via IIIF-Manifeste (</a:t>
            </a:r>
            <a:r>
              <a:rPr lang="de-CH" dirty="0">
                <a:sym typeface="Wingdings" panose="05000000000000000000" pitchFamily="2" charset="2"/>
                <a:hlinkClick r:id="rId3"/>
              </a:rPr>
              <a:t>Plugin</a:t>
            </a:r>
            <a:r>
              <a:rPr lang="de-CH" dirty="0">
                <a:sym typeface="Wingdings" panose="05000000000000000000" pitchFamily="2" charset="2"/>
              </a:rPr>
              <a:t> installieren ) 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D5CD48-96A1-5CDE-9190-9C17133C616A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01D558-9CBA-5F94-2C30-099C5D8A2DA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4EDAD5-BA66-B237-CC3F-9594CD6F1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00" y="2090567"/>
            <a:ext cx="5293528" cy="2968002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7EEF2ED-1C96-6FFB-E980-EBB2DB7733B2}"/>
              </a:ext>
            </a:extLst>
          </p:cNvPr>
          <p:cNvCxnSpPr>
            <a:cxnSpLocks/>
          </p:cNvCxnSpPr>
          <p:nvPr/>
        </p:nvCxnSpPr>
        <p:spPr>
          <a:xfrm flipH="1">
            <a:off x="8172400" y="2288481"/>
            <a:ext cx="584956" cy="15505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1842AA80-4918-CAAB-59D8-E0DB585316B7}"/>
              </a:ext>
            </a:extLst>
          </p:cNvPr>
          <p:cNvSpPr/>
          <p:nvPr/>
        </p:nvSpPr>
        <p:spPr>
          <a:xfrm>
            <a:off x="6406464" y="2874600"/>
            <a:ext cx="3024336" cy="15381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607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92B3FF5-D1A6-4235-9C86-C10596F79E4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CH" dirty="0"/>
              <a:t>Unterschiede, Datenaustausch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F04D2D-23DA-4138-95E4-909A32A8E9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1929671"/>
            <a:ext cx="3726000" cy="180000"/>
          </a:xfrm>
        </p:spPr>
        <p:txBody>
          <a:bodyPr/>
          <a:lstStyle/>
          <a:p>
            <a:r>
              <a:rPr lang="de-CH" dirty="0" err="1"/>
              <a:t>Tropy</a:t>
            </a:r>
            <a:r>
              <a:rPr lang="de-CH" dirty="0"/>
              <a:t> eignet sich für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5B29D9-32CE-4C27-AC76-6236295394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00" y="2211710"/>
            <a:ext cx="3726000" cy="15385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Verwaltung grösserer Mengen ‘Arbeitsfotografien’ für die eigene Forschungsarbeit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Einzelarbeit (</a:t>
            </a:r>
            <a:r>
              <a:rPr lang="de-CH" dirty="0" err="1"/>
              <a:t>Standalone</a:t>
            </a:r>
            <a:r>
              <a:rPr lang="de-CH" dirty="0"/>
              <a:t>-Installation)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ED340A5-CDC4-4BF8-A07C-8AA0A8359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4711" y="1933718"/>
            <a:ext cx="3726000" cy="180000"/>
          </a:xfrm>
        </p:spPr>
        <p:txBody>
          <a:bodyPr/>
          <a:lstStyle/>
          <a:p>
            <a:r>
              <a:rPr lang="de-CH" dirty="0" err="1"/>
              <a:t>Zotero</a:t>
            </a:r>
            <a:r>
              <a:rPr lang="de-CH" dirty="0"/>
              <a:t> eignet sich für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37F5FB2-6CF7-42DD-8FDD-9BDB55DE79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78000" y="2210017"/>
            <a:ext cx="3726000" cy="255998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Verwaltung von Bildquellen für eine spätere Bibliografie (Einzelbilder, Filme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Export von Zitationen in einen Text (wenn Bildwerke zitiert werden sollen)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Kollaborative Arbeit (webbasiert)</a:t>
            </a:r>
            <a:br>
              <a:rPr lang="de-CH" dirty="0"/>
            </a:br>
            <a:endParaRPr lang="de-CH" dirty="0"/>
          </a:p>
          <a:p>
            <a:r>
              <a:rPr lang="de-CH" dirty="0"/>
              <a:t> 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D5C2DF9-DC33-4940-9E9C-BAD0941314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88A00AB-C6E3-4A10-AE91-E3E93202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80400"/>
            <a:ext cx="7020000" cy="410369"/>
          </a:xfrm>
        </p:spPr>
        <p:txBody>
          <a:bodyPr/>
          <a:lstStyle/>
          <a:p>
            <a:r>
              <a:rPr lang="de-CH" dirty="0" err="1"/>
              <a:t>Tropy</a:t>
            </a:r>
            <a:r>
              <a:rPr lang="de-CH" dirty="0"/>
              <a:t> </a:t>
            </a:r>
            <a:r>
              <a:rPr lang="de-CH" dirty="0" err="1"/>
              <a:t>vs</a:t>
            </a:r>
            <a:r>
              <a:rPr lang="de-CH" dirty="0"/>
              <a:t> </a:t>
            </a:r>
            <a:r>
              <a:rPr lang="de-CH" dirty="0" err="1"/>
              <a:t>Zotero</a:t>
            </a:r>
            <a:r>
              <a:rPr lang="de-CH" dirty="0"/>
              <a:t>  	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1937D5-4F97-405B-A981-7B353918C5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7DF863-E574-03F9-C434-ECE4F0778E71}"/>
              </a:ext>
            </a:extLst>
          </p:cNvPr>
          <p:cNvSpPr txBox="1"/>
          <p:nvPr/>
        </p:nvSpPr>
        <p:spPr>
          <a:xfrm>
            <a:off x="5076056" y="3862935"/>
            <a:ext cx="387046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600" b="1" i="1" dirty="0">
                <a:sym typeface="Wingdings" panose="05000000000000000000" pitchFamily="2" charset="2"/>
              </a:rPr>
              <a:t> Export aus </a:t>
            </a:r>
            <a:r>
              <a:rPr lang="de-CH" sz="1600" b="1" i="1" dirty="0" err="1">
                <a:sym typeface="Wingdings" panose="05000000000000000000" pitchFamily="2" charset="2"/>
              </a:rPr>
              <a:t>Tropy</a:t>
            </a:r>
            <a:r>
              <a:rPr lang="de-CH" sz="1600" b="1" i="1" dirty="0">
                <a:sym typeface="Wingdings" panose="05000000000000000000" pitchFamily="2" charset="2"/>
              </a:rPr>
              <a:t> nach </a:t>
            </a:r>
            <a:r>
              <a:rPr lang="de-CH" sz="1600" b="1" i="1" dirty="0" err="1">
                <a:sym typeface="Wingdings" panose="05000000000000000000" pitchFamily="2" charset="2"/>
              </a:rPr>
              <a:t>Zotero</a:t>
            </a:r>
            <a:r>
              <a:rPr lang="de-CH" sz="1600" b="1" i="1" dirty="0">
                <a:sym typeface="Wingdings" panose="05000000000000000000" pitchFamily="2" charset="2"/>
              </a:rPr>
              <a:t> ist möglich, erfordert aber Konfiguration des CSL-Plugins, siehe </a:t>
            </a:r>
            <a:r>
              <a:rPr lang="de-CH" sz="1600" b="1" i="1" dirty="0">
                <a:sym typeface="Wingdings" panose="05000000000000000000" pitchFamily="2" charset="2"/>
                <a:hlinkClick r:id="rId3"/>
              </a:rPr>
              <a:t>Forum</a:t>
            </a:r>
            <a:r>
              <a:rPr lang="de-CH" sz="1600" b="1" i="1" dirty="0">
                <a:sym typeface="Wingdings" panose="05000000000000000000" pitchFamily="2" charset="2"/>
              </a:rPr>
              <a:t> und </a:t>
            </a:r>
            <a:r>
              <a:rPr lang="de-CH" sz="1600" b="1" i="1" dirty="0">
                <a:sym typeface="Wingdings" panose="05000000000000000000" pitchFamily="2" charset="2"/>
                <a:hlinkClick r:id="rId4"/>
              </a:rPr>
              <a:t>Plugin</a:t>
            </a:r>
            <a:endParaRPr lang="de-CH" sz="1600" b="1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45B254-360F-64A6-7D48-34029322C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9" y="3387593"/>
            <a:ext cx="3856970" cy="1620214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A507732-8051-73D1-4CB9-1BAE34D55B34}"/>
              </a:ext>
            </a:extLst>
          </p:cNvPr>
          <p:cNvSpPr/>
          <p:nvPr/>
        </p:nvSpPr>
        <p:spPr>
          <a:xfrm>
            <a:off x="4210637" y="4307251"/>
            <a:ext cx="83862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986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668E84-4FCF-44E0-9AF1-762699906C5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9CEB3A-5FFD-4A13-9905-9EAE2B982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/>
              <a:t>Hilfe und Dokumentation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AF5518-8B5C-450D-AAC5-C4AC29215F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/>
              <a:t>«</a:t>
            </a:r>
            <a:r>
              <a:rPr lang="de-CH" dirty="0" err="1"/>
              <a:t>Getting</a:t>
            </a:r>
            <a:r>
              <a:rPr lang="de-CH" dirty="0"/>
              <a:t> </a:t>
            </a:r>
            <a:r>
              <a:rPr lang="de-CH" dirty="0" err="1"/>
              <a:t>started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Tropy</a:t>
            </a:r>
            <a:r>
              <a:rPr lang="de-CH" dirty="0"/>
              <a:t>» - </a:t>
            </a:r>
            <a:r>
              <a:rPr lang="de-CH" dirty="0">
                <a:hlinkClick r:id="rId3"/>
              </a:rPr>
              <a:t>Video</a:t>
            </a:r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dirty="0"/>
              <a:t>Dokumentation unter </a:t>
            </a:r>
            <a:r>
              <a:rPr lang="de-CH" dirty="0">
                <a:hlinkClick r:id="rId4"/>
              </a:rPr>
              <a:t>docs.tropy.com</a:t>
            </a:r>
          </a:p>
          <a:p>
            <a:endParaRPr lang="de-CH" dirty="0">
              <a:hlinkClick r:id="rId4"/>
            </a:endParaRPr>
          </a:p>
          <a:p>
            <a:r>
              <a:rPr lang="de-CH" dirty="0"/>
              <a:t>Support unter </a:t>
            </a:r>
            <a:r>
              <a:rPr lang="de-CH" dirty="0">
                <a:hlinkClick r:id="rId5"/>
              </a:rPr>
              <a:t>https://forums.tropy.org/</a:t>
            </a:r>
            <a:endParaRPr lang="de-CH" dirty="0"/>
          </a:p>
          <a:p>
            <a:endParaRPr lang="de-CH" dirty="0">
              <a:hlinkClick r:id="rId4"/>
            </a:endParaRPr>
          </a:p>
          <a:p>
            <a:r>
              <a:rPr lang="de-CH" dirty="0"/>
              <a:t>-&gt; dort auch weiterführende Infos zu Plugins, Export/Import etc. </a:t>
            </a:r>
            <a:endParaRPr lang="de-CH" dirty="0">
              <a:hlinkClick r:id="rId4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545ABF-8450-4658-93D3-E1F9489F4A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95BC093-39A5-4D61-B973-4A441E64F6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E8CCDF5-1FFE-4F1A-8974-835485F396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6765A57-BAD2-4994-9161-6350F860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Infos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6D7C80-9804-4DA8-A10B-944697E0991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F0DCA38-A037-13FC-E787-443867C7A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261011"/>
            <a:ext cx="4570874" cy="38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1A40A-EAB3-9E4B-8D9F-445EABC708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spc="-15" dirty="0"/>
              <a:t>Vielen Dank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71CEC3-1913-174E-8C92-06ABB4F238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/>
              <a:t>Dr. Eva Maurer, UB Bern	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7EA709-162C-FF46-BA84-7460D3BDD2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dirty="0"/>
              <a:t> Kontakt unter </a:t>
            </a:r>
            <a:r>
              <a:rPr lang="de-DE" dirty="0">
                <a:hlinkClick r:id="rId6"/>
              </a:rPr>
              <a:t>eva.maurer@unibe.ch</a:t>
            </a:r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FAF644-0AC1-8243-9BA1-9B0B16468C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spc="20" dirty="0">
                <a:solidFill>
                  <a:srgbClr val="231F20"/>
                </a:solidFill>
              </a:rPr>
              <a:t>für Ihre Aufmerksamkeit</a:t>
            </a:r>
            <a:endParaRPr lang="de-DE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68CFBB90-8BEF-7199-53F7-72B78A06A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39019" y="1920875"/>
            <a:ext cx="8465961" cy="3219450"/>
          </a:xfrm>
        </p:spPr>
      </p:pic>
    </p:spTree>
    <p:extLst>
      <p:ext uri="{BB962C8B-B14F-4D97-AF65-F5344CB8AC3E}">
        <p14:creationId xmlns:p14="http://schemas.microsoft.com/office/powerpoint/2010/main" val="4040610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04807336-79E0-4A8B-9253-F3F587F69388}" vid="{D3DA13AC-ADA0-4B3E-8E6C-EE3671AD4526}"/>
    </a:ext>
  </a:extLst>
</a:theme>
</file>

<file path=ppt/theme/theme2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04807336-79E0-4A8B-9253-F3F587F69388}" vid="{E3565887-CA7C-468F-9811-F588C521C12E}"/>
    </a:ext>
  </a:extLst>
</a:theme>
</file>

<file path=ppt/theme/theme3.xml><?xml version="1.0" encoding="utf-8"?>
<a:theme xmlns:a="http://schemas.openxmlformats.org/drawingml/2006/main" name="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04807336-79E0-4A8B-9253-F3F587F69388}" vid="{59441C36-9F2A-4170-B7E3-4AEB04E45E1A}"/>
    </a:ext>
  </a:extLst>
</a:theme>
</file>

<file path=ppt/theme/theme4.xml><?xml version="1.0" encoding="utf-8"?>
<a:theme xmlns:a="http://schemas.openxmlformats.org/drawingml/2006/main" name="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04807336-79E0-4A8B-9253-F3F587F69388}" vid="{969C7FEF-EC23-4D7C-A6E3-A03AE4378FC6}"/>
    </a:ext>
  </a:extLst>
</a:theme>
</file>

<file path=ppt/theme/theme5.xml><?xml version="1.0" encoding="utf-8"?>
<a:theme xmlns:a="http://schemas.openxmlformats.org/drawingml/2006/main" name="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04807336-79E0-4A8B-9253-F3F587F69388}" vid="{170B76D8-D3A3-4C1D-9C2F-C616FFDAB091}"/>
    </a:ext>
  </a:extLst>
</a:theme>
</file>

<file path=ppt/theme/theme6.xml><?xml version="1.0" encoding="utf-8"?>
<a:theme xmlns:a="http://schemas.openxmlformats.org/drawingml/2006/main" name="Guid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04807336-79E0-4A8B-9253-F3F587F69388}" vid="{8044048A-24C9-4A2D-B2B7-C5E88A3C0DAE}"/>
    </a:ext>
  </a:ext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0" ma:contentTypeDescription="Ein neues Dokument erstellen." ma:contentTypeScope="" ma:versionID="237da9f458a28dd077b9dd30b6e07580">
  <xsd:schema xmlns:xsd="http://www.w3.org/2001/XMLSchema" xmlns:xs="http://www.w3.org/2001/XMLSchema" xmlns:p="http://schemas.microsoft.com/office/2006/metadata/properties" xmlns:ns2="c9077d15-72ed-4fec-bcfe-3472729e9195" targetNamespace="http://schemas.microsoft.com/office/2006/metadata/properties" ma:root="true" ma:fieldsID="9517002d9439a50c918b241261f31275" ns2:_="">
    <xsd:import namespace="c9077d15-72ed-4fec-bcfe-3472729e91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571CEA-7CF0-4E20-BB4F-07EE438B96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B9E930-1C9A-47A2-9048-648EBA5CE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6F59FC-60CB-4FC3-A16F-ADCAB5F16B4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9077d15-72ed-4fec-bcfe-3472729e919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 Bern rot Vorlage</Template>
  <TotalTime>0</TotalTime>
  <Words>593</Words>
  <Application>Microsoft Office PowerPoint</Application>
  <PresentationFormat>Bildschirmpräsentation (16:9)</PresentationFormat>
  <Paragraphs>93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1</vt:lpstr>
      <vt:lpstr>2</vt:lpstr>
      <vt:lpstr>3</vt:lpstr>
      <vt:lpstr>4</vt:lpstr>
      <vt:lpstr>5</vt:lpstr>
      <vt:lpstr>Guidlines</vt:lpstr>
      <vt:lpstr>Coffee Lecture</vt:lpstr>
      <vt:lpstr>Das Problem: viele Recherchen…  </vt:lpstr>
      <vt:lpstr>Tropy – Bildverwaltung</vt:lpstr>
      <vt:lpstr>Importmöglichkeiten in Tropy</vt:lpstr>
      <vt:lpstr>Tropy vs Zotero   </vt:lpstr>
      <vt:lpstr>Weiterführende Infos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Maurer, Eva (UB)</dc:creator>
  <cp:lastModifiedBy>Maurer, Eva (UB)</cp:lastModifiedBy>
  <cp:revision>12</cp:revision>
  <cp:lastPrinted>2018-05-01T08:16:01Z</cp:lastPrinted>
  <dcterms:created xsi:type="dcterms:W3CDTF">2022-04-11T09:25:15Z</dcterms:created>
  <dcterms:modified xsi:type="dcterms:W3CDTF">2022-12-13T15:58:40Z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2016-05-19T00:00:00Z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2016-05-19T00:00:00Z</vt:filetime>
  </property>
  <property fmtid="{D5CDD505-2E9C-101B-9397-08002B2CF9AE}" pid="5" name="ContentTypeId">
    <vt:lpwstr>0x0101000E594130A2AF244FBF3F304D904ED593</vt:lpwstr>
  </property>
</Properties>
</file>