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56" r:id="rId2"/>
    <p:sldId id="309" r:id="rId3"/>
    <p:sldId id="647" r:id="rId4"/>
    <p:sldId id="276" r:id="rId5"/>
    <p:sldId id="260" r:id="rId6"/>
    <p:sldId id="261" r:id="rId7"/>
    <p:sldId id="262" r:id="rId8"/>
    <p:sldId id="263" r:id="rId9"/>
    <p:sldId id="395" r:id="rId10"/>
    <p:sldId id="643" r:id="rId11"/>
    <p:sldId id="265" r:id="rId12"/>
    <p:sldId id="642" r:id="rId13"/>
    <p:sldId id="349" r:id="rId14"/>
    <p:sldId id="640" r:id="rId15"/>
    <p:sldId id="391" r:id="rId16"/>
    <p:sldId id="280" r:id="rId17"/>
    <p:sldId id="259" r:id="rId18"/>
    <p:sldId id="269" r:id="rId19"/>
    <p:sldId id="258" r:id="rId20"/>
    <p:sldId id="298" r:id="rId21"/>
    <p:sldId id="257" r:id="rId22"/>
    <p:sldId id="350" r:id="rId23"/>
    <p:sldId id="648" r:id="rId24"/>
    <p:sldId id="287" r:id="rId25"/>
    <p:sldId id="641" r:id="rId26"/>
    <p:sldId id="277" r:id="rId27"/>
    <p:sldId id="357" r:id="rId28"/>
    <p:sldId id="360" r:id="rId29"/>
    <p:sldId id="650" r:id="rId30"/>
    <p:sldId id="651" r:id="rId31"/>
    <p:sldId id="361" r:id="rId32"/>
    <p:sldId id="278" r:id="rId33"/>
    <p:sldId id="359" r:id="rId34"/>
    <p:sldId id="364" r:id="rId35"/>
    <p:sldId id="362" r:id="rId36"/>
    <p:sldId id="346" r:id="rId37"/>
    <p:sldId id="300" r:id="rId38"/>
    <p:sldId id="325" r:id="rId39"/>
    <p:sldId id="326" r:id="rId40"/>
    <p:sldId id="649" r:id="rId41"/>
    <p:sldId id="645" r:id="rId42"/>
    <p:sldId id="336" r:id="rId43"/>
    <p:sldId id="330" r:id="rId44"/>
    <p:sldId id="341" r:id="rId45"/>
    <p:sldId id="580" r:id="rId46"/>
    <p:sldId id="600" r:id="rId4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F7C8"/>
    <a:srgbClr val="F7FFBD"/>
    <a:srgbClr val="FFFFCC"/>
    <a:srgbClr val="0432FF"/>
    <a:srgbClr val="BFCBFF"/>
    <a:srgbClr val="FFE5F1"/>
    <a:srgbClr val="FF40FF"/>
    <a:srgbClr val="FF9300"/>
    <a:srgbClr val="FF6208"/>
    <a:srgbClr val="20A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p:restoredTop sz="80423" autoAdjust="0"/>
  </p:normalViewPr>
  <p:slideViewPr>
    <p:cSldViewPr snapToGrid="0" snapToObjects="1">
      <p:cViewPr varScale="1">
        <p:scale>
          <a:sx n="93" d="100"/>
          <a:sy n="93" d="100"/>
        </p:scale>
        <p:origin x="216" y="304"/>
      </p:cViewPr>
      <p:guideLst/>
    </p:cSldViewPr>
  </p:slideViewPr>
  <p:notesTextViewPr>
    <p:cViewPr>
      <p:scale>
        <a:sx n="1" d="1"/>
        <a:sy n="1" d="1"/>
      </p:scale>
      <p:origin x="0" y="0"/>
    </p:cViewPr>
  </p:notesTextViewPr>
  <p:sorterViewPr>
    <p:cViewPr varScale="1">
      <p:scale>
        <a:sx n="1" d="1"/>
        <a:sy n="1" d="1"/>
      </p:scale>
      <p:origin x="0" y="-951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8E7EA-2098-D84F-B626-38BE05C51F79}" type="datetimeFigureOut">
              <a:rPr lang="fr-FR" smtClean="0"/>
              <a:t>23/01/2023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74FB9C-E7B6-A04F-9404-C6599A447B67}" type="slidenum">
              <a:rPr lang="fr-FR" smtClean="0"/>
              <a:t>‹#›</a:t>
            </a:fld>
            <a:endParaRPr lang="fr-FR"/>
          </a:p>
        </p:txBody>
      </p:sp>
    </p:spTree>
    <p:extLst>
      <p:ext uri="{BB962C8B-B14F-4D97-AF65-F5344CB8AC3E}">
        <p14:creationId xmlns:p14="http://schemas.microsoft.com/office/powerpoint/2010/main" val="459669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towardsdatascience.com/activation-functions-neural-networks-1cbd9f8d91d6"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2</a:t>
            </a:fld>
            <a:endParaRPr lang="fr-FR"/>
          </a:p>
        </p:txBody>
      </p:sp>
    </p:spTree>
    <p:extLst>
      <p:ext uri="{BB962C8B-B14F-4D97-AF65-F5344CB8AC3E}">
        <p14:creationId xmlns:p14="http://schemas.microsoft.com/office/powerpoint/2010/main" val="3956109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a:t>https://</a:t>
            </a:r>
            <a:r>
              <a:rPr lang="fr-CH" err="1"/>
              <a:t>medium.com</a:t>
            </a:r>
            <a:r>
              <a:rPr lang="fr-CH"/>
              <a:t>/@</a:t>
            </a:r>
            <a:r>
              <a:rPr lang="fr-CH" err="1"/>
              <a:t>gowthamy</a:t>
            </a:r>
            <a:r>
              <a:rPr lang="fr-CH"/>
              <a:t>/machine-learning-supervised-learning-vs-unsupervised-learning-f1658e12a780</a:t>
            </a:r>
          </a:p>
          <a:p>
            <a:endParaRPr lang="en-US"/>
          </a:p>
        </p:txBody>
      </p:sp>
      <p:sp>
        <p:nvSpPr>
          <p:cNvPr id="4" name="Slide Number Placeholder 3"/>
          <p:cNvSpPr>
            <a:spLocks noGrp="1"/>
          </p:cNvSpPr>
          <p:nvPr>
            <p:ph type="sldNum" sz="quarter" idx="5"/>
          </p:nvPr>
        </p:nvSpPr>
        <p:spPr/>
        <p:txBody>
          <a:bodyPr/>
          <a:lstStyle/>
          <a:p>
            <a:fld id="{D9FFA849-DACA-EF4C-AD64-4ACD0CDF3AB3}" type="slidenum">
              <a:rPr lang="en-US" smtClean="0"/>
              <a:t>15</a:t>
            </a:fld>
            <a:endParaRPr lang="en-US"/>
          </a:p>
        </p:txBody>
      </p:sp>
    </p:spTree>
    <p:extLst>
      <p:ext uri="{BB962C8B-B14F-4D97-AF65-F5344CB8AC3E}">
        <p14:creationId xmlns:p14="http://schemas.microsoft.com/office/powerpoint/2010/main" val="3041431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H" sz="1200" b="0" kern="1200" dirty="0" err="1">
                <a:solidFill>
                  <a:schemeClr val="tx1"/>
                </a:solidFill>
                <a:effectLst/>
                <a:latin typeface="+mn-lt"/>
                <a:ea typeface="+mn-ea"/>
                <a:cs typeface="+mn-cs"/>
              </a:rPr>
              <a:t>Probability</a:t>
            </a:r>
            <a:r>
              <a:rPr lang="fr-CH" sz="1200" b="0" kern="1200" dirty="0">
                <a:solidFill>
                  <a:schemeClr val="tx1"/>
                </a:solidFill>
                <a:effectLst/>
                <a:latin typeface="+mn-lt"/>
                <a:ea typeface="+mn-ea"/>
                <a:cs typeface="+mn-cs"/>
              </a:rPr>
              <a:t> </a:t>
            </a:r>
            <a:r>
              <a:rPr lang="fr-CH" sz="1200" b="0" kern="1200" dirty="0" err="1">
                <a:solidFill>
                  <a:schemeClr val="tx1"/>
                </a:solidFill>
                <a:effectLst/>
                <a:latin typeface="+mn-lt"/>
                <a:ea typeface="+mn-ea"/>
                <a:cs typeface="+mn-cs"/>
              </a:rPr>
              <a:t>density</a:t>
            </a:r>
            <a:r>
              <a:rPr lang="fr-CH" sz="1200" b="0" kern="1200" dirty="0">
                <a:solidFill>
                  <a:schemeClr val="tx1"/>
                </a:solidFill>
                <a:effectLst/>
                <a:latin typeface="+mn-lt"/>
                <a:ea typeface="+mn-ea"/>
                <a:cs typeface="+mn-cs"/>
              </a:rPr>
              <a:t> </a:t>
            </a:r>
            <a:r>
              <a:rPr lang="fr-CH" sz="1200" b="0" kern="1200" dirty="0" err="1">
                <a:solidFill>
                  <a:schemeClr val="tx1"/>
                </a:solidFill>
                <a:effectLst/>
                <a:latin typeface="+mn-lt"/>
                <a:ea typeface="+mn-ea"/>
                <a:cs typeface="+mn-cs"/>
              </a:rPr>
              <a:t>estimator</a:t>
            </a:r>
            <a:r>
              <a:rPr lang="fr-CH" sz="1200" b="0" kern="1200" dirty="0">
                <a:solidFill>
                  <a:schemeClr val="tx1"/>
                </a:solidFill>
                <a:effectLst/>
                <a:latin typeface="+mn-lt"/>
                <a:ea typeface="+mn-ea"/>
                <a:cs typeface="+mn-cs"/>
              </a:rPr>
              <a:t> </a:t>
            </a:r>
          </a:p>
          <a:p>
            <a:r>
              <a:rPr lang="fr-CH" sz="1200" b="0" kern="1200" dirty="0" err="1">
                <a:solidFill>
                  <a:schemeClr val="tx1"/>
                </a:solidFill>
                <a:effectLst/>
                <a:latin typeface="+mn-lt"/>
                <a:ea typeface="+mn-ea"/>
                <a:cs typeface="+mn-cs"/>
              </a:rPr>
              <a:t>Sampling</a:t>
            </a:r>
            <a:r>
              <a:rPr lang="fr-CH" sz="1200" b="0" kern="1200" dirty="0">
                <a:solidFill>
                  <a:schemeClr val="tx1"/>
                </a:solidFill>
                <a:effectLst/>
                <a:latin typeface="+mn-lt"/>
                <a:ea typeface="+mn-ea"/>
                <a:cs typeface="+mn-cs"/>
              </a:rPr>
              <a:t> </a:t>
            </a:r>
            <a:r>
              <a:rPr lang="fr-CH" sz="1200" b="0" kern="1200" dirty="0" err="1">
                <a:solidFill>
                  <a:schemeClr val="tx1"/>
                </a:solidFill>
                <a:effectLst/>
                <a:latin typeface="+mn-lt"/>
                <a:ea typeface="+mn-ea"/>
                <a:cs typeface="+mn-cs"/>
              </a:rPr>
              <a:t>procedure</a:t>
            </a:r>
            <a:br>
              <a:rPr lang="fr-CH" sz="1200" b="0" kern="1200" dirty="0">
                <a:solidFill>
                  <a:schemeClr val="tx1"/>
                </a:solidFill>
                <a:effectLst/>
                <a:latin typeface="+mn-lt"/>
                <a:ea typeface="+mn-ea"/>
                <a:cs typeface="+mn-cs"/>
              </a:rPr>
            </a:br>
            <a:r>
              <a:rPr lang="fr-CH" sz="1200" b="0" kern="1200" dirty="0">
                <a:solidFill>
                  <a:schemeClr val="tx1"/>
                </a:solidFill>
                <a:effectLst/>
                <a:latin typeface="+mn-lt"/>
                <a:ea typeface="+mn-ea"/>
                <a:cs typeface="+mn-cs"/>
              </a:rPr>
              <a:t>Data </a:t>
            </a:r>
            <a:r>
              <a:rPr lang="fr-CH" sz="1200" b="0" kern="1200" dirty="0" err="1">
                <a:solidFill>
                  <a:schemeClr val="tx1"/>
                </a:solidFill>
                <a:effectLst/>
                <a:latin typeface="+mn-lt"/>
                <a:ea typeface="+mn-ea"/>
                <a:cs typeface="+mn-cs"/>
              </a:rPr>
              <a:t>denoising</a:t>
            </a:r>
            <a:br>
              <a:rPr lang="fr-CH" sz="1200" b="0" kern="1200" dirty="0">
                <a:solidFill>
                  <a:schemeClr val="tx1"/>
                </a:solidFill>
                <a:effectLst/>
                <a:latin typeface="+mn-lt"/>
                <a:ea typeface="+mn-ea"/>
                <a:cs typeface="+mn-cs"/>
              </a:rPr>
            </a:br>
            <a:r>
              <a:rPr lang="fr-CH" sz="1200" b="0" kern="1200" dirty="0">
                <a:solidFill>
                  <a:schemeClr val="tx1"/>
                </a:solidFill>
                <a:effectLst/>
                <a:latin typeface="+mn-lt"/>
                <a:ea typeface="+mn-ea"/>
                <a:cs typeface="+mn-cs"/>
              </a:rPr>
              <a:t>Manifold </a:t>
            </a:r>
            <a:r>
              <a:rPr lang="fr-CH" sz="1200" b="0" kern="1200" dirty="0" err="1">
                <a:solidFill>
                  <a:schemeClr val="tx1"/>
                </a:solidFill>
                <a:effectLst/>
                <a:latin typeface="+mn-lt"/>
                <a:ea typeface="+mn-ea"/>
                <a:cs typeface="+mn-cs"/>
              </a:rPr>
              <a:t>learning</a:t>
            </a:r>
            <a:r>
              <a:rPr lang="fr-CH" sz="1200" b="0" kern="1200" dirty="0">
                <a:solidFill>
                  <a:schemeClr val="tx1"/>
                </a:solidFill>
                <a:effectLst/>
                <a:latin typeface="+mn-lt"/>
                <a:ea typeface="+mn-ea"/>
                <a:cs typeface="+mn-cs"/>
              </a:rPr>
              <a:t> </a:t>
            </a:r>
            <a:endParaRPr lang="fr-CH" dirty="0">
              <a:effectLst/>
            </a:endParaRPr>
          </a:p>
          <a:p>
            <a:r>
              <a:rPr lang="fr-CH" sz="1200" b="0" kern="1200" dirty="0">
                <a:solidFill>
                  <a:schemeClr val="tx1"/>
                </a:solidFill>
                <a:effectLst/>
                <a:latin typeface="+mn-lt"/>
                <a:ea typeface="+mn-ea"/>
                <a:cs typeface="+mn-cs"/>
              </a:rPr>
              <a:t>Clustering </a:t>
            </a:r>
            <a:endParaRPr lang="fr-CH" dirty="0">
              <a:effectLst/>
            </a:endParaRPr>
          </a:p>
          <a:p>
            <a:endParaRPr lang="en-GB" dirty="0"/>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16</a:t>
            </a:fld>
            <a:endParaRPr lang="fr-FR"/>
          </a:p>
        </p:txBody>
      </p:sp>
    </p:spTree>
    <p:extLst>
      <p:ext uri="{BB962C8B-B14F-4D97-AF65-F5344CB8AC3E}">
        <p14:creationId xmlns:p14="http://schemas.microsoft.com/office/powerpoint/2010/main" val="830880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https://</a:t>
            </a:r>
            <a:r>
              <a:rPr lang="fr-CH" dirty="0" err="1"/>
              <a:t>becominghuman.ai</a:t>
            </a:r>
            <a:r>
              <a:rPr lang="fr-CH" dirty="0"/>
              <a:t>/the-very-basics-of-reinforcement-learning-154f28a79071</a:t>
            </a:r>
          </a:p>
        </p:txBody>
      </p:sp>
      <p:sp>
        <p:nvSpPr>
          <p:cNvPr id="4" name="Slide Number Placeholder 3"/>
          <p:cNvSpPr>
            <a:spLocks noGrp="1"/>
          </p:cNvSpPr>
          <p:nvPr>
            <p:ph type="sldNum" sz="quarter" idx="10"/>
          </p:nvPr>
        </p:nvSpPr>
        <p:spPr/>
        <p:txBody>
          <a:bodyPr/>
          <a:lstStyle/>
          <a:p>
            <a:fld id="{F0D005DD-7D59-4421-B047-96C8D2F1DB5B}" type="slidenum">
              <a:rPr lang="fr-CH" smtClean="0"/>
              <a:t>17</a:t>
            </a:fld>
            <a:endParaRPr lang="fr-CH"/>
          </a:p>
        </p:txBody>
      </p:sp>
    </p:spTree>
    <p:extLst>
      <p:ext uri="{BB962C8B-B14F-4D97-AF65-F5344CB8AC3E}">
        <p14:creationId xmlns:p14="http://schemas.microsoft.com/office/powerpoint/2010/main" val="774199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Machines </a:t>
            </a:r>
            <a:r>
              <a:rPr lang="fr-FR" dirty="0" err="1"/>
              <a:t>solve</a:t>
            </a:r>
            <a:r>
              <a:rPr lang="fr-FR" dirty="0"/>
              <a:t> </a:t>
            </a:r>
            <a:r>
              <a:rPr lang="fr-FR" dirty="0" err="1"/>
              <a:t>tasks</a:t>
            </a:r>
            <a:r>
              <a:rPr lang="fr-FR" dirty="0"/>
              <a:t>/</a:t>
            </a:r>
            <a:r>
              <a:rPr lang="fr-FR" dirty="0" err="1"/>
              <a:t>decisions</a:t>
            </a:r>
            <a:r>
              <a:rPr lang="fr-FR" dirty="0"/>
              <a:t> by </a:t>
            </a:r>
            <a:r>
              <a:rPr lang="fr-FR" dirty="0" err="1"/>
              <a:t>using</a:t>
            </a:r>
            <a:r>
              <a:rPr lang="fr-FR" dirty="0"/>
              <a:t> the </a:t>
            </a:r>
            <a:r>
              <a:rPr lang="fr-FR" dirty="0" err="1"/>
              <a:t>provided</a:t>
            </a:r>
            <a:r>
              <a:rPr lang="fr-FR" dirty="0"/>
              <a:t> information (data) </a:t>
            </a:r>
          </a:p>
          <a:p>
            <a:r>
              <a:rPr lang="fr-FR" dirty="0"/>
              <a:t>Data </a:t>
            </a:r>
            <a:r>
              <a:rPr lang="fr-FR" dirty="0" err="1"/>
              <a:t>is</a:t>
            </a:r>
            <a:r>
              <a:rPr lang="fr-FR" dirty="0"/>
              <a:t> </a:t>
            </a:r>
            <a:r>
              <a:rPr lang="fr-FR" dirty="0" err="1"/>
              <a:t>often</a:t>
            </a:r>
            <a:r>
              <a:rPr lang="fr-FR" dirty="0"/>
              <a:t> </a:t>
            </a:r>
            <a:r>
              <a:rPr lang="fr-FR" dirty="0" err="1"/>
              <a:t>encoded</a:t>
            </a:r>
            <a:r>
              <a:rPr lang="fr-FR" dirty="0"/>
              <a:t> </a:t>
            </a:r>
            <a:r>
              <a:rPr lang="fr-FR" dirty="0" err="1"/>
              <a:t>into</a:t>
            </a:r>
            <a:r>
              <a:rPr lang="fr-FR" dirty="0"/>
              <a:t> more </a:t>
            </a:r>
            <a:r>
              <a:rPr lang="fr-FR" dirty="0" err="1"/>
              <a:t>focused</a:t>
            </a:r>
            <a:r>
              <a:rPr lang="fr-FR" dirty="0"/>
              <a:t> relevant information (</a:t>
            </a:r>
            <a:r>
              <a:rPr lang="fr-FR" dirty="0" err="1"/>
              <a:t>features</a:t>
            </a:r>
            <a:r>
              <a:rPr lang="fr-FR" dirty="0"/>
              <a:t>) to </a:t>
            </a:r>
            <a:r>
              <a:rPr lang="fr-FR" dirty="0" err="1"/>
              <a:t>simplify</a:t>
            </a:r>
            <a:r>
              <a:rPr lang="fr-FR" dirty="0"/>
              <a:t> the </a:t>
            </a:r>
            <a:r>
              <a:rPr lang="fr-FR" dirty="0" err="1"/>
              <a:t>decision</a:t>
            </a:r>
            <a:r>
              <a:rPr lang="fr-FR" dirty="0"/>
              <a:t> </a:t>
            </a:r>
          </a:p>
          <a:p>
            <a:r>
              <a:rPr lang="fr-FR" dirty="0"/>
              <a:t>Features can </a:t>
            </a:r>
            <a:r>
              <a:rPr lang="fr-FR" dirty="0" err="1"/>
              <a:t>be</a:t>
            </a:r>
            <a:r>
              <a:rPr lang="fr-FR" dirty="0"/>
              <a:t> hand-made/</a:t>
            </a:r>
            <a:r>
              <a:rPr lang="fr-FR" dirty="0" err="1"/>
              <a:t>encoded</a:t>
            </a:r>
            <a:r>
              <a:rPr lang="fr-FR" dirty="0"/>
              <a:t> </a:t>
            </a:r>
          </a:p>
          <a:p>
            <a:r>
              <a:rPr lang="fr-FR" dirty="0" err="1"/>
              <a:t>Operators</a:t>
            </a:r>
            <a:r>
              <a:rPr lang="fr-FR" dirty="0"/>
              <a:t> </a:t>
            </a:r>
            <a:r>
              <a:rPr lang="fr-FR" dirty="0" err="1"/>
              <a:t>often</a:t>
            </a:r>
            <a:r>
              <a:rPr lang="fr-FR" dirty="0"/>
              <a:t> DO NOT KNOW THE OPTIMAL FEATURES </a:t>
            </a:r>
            <a:r>
              <a:rPr lang="fr-FR" dirty="0">
                <a:sym typeface="Wingdings" pitchFamily="2" charset="2"/>
              </a:rPr>
              <a:t> </a:t>
            </a:r>
            <a:r>
              <a:rPr lang="fr-FR" dirty="0" err="1">
                <a:sym typeface="Wingdings" pitchFamily="2" charset="2"/>
              </a:rPr>
              <a:t>need</a:t>
            </a:r>
            <a:r>
              <a:rPr lang="fr-FR" dirty="0">
                <a:sym typeface="Wingdings" pitchFamily="2" charset="2"/>
              </a:rPr>
              <a:t> to learn </a:t>
            </a:r>
            <a:r>
              <a:rPr lang="fr-FR" dirty="0" err="1">
                <a:sym typeface="Wingdings" pitchFamily="2" charset="2"/>
              </a:rPr>
              <a:t>automatically</a:t>
            </a:r>
            <a:r>
              <a:rPr lang="fr-FR" dirty="0">
                <a:sym typeface="Wingdings" pitchFamily="2" charset="2"/>
              </a:rPr>
              <a:t> </a:t>
            </a:r>
            <a:endParaRPr lang="fr-FR" dirty="0"/>
          </a:p>
          <a:p>
            <a:r>
              <a:rPr lang="fr-FR" dirty="0"/>
              <a:t>Features (</a:t>
            </a:r>
            <a:r>
              <a:rPr lang="fr-FR" dirty="0" err="1"/>
              <a:t>internal</a:t>
            </a:r>
            <a:r>
              <a:rPr lang="fr-FR" dirty="0"/>
              <a:t> </a:t>
            </a:r>
            <a:r>
              <a:rPr lang="fr-FR" dirty="0" err="1"/>
              <a:t>representation</a:t>
            </a:r>
            <a:r>
              <a:rPr lang="fr-FR" dirty="0"/>
              <a:t>) or a hierarchy of concepts </a:t>
            </a:r>
            <a:r>
              <a:rPr lang="fr-FR" dirty="0" err="1"/>
              <a:t>should</a:t>
            </a:r>
            <a:r>
              <a:rPr lang="fr-FR" dirty="0"/>
              <a:t> </a:t>
            </a:r>
            <a:r>
              <a:rPr lang="fr-FR" dirty="0" err="1"/>
              <a:t>be</a:t>
            </a:r>
            <a:r>
              <a:rPr lang="fr-FR" dirty="0"/>
              <a:t> </a:t>
            </a:r>
            <a:r>
              <a:rPr lang="fr-FR" dirty="0" err="1"/>
              <a:t>learnt</a:t>
            </a:r>
            <a:r>
              <a:rPr lang="fr-FR" dirty="0"/>
              <a:t> </a:t>
            </a:r>
            <a:r>
              <a:rPr lang="fr-FR" dirty="0" err="1"/>
              <a:t>automatically</a:t>
            </a:r>
            <a:endParaRPr lang="fr-FR" dirty="0"/>
          </a:p>
          <a:p>
            <a:r>
              <a:rPr lang="fr-FR" dirty="0"/>
              <a:t>The </a:t>
            </a:r>
            <a:r>
              <a:rPr lang="fr-FR" dirty="0" err="1"/>
              <a:t>internal</a:t>
            </a:r>
            <a:r>
              <a:rPr lang="fr-FR" dirty="0"/>
              <a:t> </a:t>
            </a:r>
            <a:r>
              <a:rPr lang="fr-FR" dirty="0" err="1"/>
              <a:t>representation</a:t>
            </a:r>
            <a:r>
              <a:rPr lang="fr-FR" dirty="0"/>
              <a:t> </a:t>
            </a:r>
            <a:r>
              <a:rPr lang="fr-FR" dirty="0" err="1"/>
              <a:t>shoudl</a:t>
            </a:r>
            <a:r>
              <a:rPr lang="fr-FR" dirty="0"/>
              <a:t> </a:t>
            </a:r>
            <a:r>
              <a:rPr lang="fr-FR" dirty="0" err="1"/>
              <a:t>separate</a:t>
            </a:r>
            <a:r>
              <a:rPr lang="fr-FR" dirty="0"/>
              <a:t> all </a:t>
            </a:r>
            <a:r>
              <a:rPr lang="fr-FR" dirty="0" err="1"/>
              <a:t>factors</a:t>
            </a:r>
            <a:r>
              <a:rPr lang="fr-FR" dirty="0"/>
              <a:t> of variation (</a:t>
            </a:r>
            <a:r>
              <a:rPr lang="fr-FR" dirty="0" err="1"/>
              <a:t>ie</a:t>
            </a:r>
            <a:r>
              <a:rPr lang="fr-FR" dirty="0"/>
              <a:t> concepts that </a:t>
            </a:r>
            <a:r>
              <a:rPr lang="fr-FR" dirty="0" err="1"/>
              <a:t>summarize</a:t>
            </a:r>
            <a:r>
              <a:rPr lang="fr-FR" dirty="0"/>
              <a:t> important variation of the data) </a:t>
            </a:r>
          </a:p>
          <a:p>
            <a:endParaRPr lang="fr-FR" dirty="0"/>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19</a:t>
            </a:fld>
            <a:endParaRPr lang="fr-FR"/>
          </a:p>
        </p:txBody>
      </p:sp>
    </p:spTree>
    <p:extLst>
      <p:ext uri="{BB962C8B-B14F-4D97-AF65-F5344CB8AC3E}">
        <p14:creationId xmlns:p14="http://schemas.microsoft.com/office/powerpoint/2010/main" val="903985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i="1" dirty="0">
                <a:solidFill>
                  <a:srgbClr val="FF0000"/>
                </a:solidFill>
              </a:rPr>
              <a:t>Not having a test set might be OK (only dev set)</a:t>
            </a:r>
          </a:p>
          <a:p>
            <a:pPr lvl="1"/>
            <a:r>
              <a:rPr lang="en-US" i="1" dirty="0">
                <a:solidFill>
                  <a:srgbClr val="FF0000"/>
                </a:solidFill>
              </a:rPr>
              <a:t>All the sets must be taken from the same distribution !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B050"/>
                </a:solidFill>
              </a:rPr>
              <a:t>Few data : 		60%/20%/20%</a:t>
            </a:r>
          </a:p>
          <a:p>
            <a:pPr lvl="1"/>
            <a:endParaRPr lang="en-US" i="1" dirty="0">
              <a:solidFill>
                <a:srgbClr val="FF0000"/>
              </a:solidFill>
            </a:endParaRPr>
          </a:p>
          <a:p>
            <a:pPr fontAlgn="base"/>
            <a:endParaRPr lang="en-US" sz="1200" b="0" i="0" u="none" strike="noStrike" kern="1200" dirty="0">
              <a:solidFill>
                <a:schemeClr val="tx1"/>
              </a:solidFill>
              <a:effectLst/>
              <a:latin typeface="+mn-lt"/>
              <a:ea typeface="+mn-ea"/>
              <a:cs typeface="+mn-cs"/>
            </a:endParaRP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Development set : </a:t>
            </a:r>
            <a:r>
              <a:rPr lang="en-US" dirty="0"/>
              <a:t>for hold-out cross-validation</a:t>
            </a:r>
            <a:endParaRPr lang="en-US" sz="1200" b="0" i="0" u="none" strike="noStrike" kern="1200" dirty="0">
              <a:solidFill>
                <a:schemeClr val="tx1"/>
              </a:solidFill>
              <a:effectLst/>
              <a:latin typeface="+mn-lt"/>
              <a:ea typeface="+mn-ea"/>
              <a:cs typeface="+mn-cs"/>
            </a:endParaRP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Training phase: you present your data from your "gold standard" and train your model, by pairing the input with expected output.</a:t>
            </a: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Validation/Test phase: in order to estimate how well your model has been trained (that is dependent upon the size of your data, the value you would like to predict, input </a:t>
            </a:r>
            <a:r>
              <a:rPr lang="en-US" sz="1200" b="0" i="0" u="none" strike="noStrike" kern="1200" dirty="0" err="1">
                <a:solidFill>
                  <a:schemeClr val="tx1"/>
                </a:solidFill>
                <a:effectLst/>
                <a:latin typeface="+mn-lt"/>
                <a:ea typeface="+mn-ea"/>
                <a:cs typeface="+mn-cs"/>
              </a:rPr>
              <a:t>etc</a:t>
            </a:r>
            <a:r>
              <a:rPr lang="en-US" sz="1200" b="0" i="0" u="none" strike="noStrike" kern="1200" dirty="0">
                <a:solidFill>
                  <a:schemeClr val="tx1"/>
                </a:solidFill>
                <a:effectLst/>
                <a:latin typeface="+mn-lt"/>
                <a:ea typeface="+mn-ea"/>
                <a:cs typeface="+mn-cs"/>
              </a:rPr>
              <a:t>) and to estimate model properties (mean error for numeric predictors, classification errors for classifiers, recall and precision for IR-models etc.)</a:t>
            </a:r>
          </a:p>
          <a:p>
            <a:br>
              <a:rPr lang="en-US" dirty="0"/>
            </a:br>
            <a:r>
              <a:rPr lang="en-US" sz="1200" b="0" i="0" u="none" strike="noStrike" kern="1200" dirty="0">
                <a:solidFill>
                  <a:schemeClr val="tx1"/>
                </a:solidFill>
                <a:effectLst/>
                <a:latin typeface="+mn-lt"/>
                <a:ea typeface="+mn-ea"/>
                <a:cs typeface="+mn-cs"/>
              </a:rPr>
              <a:t>Application phase: now you apply your freshly-developed model to the real-world data and get the results. Since you normally don't have any reference value in this type of data (otherwise, why would you need your model?), you can only speculate about the quality of your model output using the results of your validation phase.</a:t>
            </a:r>
          </a:p>
          <a:p>
            <a:endParaRPr lang="en-US" dirty="0"/>
          </a:p>
          <a:p>
            <a:r>
              <a:rPr lang="en-US" sz="1200" b="0" i="1" u="none" strike="noStrike" kern="1200" dirty="0">
                <a:solidFill>
                  <a:schemeClr val="tx1"/>
                </a:solidFill>
                <a:effectLst/>
                <a:latin typeface="+mn-lt"/>
                <a:ea typeface="+mn-ea"/>
                <a:cs typeface="+mn-cs"/>
              </a:rPr>
              <a:t>The validation phase is often split into two parts</a:t>
            </a:r>
            <a:r>
              <a:rPr lang="en-US" sz="1200" b="0" i="0" u="none" strike="noStrike" kern="1200" dirty="0">
                <a:solidFill>
                  <a:schemeClr val="tx1"/>
                </a:solidFill>
                <a:effectLst/>
                <a:latin typeface="+mn-lt"/>
                <a:ea typeface="+mn-ea"/>
                <a:cs typeface="+mn-cs"/>
              </a:rPr>
              <a:t>:</a:t>
            </a:r>
          </a:p>
          <a:p>
            <a:pPr fontAlgn="base"/>
            <a:r>
              <a:rPr lang="en-US" sz="1200" b="0" i="0" u="none" strike="noStrike" kern="1200" dirty="0">
                <a:solidFill>
                  <a:schemeClr val="tx1"/>
                </a:solidFill>
                <a:effectLst/>
                <a:latin typeface="+mn-lt"/>
                <a:ea typeface="+mn-ea"/>
                <a:cs typeface="+mn-cs"/>
              </a:rPr>
              <a:t>	In the first part you just look at your models and select the best performing approach using the validation data (=validation)</a:t>
            </a:r>
          </a:p>
          <a:p>
            <a:pPr fontAlgn="base"/>
            <a:r>
              <a:rPr lang="en-US" dirty="0"/>
              <a:t>	</a:t>
            </a:r>
            <a:r>
              <a:rPr lang="en-US" sz="1200" b="0" i="0" u="none" strike="noStrike" kern="1200" dirty="0">
                <a:solidFill>
                  <a:schemeClr val="tx1"/>
                </a:solidFill>
                <a:effectLst/>
                <a:latin typeface="+mn-lt"/>
                <a:ea typeface="+mn-ea"/>
                <a:cs typeface="+mn-cs"/>
              </a:rPr>
              <a:t>Then you estimate the accuracy of the selected approach (=test).</a:t>
            </a:r>
          </a:p>
          <a:p>
            <a:br>
              <a:rPr lang="en-US" dirty="0"/>
            </a:br>
            <a:br>
              <a:rPr lang="en-US" dirty="0"/>
            </a:br>
            <a:br>
              <a:rPr lang="en-US" dirty="0"/>
            </a:b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D74FB9C-E7B6-A04F-9404-C6599A447B67}" type="slidenum">
              <a:rPr lang="fr-FR" smtClean="0"/>
              <a:t>22</a:t>
            </a:fld>
            <a:endParaRPr lang="fr-FR"/>
          </a:p>
        </p:txBody>
      </p:sp>
    </p:spTree>
    <p:extLst>
      <p:ext uri="{BB962C8B-B14F-4D97-AF65-F5344CB8AC3E}">
        <p14:creationId xmlns:p14="http://schemas.microsoft.com/office/powerpoint/2010/main" val="33646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i="1" dirty="0">
                <a:solidFill>
                  <a:srgbClr val="FF0000"/>
                </a:solidFill>
              </a:rPr>
              <a:t>Not having a test set might be OK (only dev set)</a:t>
            </a:r>
          </a:p>
          <a:p>
            <a:pPr lvl="1"/>
            <a:r>
              <a:rPr lang="en-US" i="1" dirty="0">
                <a:solidFill>
                  <a:srgbClr val="FF0000"/>
                </a:solidFill>
              </a:rPr>
              <a:t>All the sets must be taken from the same distribution !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B050"/>
                </a:solidFill>
              </a:rPr>
              <a:t>Few data : 		60%/20%/20%</a:t>
            </a:r>
          </a:p>
          <a:p>
            <a:pPr lvl="1"/>
            <a:endParaRPr lang="en-US" i="1" dirty="0">
              <a:solidFill>
                <a:srgbClr val="FF0000"/>
              </a:solidFill>
            </a:endParaRPr>
          </a:p>
          <a:p>
            <a:pPr fontAlgn="base"/>
            <a:endParaRPr lang="en-US" sz="1200" b="0" i="0" u="none" strike="noStrike" kern="1200" dirty="0">
              <a:solidFill>
                <a:schemeClr val="tx1"/>
              </a:solidFill>
              <a:effectLst/>
              <a:latin typeface="+mn-lt"/>
              <a:ea typeface="+mn-ea"/>
              <a:cs typeface="+mn-cs"/>
            </a:endParaRP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Development set : </a:t>
            </a:r>
            <a:r>
              <a:rPr lang="en-US" dirty="0"/>
              <a:t>for hold-out cross-validation</a:t>
            </a:r>
            <a:endParaRPr lang="en-US" sz="1200" b="0" i="0" u="none" strike="noStrike" kern="1200" dirty="0">
              <a:solidFill>
                <a:schemeClr val="tx1"/>
              </a:solidFill>
              <a:effectLst/>
              <a:latin typeface="+mn-lt"/>
              <a:ea typeface="+mn-ea"/>
              <a:cs typeface="+mn-cs"/>
            </a:endParaRP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Training phase: you present your data from your "gold standard" and train your model, by pairing the input with expected output.</a:t>
            </a: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Validation/Test phase: in order to estimate how well your model has been trained (that is dependent upon the size of your data, the value you would like to predict, input </a:t>
            </a:r>
            <a:r>
              <a:rPr lang="en-US" sz="1200" b="0" i="0" u="none" strike="noStrike" kern="1200" dirty="0" err="1">
                <a:solidFill>
                  <a:schemeClr val="tx1"/>
                </a:solidFill>
                <a:effectLst/>
                <a:latin typeface="+mn-lt"/>
                <a:ea typeface="+mn-ea"/>
                <a:cs typeface="+mn-cs"/>
              </a:rPr>
              <a:t>etc</a:t>
            </a:r>
            <a:r>
              <a:rPr lang="en-US" sz="1200" b="0" i="0" u="none" strike="noStrike" kern="1200" dirty="0">
                <a:solidFill>
                  <a:schemeClr val="tx1"/>
                </a:solidFill>
                <a:effectLst/>
                <a:latin typeface="+mn-lt"/>
                <a:ea typeface="+mn-ea"/>
                <a:cs typeface="+mn-cs"/>
              </a:rPr>
              <a:t>) and to estimate model properties (mean error for numeric predictors, classification errors for classifiers, recall and precision for IR-models etc.)</a:t>
            </a:r>
          </a:p>
          <a:p>
            <a:br>
              <a:rPr lang="en-US" dirty="0"/>
            </a:br>
            <a:r>
              <a:rPr lang="en-US" sz="1200" b="0" i="0" u="none" strike="noStrike" kern="1200" dirty="0">
                <a:solidFill>
                  <a:schemeClr val="tx1"/>
                </a:solidFill>
                <a:effectLst/>
                <a:latin typeface="+mn-lt"/>
                <a:ea typeface="+mn-ea"/>
                <a:cs typeface="+mn-cs"/>
              </a:rPr>
              <a:t>Application phase: now you apply your freshly-developed model to the real-world data and get the results. Since you normally don't have any reference value in this type of data (otherwise, why would you need your model?), you can only speculate about the quality of your model output using the results of your validation phase.</a:t>
            </a:r>
          </a:p>
          <a:p>
            <a:endParaRPr lang="en-US" dirty="0"/>
          </a:p>
          <a:p>
            <a:r>
              <a:rPr lang="en-US" sz="1200" b="0" i="1" u="none" strike="noStrike" kern="1200" dirty="0">
                <a:solidFill>
                  <a:schemeClr val="tx1"/>
                </a:solidFill>
                <a:effectLst/>
                <a:latin typeface="+mn-lt"/>
                <a:ea typeface="+mn-ea"/>
                <a:cs typeface="+mn-cs"/>
              </a:rPr>
              <a:t>The validation phase is often split into two parts</a:t>
            </a:r>
            <a:r>
              <a:rPr lang="en-US" sz="1200" b="0" i="0" u="none" strike="noStrike" kern="1200" dirty="0">
                <a:solidFill>
                  <a:schemeClr val="tx1"/>
                </a:solidFill>
                <a:effectLst/>
                <a:latin typeface="+mn-lt"/>
                <a:ea typeface="+mn-ea"/>
                <a:cs typeface="+mn-cs"/>
              </a:rPr>
              <a:t>:</a:t>
            </a:r>
          </a:p>
          <a:p>
            <a:pPr fontAlgn="base"/>
            <a:r>
              <a:rPr lang="en-US" sz="1200" b="0" i="0" u="none" strike="noStrike" kern="1200" dirty="0">
                <a:solidFill>
                  <a:schemeClr val="tx1"/>
                </a:solidFill>
                <a:effectLst/>
                <a:latin typeface="+mn-lt"/>
                <a:ea typeface="+mn-ea"/>
                <a:cs typeface="+mn-cs"/>
              </a:rPr>
              <a:t>	In the first part you just look at your models and select the best performing approach using the validation data (=validation)</a:t>
            </a:r>
          </a:p>
          <a:p>
            <a:pPr fontAlgn="base"/>
            <a:r>
              <a:rPr lang="en-US" dirty="0"/>
              <a:t>	</a:t>
            </a:r>
            <a:r>
              <a:rPr lang="en-US" sz="1200" b="0" i="0" u="none" strike="noStrike" kern="1200" dirty="0">
                <a:solidFill>
                  <a:schemeClr val="tx1"/>
                </a:solidFill>
                <a:effectLst/>
                <a:latin typeface="+mn-lt"/>
                <a:ea typeface="+mn-ea"/>
                <a:cs typeface="+mn-cs"/>
              </a:rPr>
              <a:t>Then you estimate the accuracy of the selected approach (=test).</a:t>
            </a:r>
          </a:p>
          <a:p>
            <a:br>
              <a:rPr lang="en-US" dirty="0"/>
            </a:br>
            <a:br>
              <a:rPr lang="en-US" dirty="0"/>
            </a:br>
            <a:br>
              <a:rPr lang="en-US" dirty="0"/>
            </a:b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D74FB9C-E7B6-A04F-9404-C6599A447B67}" type="slidenum">
              <a:rPr lang="fr-FR" smtClean="0"/>
              <a:t>23</a:t>
            </a:fld>
            <a:endParaRPr lang="fr-FR"/>
          </a:p>
        </p:txBody>
      </p:sp>
    </p:spTree>
    <p:extLst>
      <p:ext uri="{BB962C8B-B14F-4D97-AF65-F5344CB8AC3E}">
        <p14:creationId xmlns:p14="http://schemas.microsoft.com/office/powerpoint/2010/main" val="1201499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other optimization : These problems require a system to generate a set of outputs that optimize outcomes for a specific objective function (some of the other problem types can be considered types of optimization, so we describe these as “all other” optimization). Generating a route for a vehicle that creates the optimum combination of time and fuel utilization is an example of optimization.</a:t>
            </a:r>
          </a:p>
          <a:p>
            <a:endParaRPr lang="en-US" dirty="0"/>
          </a:p>
          <a:p>
            <a:r>
              <a:rPr lang="en-US" dirty="0"/>
              <a:t>https://www.ubuntupit.com/top-20-best-machine-learning-applications-in-real-world/</a:t>
            </a:r>
          </a:p>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24</a:t>
            </a:fld>
            <a:endParaRPr lang="fr-FR"/>
          </a:p>
        </p:txBody>
      </p:sp>
    </p:spTree>
    <p:extLst>
      <p:ext uri="{BB962C8B-B14F-4D97-AF65-F5344CB8AC3E}">
        <p14:creationId xmlns:p14="http://schemas.microsoft.com/office/powerpoint/2010/main" val="669865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25</a:t>
            </a:fld>
            <a:endParaRPr lang="fr-FR"/>
          </a:p>
        </p:txBody>
      </p:sp>
    </p:spTree>
    <p:extLst>
      <p:ext uri="{BB962C8B-B14F-4D97-AF65-F5344CB8AC3E}">
        <p14:creationId xmlns:p14="http://schemas.microsoft.com/office/powerpoint/2010/main" val="956817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https://</a:t>
            </a:r>
            <a:r>
              <a:rPr lang="fr-CH" dirty="0" err="1"/>
              <a:t>www.oreilly.com</a:t>
            </a:r>
            <a:r>
              <a:rPr lang="fr-CH" dirty="0"/>
              <a:t>/</a:t>
            </a:r>
            <a:r>
              <a:rPr lang="fr-CH" dirty="0" err="1"/>
              <a:t>library</a:t>
            </a:r>
            <a:r>
              <a:rPr lang="fr-CH" dirty="0"/>
              <a:t>/</a:t>
            </a:r>
            <a:r>
              <a:rPr lang="fr-CH" dirty="0" err="1"/>
              <a:t>view</a:t>
            </a:r>
            <a:r>
              <a:rPr lang="fr-CH" dirty="0"/>
              <a:t>/machine-</a:t>
            </a:r>
            <a:r>
              <a:rPr lang="fr-CH" dirty="0" err="1"/>
              <a:t>learning</a:t>
            </a:r>
            <a:r>
              <a:rPr lang="fr-CH" dirty="0"/>
              <a:t>-</a:t>
            </a:r>
            <a:r>
              <a:rPr lang="fr-CH" dirty="0" err="1"/>
              <a:t>projects</a:t>
            </a:r>
            <a:r>
              <a:rPr lang="fr-CH" dirty="0"/>
              <a:t>/9781788994590/1c747f59-0753-40d6-bfe0-7c8024158327.xhtml</a:t>
            </a:r>
          </a:p>
        </p:txBody>
      </p:sp>
      <p:sp>
        <p:nvSpPr>
          <p:cNvPr id="4" name="Slide Number Placeholder 3"/>
          <p:cNvSpPr>
            <a:spLocks noGrp="1"/>
          </p:cNvSpPr>
          <p:nvPr>
            <p:ph type="sldNum" sz="quarter" idx="10"/>
          </p:nvPr>
        </p:nvSpPr>
        <p:spPr/>
        <p:txBody>
          <a:bodyPr/>
          <a:lstStyle/>
          <a:p>
            <a:fld id="{F0D005DD-7D59-4421-B047-96C8D2F1DB5B}" type="slidenum">
              <a:rPr lang="fr-CH" smtClean="0"/>
              <a:t>26</a:t>
            </a:fld>
            <a:endParaRPr lang="fr-CH"/>
          </a:p>
        </p:txBody>
      </p:sp>
    </p:spTree>
    <p:extLst>
      <p:ext uri="{BB962C8B-B14F-4D97-AF65-F5344CB8AC3E}">
        <p14:creationId xmlns:p14="http://schemas.microsoft.com/office/powerpoint/2010/main" val="48981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Example : identify whether an image contains a specific type of object, such as a cat or a dog, or a product of acceptable quality coming from a manufacturing line.</a:t>
            </a:r>
          </a:p>
          <a:p>
            <a:endParaRPr lang="en-US"/>
          </a:p>
        </p:txBody>
      </p:sp>
      <p:sp>
        <p:nvSpPr>
          <p:cNvPr id="4" name="Slide Number Placeholder 3"/>
          <p:cNvSpPr>
            <a:spLocks noGrp="1"/>
          </p:cNvSpPr>
          <p:nvPr>
            <p:ph type="sldNum" sz="quarter" idx="5"/>
          </p:nvPr>
        </p:nvSpPr>
        <p:spPr/>
        <p:txBody>
          <a:bodyPr/>
          <a:lstStyle/>
          <a:p>
            <a:fld id="{D9FFA849-DACA-EF4C-AD64-4ACD0CDF3AB3}" type="slidenum">
              <a:rPr lang="en-US" smtClean="0"/>
              <a:t>27</a:t>
            </a:fld>
            <a:endParaRPr lang="en-US"/>
          </a:p>
        </p:txBody>
      </p:sp>
    </p:spTree>
    <p:extLst>
      <p:ext uri="{BB962C8B-B14F-4D97-AF65-F5344CB8AC3E}">
        <p14:creationId xmlns:p14="http://schemas.microsoft.com/office/powerpoint/2010/main" val="241385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3</a:t>
            </a:fld>
            <a:endParaRPr lang="fr-FR"/>
          </a:p>
        </p:txBody>
      </p:sp>
    </p:spTree>
    <p:extLst>
      <p:ext uri="{BB962C8B-B14F-4D97-AF65-F5344CB8AC3E}">
        <p14:creationId xmlns:p14="http://schemas.microsoft.com/office/powerpoint/2010/main" val="3560830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clustering is creating a set of consumer segments, based on a set of data about individual consumers, including demographics, preferences, and buyer behavior.</a:t>
            </a:r>
          </a:p>
          <a:p>
            <a:endParaRPr lang="en-US" dirty="0"/>
          </a:p>
          <a:p>
            <a:r>
              <a:rPr lang="en-US" dirty="0"/>
              <a:t>https://medium.com/@dilekamadushan/introduction-to-k-means-clustering-7c0ebc997e00</a:t>
            </a:r>
          </a:p>
          <a:p>
            <a:endParaRPr lang="en-US" dirty="0"/>
          </a:p>
          <a:p>
            <a:r>
              <a:rPr lang="fr-CH" dirty="0"/>
              <a:t>https://insidebigdata.com/2014/11/19/ask-data-scientist-unsupervised-learning/</a:t>
            </a:r>
          </a:p>
          <a:p>
            <a:r>
              <a:rPr lang="fr-CH" dirty="0"/>
              <a:t>https://www.saedsayad.com/clustering_kmeans.htm</a:t>
            </a: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28</a:t>
            </a:fld>
            <a:endParaRPr lang="en-US"/>
          </a:p>
        </p:txBody>
      </p:sp>
    </p:spTree>
    <p:extLst>
      <p:ext uri="{BB962C8B-B14F-4D97-AF65-F5344CB8AC3E}">
        <p14:creationId xmlns:p14="http://schemas.microsoft.com/office/powerpoint/2010/main" val="1563031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clustering is creating a set of consumer segments, based on a set of data about individual consumers, including demographics, preferences, and buyer behavior.</a:t>
            </a:r>
          </a:p>
          <a:p>
            <a:endParaRPr lang="en-US" dirty="0"/>
          </a:p>
          <a:p>
            <a:r>
              <a:rPr lang="en-US" dirty="0"/>
              <a:t>https://medium.com/@dilekamadushan/introduction-to-k-means-clustering-7c0ebc997e00</a:t>
            </a:r>
          </a:p>
          <a:p>
            <a:endParaRPr lang="en-US" dirty="0"/>
          </a:p>
          <a:p>
            <a:r>
              <a:rPr lang="fr-CH" dirty="0"/>
              <a:t>https://insidebigdata.com/2014/11/19/ask-data-scientist-unsupervised-learning/</a:t>
            </a:r>
          </a:p>
          <a:p>
            <a:r>
              <a:rPr lang="fr-CH" dirty="0"/>
              <a:t>https://www.saedsayad.com/clustering_kmeans.htm</a:t>
            </a: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29</a:t>
            </a:fld>
            <a:endParaRPr lang="en-US"/>
          </a:p>
        </p:txBody>
      </p:sp>
    </p:spTree>
    <p:extLst>
      <p:ext uri="{BB962C8B-B14F-4D97-AF65-F5344CB8AC3E}">
        <p14:creationId xmlns:p14="http://schemas.microsoft.com/office/powerpoint/2010/main" val="826998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clustering is creating a set of consumer segments, based on a set of data about individual consumers, including demographics, preferences, and buyer behavior.</a:t>
            </a:r>
          </a:p>
          <a:p>
            <a:endParaRPr lang="en-US" dirty="0"/>
          </a:p>
          <a:p>
            <a:r>
              <a:rPr lang="en-US" dirty="0"/>
              <a:t>https://medium.com/@dilekamadushan/introduction-to-k-means-clustering-7c0ebc997e00</a:t>
            </a:r>
          </a:p>
          <a:p>
            <a:endParaRPr lang="en-US" dirty="0"/>
          </a:p>
          <a:p>
            <a:r>
              <a:rPr lang="fr-CH" dirty="0"/>
              <a:t>https://insidebigdata.com/2014/11/19/ask-data-scientist-unsupervised-learning/</a:t>
            </a:r>
          </a:p>
          <a:p>
            <a:r>
              <a:rPr lang="fr-CH" dirty="0"/>
              <a:t>https://www.saedsayad.com/clustering_kmeans.htm</a:t>
            </a: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30</a:t>
            </a:fld>
            <a:endParaRPr lang="en-US"/>
          </a:p>
        </p:txBody>
      </p:sp>
    </p:spTree>
    <p:extLst>
      <p:ext uri="{BB962C8B-B14F-4D97-AF65-F5344CB8AC3E}">
        <p14:creationId xmlns:p14="http://schemas.microsoft.com/office/powerpoint/2010/main" val="2714503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instance, a system could be trained on a set of historical vibration data associated with the performance of an operating piece of machinery, and then determine whether a new vibration reading suggests that the machine is not operating normally. Anomaly detection can be considered a subcategory of classification.</a:t>
            </a:r>
          </a:p>
          <a:p>
            <a:endParaRPr lang="en-US" dirty="0"/>
          </a:p>
          <a:p>
            <a:r>
              <a:rPr lang="en-US" dirty="0"/>
              <a:t>http://amid.fish/anomaly-detection-with-k-means-clustering</a:t>
            </a:r>
          </a:p>
          <a:p>
            <a:endParaRPr lang="en-US" dirty="0"/>
          </a:p>
          <a:p>
            <a:r>
              <a:rPr lang="en-US" dirty="0"/>
              <a:t>K-means, AE</a:t>
            </a:r>
          </a:p>
          <a:p>
            <a:endParaRPr lang="en-US" dirty="0"/>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31</a:t>
            </a:fld>
            <a:endParaRPr lang="en-US"/>
          </a:p>
        </p:txBody>
      </p:sp>
    </p:spTree>
    <p:extLst>
      <p:ext uri="{BB962C8B-B14F-4D97-AF65-F5344CB8AC3E}">
        <p14:creationId xmlns:p14="http://schemas.microsoft.com/office/powerpoint/2010/main" val="901548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http://</a:t>
            </a:r>
            <a:r>
              <a:rPr lang="fr-CH" dirty="0" err="1"/>
              <a:t>www.dsc.ufcg.edu.br</a:t>
            </a:r>
            <a:r>
              <a:rPr lang="fr-CH" dirty="0"/>
              <a:t>/~</a:t>
            </a:r>
            <a:r>
              <a:rPr lang="fr-CH" dirty="0" err="1"/>
              <a:t>hmg</a:t>
            </a:r>
            <a:r>
              <a:rPr lang="fr-CH" dirty="0"/>
              <a:t>/disciplinas/</a:t>
            </a:r>
            <a:r>
              <a:rPr lang="fr-CH" dirty="0" err="1"/>
              <a:t>posgraduacao</a:t>
            </a:r>
            <a:r>
              <a:rPr lang="fr-CH" dirty="0"/>
              <a:t>/rn-copin-2014.3/</a:t>
            </a:r>
            <a:r>
              <a:rPr lang="fr-CH" dirty="0" err="1"/>
              <a:t>material</a:t>
            </a:r>
            <a:r>
              <a:rPr lang="fr-CH" dirty="0"/>
              <a:t>/</a:t>
            </a:r>
            <a:r>
              <a:rPr lang="fr-CH" dirty="0" err="1"/>
              <a:t>SignalProcPCA.pdf</a:t>
            </a:r>
            <a:endParaRPr lang="fr-CH" dirty="0"/>
          </a:p>
          <a:p>
            <a:r>
              <a:rPr lang="fr-CH" dirty="0"/>
              <a:t>https://</a:t>
            </a:r>
            <a:r>
              <a:rPr lang="fr-CH" dirty="0" err="1"/>
              <a:t>medium.com</a:t>
            </a:r>
            <a:r>
              <a:rPr lang="fr-CH" dirty="0"/>
              <a:t>/@</a:t>
            </a:r>
            <a:r>
              <a:rPr lang="fr-CH" dirty="0" err="1"/>
              <a:t>sadatnazrul</a:t>
            </a:r>
            <a:r>
              <a:rPr lang="fr-CH" dirty="0"/>
              <a:t>/the-dos-and-donts-of-principal-component-analysis-7c2e9dc8cc48</a:t>
            </a:r>
          </a:p>
          <a:p>
            <a:endParaRPr lang="fr-CH"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Project data X so that the largest variation of the projected data Z = u</a:t>
            </a:r>
            <a:r>
              <a:rPr lang="en-US" sz="1200" baseline="30000" dirty="0"/>
              <a:t>T</a:t>
            </a:r>
            <a:r>
              <a:rPr lang="en-US" sz="1200" dirty="0"/>
              <a:t>X is axis-aligned</a:t>
            </a:r>
          </a:p>
          <a:p>
            <a:endParaRPr lang="fr-CH" dirty="0"/>
          </a:p>
        </p:txBody>
      </p:sp>
      <p:sp>
        <p:nvSpPr>
          <p:cNvPr id="4" name="Slide Number Placeholder 3"/>
          <p:cNvSpPr>
            <a:spLocks noGrp="1"/>
          </p:cNvSpPr>
          <p:nvPr>
            <p:ph type="sldNum" sz="quarter" idx="10"/>
          </p:nvPr>
        </p:nvSpPr>
        <p:spPr/>
        <p:txBody>
          <a:bodyPr/>
          <a:lstStyle/>
          <a:p>
            <a:fld id="{F0D005DD-7D59-4421-B047-96C8D2F1DB5B}" type="slidenum">
              <a:rPr lang="fr-CH" smtClean="0"/>
              <a:t>32</a:t>
            </a:fld>
            <a:endParaRPr lang="fr-CH"/>
          </a:p>
        </p:txBody>
      </p:sp>
    </p:spTree>
    <p:extLst>
      <p:ext uri="{BB962C8B-B14F-4D97-AF65-F5344CB8AC3E}">
        <p14:creationId xmlns:p14="http://schemas.microsoft.com/office/powerpoint/2010/main" val="777317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One example of continuous estimation is forecasting the sales demand for a product, based on a set of input data such as previous sales figures, consumer sentiment, and weather.</a:t>
            </a:r>
          </a:p>
          <a:p>
            <a:endParaRPr lang="en-US"/>
          </a:p>
        </p:txBody>
      </p:sp>
      <p:sp>
        <p:nvSpPr>
          <p:cNvPr id="4" name="Slide Number Placeholder 3"/>
          <p:cNvSpPr>
            <a:spLocks noGrp="1"/>
          </p:cNvSpPr>
          <p:nvPr>
            <p:ph type="sldNum" sz="quarter" idx="5"/>
          </p:nvPr>
        </p:nvSpPr>
        <p:spPr/>
        <p:txBody>
          <a:bodyPr/>
          <a:lstStyle/>
          <a:p>
            <a:fld id="{D9FFA849-DACA-EF4C-AD64-4ACD0CDF3AB3}" type="slidenum">
              <a:rPr lang="en-US" smtClean="0"/>
              <a:t>33</a:t>
            </a:fld>
            <a:endParaRPr lang="en-US"/>
          </a:p>
        </p:txBody>
      </p:sp>
    </p:spTree>
    <p:extLst>
      <p:ext uri="{BB962C8B-B14F-4D97-AF65-F5344CB8AC3E}">
        <p14:creationId xmlns:p14="http://schemas.microsoft.com/office/powerpoint/2010/main" val="2075543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instance, a music composition system might be used to generate new pieces of music in a particular style, after having been trained on pieces of music in that style.</a:t>
            </a:r>
          </a:p>
          <a:p>
            <a:endParaRPr lang="en-US" dirty="0"/>
          </a:p>
          <a:p>
            <a:r>
              <a:rPr lang="en-US" dirty="0"/>
              <a:t>https://magenta.tensorflow.org/music-vae</a:t>
            </a: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34</a:t>
            </a:fld>
            <a:endParaRPr lang="en-US"/>
          </a:p>
        </p:txBody>
      </p:sp>
    </p:spTree>
    <p:extLst>
      <p:ext uri="{BB962C8B-B14F-4D97-AF65-F5344CB8AC3E}">
        <p14:creationId xmlns:p14="http://schemas.microsoft.com/office/powerpoint/2010/main" val="3164411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Information retrieval : where the results of a query or request needs to be ordered by some criterion. </a:t>
            </a:r>
          </a:p>
          <a:p>
            <a:endParaRPr lang="en-US"/>
          </a:p>
          <a:p>
            <a:r>
              <a:rPr lang="en-US"/>
              <a:t>Recommendation systems : suggesting next product to buy use these types of algorithms as a final step, sorting suggestions by relevance, before presenting the results to the user.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These systems provide recommendations based on a set of training data. A common example of recommendations are systems that suggest “next product to buy” for an individual buyer, based on the buying patterns of similar individuals, and the observed behavior of the specific person.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US"/>
          </a:p>
        </p:txBody>
      </p:sp>
      <p:sp>
        <p:nvSpPr>
          <p:cNvPr id="4" name="Slide Number Placeholder 3"/>
          <p:cNvSpPr>
            <a:spLocks noGrp="1"/>
          </p:cNvSpPr>
          <p:nvPr>
            <p:ph type="sldNum" sz="quarter" idx="5"/>
          </p:nvPr>
        </p:nvSpPr>
        <p:spPr/>
        <p:txBody>
          <a:bodyPr/>
          <a:lstStyle/>
          <a:p>
            <a:fld id="{D9FFA849-DACA-EF4C-AD64-4ACD0CDF3AB3}" type="slidenum">
              <a:rPr lang="en-US" smtClean="0"/>
              <a:t>35</a:t>
            </a:fld>
            <a:endParaRPr lang="en-US"/>
          </a:p>
        </p:txBody>
      </p:sp>
    </p:spTree>
    <p:extLst>
      <p:ext uri="{BB962C8B-B14F-4D97-AF65-F5344CB8AC3E}">
        <p14:creationId xmlns:p14="http://schemas.microsoft.com/office/powerpoint/2010/main" val="14753826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 of a hour can be affected by several features such as size, number of bedrooms,… The role of the NN is to predict the price and it will automatically generate the hidden units. We only need to give the inputs x and output y. </a:t>
            </a:r>
          </a:p>
          <a:p>
            <a:endParaRPr lang="en-US" dirty="0"/>
          </a:p>
          <a:p>
            <a:r>
              <a:rPr lang="en-US" dirty="0"/>
              <a:t>https://</a:t>
            </a:r>
            <a:r>
              <a:rPr lang="en-US" dirty="0" err="1"/>
              <a:t>www.telegraph.co.uk</a:t>
            </a:r>
            <a:r>
              <a:rPr lang="en-US" dirty="0"/>
              <a:t>/science/2018/04/05/brain-never-stops-growing-scientists-find-elderly-shown-have/</a:t>
            </a:r>
          </a:p>
          <a:p>
            <a:endParaRPr lang="en-US" dirty="0"/>
          </a:p>
          <a:p>
            <a:r>
              <a:rPr lang="en-US"/>
              <a:t>Need for an activation function to spike the neuron or not </a:t>
            </a:r>
          </a:p>
        </p:txBody>
      </p:sp>
      <p:sp>
        <p:nvSpPr>
          <p:cNvPr id="4" name="Slide Number Placeholder 3"/>
          <p:cNvSpPr>
            <a:spLocks noGrp="1"/>
          </p:cNvSpPr>
          <p:nvPr>
            <p:ph type="sldNum" sz="quarter" idx="5"/>
          </p:nvPr>
        </p:nvSpPr>
        <p:spPr/>
        <p:txBody>
          <a:bodyPr/>
          <a:lstStyle/>
          <a:p>
            <a:fld id="{BD74FB9C-E7B6-A04F-9404-C6599A447B67}" type="slidenum">
              <a:rPr lang="fr-FR" smtClean="0"/>
              <a:t>36</a:t>
            </a:fld>
            <a:endParaRPr lang="fr-FR"/>
          </a:p>
        </p:txBody>
      </p:sp>
    </p:spTree>
    <p:extLst>
      <p:ext uri="{BB962C8B-B14F-4D97-AF65-F5344CB8AC3E}">
        <p14:creationId xmlns:p14="http://schemas.microsoft.com/office/powerpoint/2010/main" val="1600937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NN model : choice of units, their number, their connectivity,… </a:t>
            </a:r>
          </a:p>
        </p:txBody>
      </p:sp>
      <p:sp>
        <p:nvSpPr>
          <p:cNvPr id="4" name="Slide Number Placeholder 3"/>
          <p:cNvSpPr>
            <a:spLocks noGrp="1"/>
          </p:cNvSpPr>
          <p:nvPr>
            <p:ph type="sldNum" sz="quarter" idx="5"/>
          </p:nvPr>
        </p:nvSpPr>
        <p:spPr/>
        <p:txBody>
          <a:bodyPr/>
          <a:lstStyle/>
          <a:p>
            <a:fld id="{BD74FB9C-E7B6-A04F-9404-C6599A447B67}" type="slidenum">
              <a:rPr lang="fr-FR" smtClean="0"/>
              <a:t>37</a:t>
            </a:fld>
            <a:endParaRPr lang="fr-FR"/>
          </a:p>
        </p:txBody>
      </p:sp>
    </p:spTree>
    <p:extLst>
      <p:ext uri="{BB962C8B-B14F-4D97-AF65-F5344CB8AC3E}">
        <p14:creationId xmlns:p14="http://schemas.microsoft.com/office/powerpoint/2010/main" val="82679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4</a:t>
            </a:fld>
            <a:endParaRPr lang="fr-FR"/>
          </a:p>
        </p:txBody>
      </p:sp>
    </p:spTree>
    <p:extLst>
      <p:ext uri="{BB962C8B-B14F-4D97-AF65-F5344CB8AC3E}">
        <p14:creationId xmlns:p14="http://schemas.microsoft.com/office/powerpoint/2010/main" val="13212748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Example : feedforward NN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Sequence of layers, each processing the output of the previous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Define a family of functions f(</a:t>
            </a:r>
            <a:r>
              <a:rPr lang="en-US" err="1"/>
              <a:t>x;theta</a:t>
            </a:r>
            <a:r>
              <a:rPr lang="en-US"/>
              <a:t>), the goal is to find parameters theta that define the best mapping : y=f(</a:t>
            </a:r>
            <a:r>
              <a:rPr lang="en-US" err="1"/>
              <a:t>x;theta</a:t>
            </a:r>
            <a:r>
              <a:rPr lang="en-US"/>
              <a:t>) between input x and output y </a:t>
            </a:r>
          </a:p>
          <a:p>
            <a:endParaRPr lang="en-US"/>
          </a:p>
        </p:txBody>
      </p:sp>
      <p:sp>
        <p:nvSpPr>
          <p:cNvPr id="4" name="Slide Number Placeholder 3"/>
          <p:cNvSpPr>
            <a:spLocks noGrp="1"/>
          </p:cNvSpPr>
          <p:nvPr>
            <p:ph type="sldNum" sz="quarter" idx="5"/>
          </p:nvPr>
        </p:nvSpPr>
        <p:spPr/>
        <p:txBody>
          <a:bodyPr/>
          <a:lstStyle/>
          <a:p>
            <a:fld id="{D9FFA849-DACA-EF4C-AD64-4ACD0CDF3AB3}" type="slidenum">
              <a:rPr lang="en-US" smtClean="0"/>
              <a:t>38</a:t>
            </a:fld>
            <a:endParaRPr lang="en-US"/>
          </a:p>
        </p:txBody>
      </p:sp>
    </p:spTree>
    <p:extLst>
      <p:ext uri="{BB962C8B-B14F-4D97-AF65-F5344CB8AC3E}">
        <p14:creationId xmlns:p14="http://schemas.microsoft.com/office/powerpoint/2010/main" val="2816824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Sequence of layers, each processing the output of the previous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of rectified linear unit : f1,1(x) = RELU(x)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of fully connected unit : f2,2(h1,h2) = w1h1 + w2h2</a:t>
            </a:r>
          </a:p>
          <a:p>
            <a:endParaRPr lang="en-US" dirty="0"/>
          </a:p>
          <a:p>
            <a:r>
              <a:rPr lang="en-US" sz="1200" b="0" i="0" u="none" strike="noStrike" kern="1200" dirty="0">
                <a:solidFill>
                  <a:schemeClr val="tx1"/>
                </a:solidFill>
                <a:effectLst/>
                <a:latin typeface="+mn-lt"/>
                <a:ea typeface="+mn-ea"/>
                <a:cs typeface="+mn-cs"/>
              </a:rPr>
              <a:t>The bias is also a weight. Imagine you’re thinking about a situation (trying to make a decision). You have to think about all possible (or observable) factors. But what about parameters you haven’t come across? What about factors you haven’t considered? In a Neural Net, we try to cater for these unforeseen or non-observable factors. This is the bias. Every neuron that is not on the input layer has a bias attached to it, and the bias, just like the weight, carries a value. The image below is a good illustration.</a:t>
            </a: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39</a:t>
            </a:fld>
            <a:endParaRPr lang="en-US"/>
          </a:p>
        </p:txBody>
      </p:sp>
    </p:spTree>
    <p:extLst>
      <p:ext uri="{BB962C8B-B14F-4D97-AF65-F5344CB8AC3E}">
        <p14:creationId xmlns:p14="http://schemas.microsoft.com/office/powerpoint/2010/main" val="3963773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Sequence of layers, each processing the output of the previous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of rectified linear unit : f1,1(x) = RELU(x)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of fully connected unit : f2,2(h1,h2) = w1h1 + w2h2</a:t>
            </a:r>
          </a:p>
          <a:p>
            <a:endParaRPr lang="en-US" dirty="0"/>
          </a:p>
          <a:p>
            <a:r>
              <a:rPr lang="en-US" sz="1200" b="0" i="0" u="none" strike="noStrike" kern="1200" dirty="0">
                <a:solidFill>
                  <a:schemeClr val="tx1"/>
                </a:solidFill>
                <a:effectLst/>
                <a:latin typeface="+mn-lt"/>
                <a:ea typeface="+mn-ea"/>
                <a:cs typeface="+mn-cs"/>
              </a:rPr>
              <a:t>The bias is also a weight. Imagine you’re thinking about a situation (trying to make a decision). You have to think about all possible (or observable) factors. But what about parameters you haven’t come across? What about factors you haven’t considered? In a Neural Net, we try to cater for these unforeseen or non-observable factors. This is the bias. Every neuron that is not on the input layer has a bias attached to it, and the bias, just like the weight, carries a value. The image below is a good illustration.</a:t>
            </a: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40</a:t>
            </a:fld>
            <a:endParaRPr lang="en-US"/>
          </a:p>
        </p:txBody>
      </p:sp>
    </p:spTree>
    <p:extLst>
      <p:ext uri="{BB962C8B-B14F-4D97-AF65-F5344CB8AC3E}">
        <p14:creationId xmlns:p14="http://schemas.microsoft.com/office/powerpoint/2010/main" val="3030875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41</a:t>
            </a:fld>
            <a:endParaRPr lang="fr-FR"/>
          </a:p>
        </p:txBody>
      </p:sp>
    </p:spTree>
    <p:extLst>
      <p:ext uri="{BB962C8B-B14F-4D97-AF65-F5344CB8AC3E}">
        <p14:creationId xmlns:p14="http://schemas.microsoft.com/office/powerpoint/2010/main" val="9568177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a:solidFill>
                  <a:schemeClr val="tx1"/>
                </a:solidFill>
                <a:effectLst/>
                <a:latin typeface="+mn-lt"/>
                <a:ea typeface="+mn-ea"/>
                <a:cs typeface="+mn-cs"/>
                <a:hlinkClick r:id="rId3"/>
              </a:rPr>
              <a:t>https://towardsdatascience.com/activation-functions-neural-networks-1cbd9f8d91d6</a:t>
            </a:r>
            <a:r>
              <a:rPr lang="en-US" dirty="0">
                <a:effectLst/>
              </a:rPr>
              <a:t> </a:t>
            </a:r>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42</a:t>
            </a:fld>
            <a:endParaRPr lang="fr-FR" dirty="0"/>
          </a:p>
        </p:txBody>
      </p:sp>
    </p:spTree>
    <p:extLst>
      <p:ext uri="{BB962C8B-B14F-4D97-AF65-F5344CB8AC3E}">
        <p14:creationId xmlns:p14="http://schemas.microsoft.com/office/powerpoint/2010/main" val="8007068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Shift invariance of softmax : softmax(z+1c) = softmax(z) </a:t>
            </a:r>
            <a:r>
              <a:rPr lang="en-US" dirty="0">
                <a:sym typeface="Wingdings" pitchFamily="2" charset="2"/>
              </a:rPr>
              <a:t> gives numerically stable implementation : </a:t>
            </a:r>
          </a:p>
          <a:p>
            <a:r>
              <a:rPr lang="en-US" dirty="0">
                <a:sym typeface="Wingdings" pitchFamily="2" charset="2"/>
              </a:rPr>
              <a:t>Softmax(z-max_j </a:t>
            </a:r>
            <a:r>
              <a:rPr lang="en-US" dirty="0" err="1">
                <a:sym typeface="Wingdings" pitchFamily="2" charset="2"/>
              </a:rPr>
              <a:t>zj</a:t>
            </a:r>
            <a:r>
              <a:rPr lang="en-US" dirty="0">
                <a:sym typeface="Wingdings" pitchFamily="2" charset="2"/>
              </a:rPr>
              <a:t>) = softmax(z)</a:t>
            </a:r>
            <a:endParaRPr lang="en-US" dirty="0"/>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43</a:t>
            </a:fld>
            <a:endParaRPr lang="en-US"/>
          </a:p>
        </p:txBody>
      </p:sp>
    </p:spTree>
    <p:extLst>
      <p:ext uri="{BB962C8B-B14F-4D97-AF65-F5344CB8AC3E}">
        <p14:creationId xmlns:p14="http://schemas.microsoft.com/office/powerpoint/2010/main" val="16282846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RELU : </a:t>
            </a:r>
          </a:p>
          <a:p>
            <a:r>
              <a:rPr lang="en-US" dirty="0"/>
              <a:t>Good initialization is : b=0.1 (linear layer)</a:t>
            </a:r>
          </a:p>
          <a:p>
            <a:r>
              <a:rPr lang="en-US" dirty="0"/>
              <a:t>negative axis cannot learn due to null gradient. </a:t>
            </a:r>
          </a:p>
          <a:p>
            <a:r>
              <a:rPr lang="en-US" dirty="0"/>
              <a:t>Generalization help avoid the null gradient</a:t>
            </a:r>
          </a:p>
          <a:p>
            <a:r>
              <a:rPr lang="en-US" dirty="0"/>
              <a:t>Derivative : 0 if x&lt;0, 1 if x&gt;=0</a:t>
            </a:r>
          </a:p>
          <a:p>
            <a:endParaRPr lang="en-US" dirty="0"/>
          </a:p>
          <a:p>
            <a:r>
              <a:rPr lang="en-US" dirty="0"/>
              <a:t>Smoothed max : give a smooth approximation to max_j(</a:t>
            </a:r>
            <a:r>
              <a:rPr lang="en-US" dirty="0" err="1"/>
              <a:t>zj</a:t>
            </a:r>
            <a:r>
              <a:rPr lang="en-US" dirty="0"/>
              <a:t>)</a:t>
            </a:r>
          </a:p>
          <a:p>
            <a:endParaRPr lang="en-US" dirty="0"/>
          </a:p>
          <a:p>
            <a:endParaRPr lang="en-US" dirty="0"/>
          </a:p>
          <a:p>
            <a:endParaRPr lang="en-US" dirty="0"/>
          </a:p>
          <a:p>
            <a:endParaRPr lang="en-US" dirty="0"/>
          </a:p>
          <a:p>
            <a:pPr marL="171450" indent="-171450">
              <a:buFont typeface="Arial" panose="020B0604020202020204" pitchFamily="34" charset="0"/>
              <a:buChar char="•"/>
            </a:pPr>
            <a:r>
              <a:rPr lang="en-US" dirty="0"/>
              <a:t>Rewrite softplus in terms of smoothed max :  log(1+exp(x)) = log(exp(0)+exp(x)) </a:t>
            </a:r>
            <a:r>
              <a:rPr lang="en-US" dirty="0">
                <a:sym typeface="Wingdings" pitchFamily="2" charset="2"/>
              </a:rPr>
              <a:t> x1=0, x2=x</a:t>
            </a:r>
            <a:endParaRPr lang="en-US" dirty="0"/>
          </a:p>
          <a:p>
            <a:endParaRPr lang="en-US" dirty="0"/>
          </a:p>
        </p:txBody>
      </p:sp>
      <p:sp>
        <p:nvSpPr>
          <p:cNvPr id="4" name="Slide Number Placeholder 3"/>
          <p:cNvSpPr>
            <a:spLocks noGrp="1"/>
          </p:cNvSpPr>
          <p:nvPr>
            <p:ph type="sldNum" sz="quarter" idx="5"/>
          </p:nvPr>
        </p:nvSpPr>
        <p:spPr/>
        <p:txBody>
          <a:bodyPr/>
          <a:lstStyle/>
          <a:p>
            <a:fld id="{D9FFA849-DACA-EF4C-AD64-4ACD0CDF3AB3}" type="slidenum">
              <a:rPr lang="en-US" smtClean="0"/>
              <a:t>44</a:t>
            </a:fld>
            <a:endParaRPr lang="en-US"/>
          </a:p>
        </p:txBody>
      </p:sp>
    </p:spTree>
    <p:extLst>
      <p:ext uri="{BB962C8B-B14F-4D97-AF65-F5344CB8AC3E}">
        <p14:creationId xmlns:p14="http://schemas.microsoft.com/office/powerpoint/2010/main" val="3257209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www.motorauthority.com</a:t>
            </a:r>
            <a:r>
              <a:rPr lang="en-US" dirty="0"/>
              <a:t>/news/1038345_kids-use-165000-bricks-to-build-worlds-largest-lego-bmw-x1</a:t>
            </a:r>
          </a:p>
          <a:p>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45</a:t>
            </a:fld>
            <a:endParaRPr lang="fr-FR"/>
          </a:p>
        </p:txBody>
      </p:sp>
    </p:spTree>
    <p:extLst>
      <p:ext uri="{BB962C8B-B14F-4D97-AF65-F5344CB8AC3E}">
        <p14:creationId xmlns:p14="http://schemas.microsoft.com/office/powerpoint/2010/main" val="1564185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List of all the knowledge and formal rules : </a:t>
            </a:r>
          </a:p>
          <a:p>
            <a:pPr marL="171450" indent="-171450">
              <a:buFont typeface="Arial" panose="020B0604020202020204" pitchFamily="34" charset="0"/>
              <a:buChar char="•"/>
            </a:pPr>
            <a:r>
              <a:rPr lang="fr-FR" dirty="0"/>
              <a:t>Works for games and simple systems </a:t>
            </a:r>
          </a:p>
          <a:p>
            <a:pPr marL="171450" indent="-171450">
              <a:buFont typeface="Arial" panose="020B0604020202020204" pitchFamily="34" charset="0"/>
              <a:buChar char="•"/>
            </a:pPr>
            <a:r>
              <a:rPr lang="fr-FR" dirty="0"/>
              <a:t>Leads to a </a:t>
            </a:r>
            <a:r>
              <a:rPr lang="fr-FR" dirty="0" err="1"/>
              <a:t>combinatorial</a:t>
            </a:r>
            <a:r>
              <a:rPr lang="fr-FR" dirty="0"/>
              <a:t> </a:t>
            </a:r>
            <a:r>
              <a:rPr lang="fr-FR" dirty="0" err="1"/>
              <a:t>problem</a:t>
            </a:r>
            <a:r>
              <a:rPr lang="fr-FR" dirty="0"/>
              <a:t> </a:t>
            </a:r>
          </a:p>
          <a:p>
            <a:pPr marL="171450" indent="-171450">
              <a:buFont typeface="Arial" panose="020B0604020202020204" pitchFamily="34" charset="0"/>
              <a:buChar char="•"/>
            </a:pPr>
            <a:r>
              <a:rPr lang="fr-FR" dirty="0"/>
              <a:t>NOT GENERAL (</a:t>
            </a:r>
            <a:r>
              <a:rPr lang="fr-FR" dirty="0" err="1"/>
              <a:t>often</a:t>
            </a:r>
            <a:r>
              <a:rPr lang="fr-FR" dirty="0"/>
              <a:t> </a:t>
            </a:r>
            <a:r>
              <a:rPr lang="fr-FR" dirty="0" err="1"/>
              <a:t>we</a:t>
            </a:r>
            <a:r>
              <a:rPr lang="fr-FR" dirty="0"/>
              <a:t> do not know the rules ! ) </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PARAMETRIC APPROACH</a:t>
            </a:r>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5</a:t>
            </a:fld>
            <a:endParaRPr lang="fr-FR"/>
          </a:p>
        </p:txBody>
      </p:sp>
    </p:spTree>
    <p:extLst>
      <p:ext uri="{BB962C8B-B14F-4D97-AF65-F5344CB8AC3E}">
        <p14:creationId xmlns:p14="http://schemas.microsoft.com/office/powerpoint/2010/main" val="1656767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The machine </a:t>
            </a:r>
            <a:r>
              <a:rPr lang="fr-FR" dirty="0" err="1"/>
              <a:t>automatically</a:t>
            </a:r>
            <a:r>
              <a:rPr lang="fr-FR" dirty="0"/>
              <a:t> </a:t>
            </a:r>
            <a:r>
              <a:rPr lang="fr-FR" dirty="0" err="1"/>
              <a:t>learns</a:t>
            </a:r>
            <a:r>
              <a:rPr lang="fr-FR" dirty="0"/>
              <a:t> from </a:t>
            </a:r>
            <a:r>
              <a:rPr lang="fr-FR" dirty="0" err="1"/>
              <a:t>examples</a:t>
            </a:r>
            <a:r>
              <a:rPr lang="fr-FR" dirty="0"/>
              <a:t> </a:t>
            </a:r>
          </a:p>
          <a:p>
            <a:pPr marL="171450" indent="-171450">
              <a:buFont typeface="Arial" panose="020B0604020202020204" pitchFamily="34" charset="0"/>
              <a:buChar char="•"/>
            </a:pPr>
            <a:r>
              <a:rPr lang="fr-FR" dirty="0"/>
              <a:t>Machine </a:t>
            </a:r>
            <a:r>
              <a:rPr lang="fr-FR" dirty="0" err="1"/>
              <a:t>learning</a:t>
            </a:r>
            <a:r>
              <a:rPr lang="fr-FR" dirty="0"/>
              <a:t> </a:t>
            </a:r>
          </a:p>
          <a:p>
            <a:pPr marL="171450" indent="-171450">
              <a:buFont typeface="Arial" panose="020B0604020202020204" pitchFamily="34" charset="0"/>
              <a:buChar char="•"/>
            </a:pPr>
            <a:r>
              <a:rPr lang="fr-FR" dirty="0"/>
              <a:t>no </a:t>
            </a:r>
            <a:r>
              <a:rPr lang="fr-FR" dirty="0" err="1"/>
              <a:t>need</a:t>
            </a:r>
            <a:r>
              <a:rPr lang="fr-FR" dirty="0"/>
              <a:t> to </a:t>
            </a:r>
            <a:r>
              <a:rPr lang="fr-FR" dirty="0" err="1"/>
              <a:t>identify</a:t>
            </a:r>
            <a:r>
              <a:rPr lang="fr-FR" dirty="0"/>
              <a:t> and </a:t>
            </a:r>
            <a:r>
              <a:rPr lang="fr-FR" dirty="0" err="1"/>
              <a:t>explain</a:t>
            </a:r>
            <a:r>
              <a:rPr lang="fr-FR" dirty="0"/>
              <a:t> rules </a:t>
            </a:r>
          </a:p>
          <a:p>
            <a:pPr marL="171450" indent="-171450">
              <a:buFont typeface="Arial" panose="020B0604020202020204" pitchFamily="34" charset="0"/>
              <a:buChar char="•"/>
            </a:pPr>
            <a:r>
              <a:rPr lang="fr-FR" dirty="0"/>
              <a:t>GENERAL and FLEXIBLE </a:t>
            </a:r>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6</a:t>
            </a:fld>
            <a:endParaRPr lang="fr-FR"/>
          </a:p>
        </p:txBody>
      </p:sp>
    </p:spTree>
    <p:extLst>
      <p:ext uri="{BB962C8B-B14F-4D97-AF65-F5344CB8AC3E}">
        <p14:creationId xmlns:p14="http://schemas.microsoft.com/office/powerpoint/2010/main" val="2928008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ML can </a:t>
            </a:r>
            <a:r>
              <a:rPr lang="fr-FR" dirty="0" err="1"/>
              <a:t>automatically</a:t>
            </a:r>
            <a:r>
              <a:rPr lang="fr-FR" dirty="0"/>
              <a:t> </a:t>
            </a:r>
            <a:r>
              <a:rPr lang="fr-FR" dirty="0" err="1"/>
              <a:t>adapt</a:t>
            </a:r>
            <a:r>
              <a:rPr lang="fr-FR" dirty="0"/>
              <a:t> to change</a:t>
            </a:r>
          </a:p>
          <a:p>
            <a:pPr marL="171450" indent="-171450">
              <a:buFont typeface="Arial" panose="020B0604020202020204" pitchFamily="34" charset="0"/>
              <a:buChar char="•"/>
            </a:pPr>
            <a:r>
              <a:rPr lang="fr-FR" dirty="0" err="1"/>
              <a:t>Simply</a:t>
            </a:r>
            <a:r>
              <a:rPr lang="fr-FR" dirty="0"/>
              <a:t> update the data and train </a:t>
            </a:r>
            <a:r>
              <a:rPr lang="fr-FR" dirty="0" err="1"/>
              <a:t>again</a:t>
            </a:r>
            <a:r>
              <a:rPr lang="fr-FR" dirty="0"/>
              <a:t> </a:t>
            </a:r>
          </a:p>
          <a:p>
            <a:pPr marL="171450" indent="-171450">
              <a:buFont typeface="Arial" panose="020B0604020202020204" pitchFamily="34" charset="0"/>
              <a:buChar char="•"/>
            </a:pPr>
            <a:r>
              <a:rPr lang="fr-FR" dirty="0"/>
              <a:t>No </a:t>
            </a:r>
            <a:r>
              <a:rPr lang="fr-FR" dirty="0" err="1"/>
              <a:t>need</a:t>
            </a:r>
            <a:r>
              <a:rPr lang="fr-FR" dirty="0"/>
              <a:t> to change the </a:t>
            </a:r>
            <a:r>
              <a:rPr lang="fr-FR" dirty="0" err="1"/>
              <a:t>underlying</a:t>
            </a:r>
            <a:r>
              <a:rPr lang="fr-FR" dirty="0"/>
              <a:t> </a:t>
            </a:r>
            <a:r>
              <a:rPr lang="fr-FR" dirty="0" err="1"/>
              <a:t>algorithm</a:t>
            </a:r>
            <a:r>
              <a:rPr lang="fr-FR" dirty="0"/>
              <a:t> </a:t>
            </a:r>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7</a:t>
            </a:fld>
            <a:endParaRPr lang="fr-FR"/>
          </a:p>
        </p:txBody>
      </p:sp>
    </p:spTree>
    <p:extLst>
      <p:ext uri="{BB962C8B-B14F-4D97-AF65-F5344CB8AC3E}">
        <p14:creationId xmlns:p14="http://schemas.microsoft.com/office/powerpoint/2010/main" val="1389517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ML </a:t>
            </a:r>
            <a:r>
              <a:rPr lang="fr-FR" dirty="0" err="1"/>
              <a:t>algorithms</a:t>
            </a:r>
            <a:r>
              <a:rPr lang="fr-FR" dirty="0"/>
              <a:t> can </a:t>
            </a:r>
            <a:r>
              <a:rPr lang="fr-FR" dirty="0" err="1"/>
              <a:t>be</a:t>
            </a:r>
            <a:r>
              <a:rPr lang="fr-FR" dirty="0"/>
              <a:t> </a:t>
            </a:r>
            <a:r>
              <a:rPr lang="fr-FR" dirty="0" err="1"/>
              <a:t>inspected</a:t>
            </a:r>
            <a:r>
              <a:rPr lang="fr-FR" dirty="0"/>
              <a:t> : </a:t>
            </a:r>
          </a:p>
          <a:p>
            <a:pPr marL="171450" indent="-171450">
              <a:buFont typeface="Arial" panose="020B0604020202020204" pitchFamily="34" charset="0"/>
              <a:buChar char="•"/>
            </a:pPr>
            <a:r>
              <a:rPr lang="fr-FR" dirty="0" err="1"/>
              <a:t>Might</a:t>
            </a:r>
            <a:r>
              <a:rPr lang="fr-FR" dirty="0"/>
              <a:t> lead to new insights</a:t>
            </a:r>
          </a:p>
          <a:p>
            <a:pPr marL="171450" indent="-171450">
              <a:buFont typeface="Arial" panose="020B0604020202020204" pitchFamily="34" charset="0"/>
              <a:buChar char="•"/>
            </a:pPr>
            <a:r>
              <a:rPr lang="fr-FR" dirty="0"/>
              <a:t>Can </a:t>
            </a:r>
            <a:r>
              <a:rPr lang="fr-FR" dirty="0" err="1"/>
              <a:t>uncover</a:t>
            </a:r>
            <a:r>
              <a:rPr lang="fr-FR" dirty="0"/>
              <a:t> patterns in the data </a:t>
            </a:r>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8</a:t>
            </a:fld>
            <a:endParaRPr lang="fr-FR"/>
          </a:p>
        </p:txBody>
      </p:sp>
    </p:spTree>
    <p:extLst>
      <p:ext uri="{BB962C8B-B14F-4D97-AF65-F5344CB8AC3E}">
        <p14:creationId xmlns:p14="http://schemas.microsoft.com/office/powerpoint/2010/main" val="4020417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en.wikipedia.org</a:t>
            </a:r>
            <a:r>
              <a:rPr lang="en-US"/>
              <a:t>/wiki/</a:t>
            </a:r>
            <a:r>
              <a:rPr lang="en-US" err="1"/>
              <a:t>Machine_learning</a:t>
            </a:r>
            <a:endParaRPr lang="en-US"/>
          </a:p>
        </p:txBody>
      </p:sp>
      <p:sp>
        <p:nvSpPr>
          <p:cNvPr id="4" name="Slide Number Placeholder 3"/>
          <p:cNvSpPr>
            <a:spLocks noGrp="1"/>
          </p:cNvSpPr>
          <p:nvPr>
            <p:ph type="sldNum" sz="quarter" idx="5"/>
          </p:nvPr>
        </p:nvSpPr>
        <p:spPr/>
        <p:txBody>
          <a:bodyPr/>
          <a:lstStyle/>
          <a:p>
            <a:fld id="{BD74FB9C-E7B6-A04F-9404-C6599A447B67}" type="slidenum">
              <a:rPr lang="fr-FR" smtClean="0"/>
              <a:t>9</a:t>
            </a:fld>
            <a:endParaRPr lang="fr-FR"/>
          </a:p>
        </p:txBody>
      </p:sp>
    </p:spTree>
    <p:extLst>
      <p:ext uri="{BB962C8B-B14F-4D97-AF65-F5344CB8AC3E}">
        <p14:creationId xmlns:p14="http://schemas.microsoft.com/office/powerpoint/2010/main" val="2343413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14</a:t>
            </a:fld>
            <a:endParaRPr lang="fr-FR"/>
          </a:p>
        </p:txBody>
      </p:sp>
    </p:spTree>
    <p:extLst>
      <p:ext uri="{BB962C8B-B14F-4D97-AF65-F5344CB8AC3E}">
        <p14:creationId xmlns:p14="http://schemas.microsoft.com/office/powerpoint/2010/main" val="20108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54CFCF-068A-8442-BC64-F74D7B7D802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95E1C17-E6DF-354E-ABAC-6C583B5468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62ECDAF9-9364-EC4C-B66D-67DA17FF84EB}"/>
              </a:ext>
            </a:extLst>
          </p:cNvPr>
          <p:cNvSpPr>
            <a:spLocks noGrp="1"/>
          </p:cNvSpPr>
          <p:nvPr>
            <p:ph type="dt" sz="half" idx="10"/>
          </p:nvPr>
        </p:nvSpPr>
        <p:spPr/>
        <p:txBody>
          <a:bodyPr/>
          <a:lstStyle/>
          <a:p>
            <a:fld id="{362203B8-6E1A-014C-83AA-CC7617BF6F18}" type="datetime1">
              <a:rPr lang="fr-CH" smtClean="0"/>
              <a:t>23.01.23</a:t>
            </a:fld>
            <a:endParaRPr lang="fr-FR"/>
          </a:p>
        </p:txBody>
      </p:sp>
      <p:sp>
        <p:nvSpPr>
          <p:cNvPr id="5" name="Espace réservé du pied de page 4">
            <a:extLst>
              <a:ext uri="{FF2B5EF4-FFF2-40B4-BE49-F238E27FC236}">
                <a16:creationId xmlns:a16="http://schemas.microsoft.com/office/drawing/2014/main" id="{47D87B1B-04CD-2045-972A-21A2E040022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2947926-7873-4C48-9AFF-3108896B441B}"/>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239018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F15E1B-0918-BE4F-895A-52EC056F415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44710B3-8BC3-7E40-AFAA-146B2D803E5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3D1A3DA-08A6-1A41-903F-A58D7C8F22B8}"/>
              </a:ext>
            </a:extLst>
          </p:cNvPr>
          <p:cNvSpPr>
            <a:spLocks noGrp="1"/>
          </p:cNvSpPr>
          <p:nvPr>
            <p:ph type="dt" sz="half" idx="10"/>
          </p:nvPr>
        </p:nvSpPr>
        <p:spPr/>
        <p:txBody>
          <a:bodyPr/>
          <a:lstStyle/>
          <a:p>
            <a:fld id="{0C42E4A8-3657-6348-AC57-91F84EA48877}" type="datetime1">
              <a:rPr lang="fr-CH" smtClean="0"/>
              <a:t>23.01.23</a:t>
            </a:fld>
            <a:endParaRPr lang="fr-FR"/>
          </a:p>
        </p:txBody>
      </p:sp>
      <p:sp>
        <p:nvSpPr>
          <p:cNvPr id="5" name="Espace réservé du pied de page 4">
            <a:extLst>
              <a:ext uri="{FF2B5EF4-FFF2-40B4-BE49-F238E27FC236}">
                <a16:creationId xmlns:a16="http://schemas.microsoft.com/office/drawing/2014/main" id="{3D3D1710-AFF9-234D-8F64-9A9840A2D9F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8AEADA-22E1-D145-9AB9-49B504E5C905}"/>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1625919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ACF75A7-2743-3348-9657-A593C81A2995}"/>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9A5F53E-A3BD-5144-8A2A-267AA682A6D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B4F88F8-9A3F-D847-9296-FBC3CA8808FA}"/>
              </a:ext>
            </a:extLst>
          </p:cNvPr>
          <p:cNvSpPr>
            <a:spLocks noGrp="1"/>
          </p:cNvSpPr>
          <p:nvPr>
            <p:ph type="dt" sz="half" idx="10"/>
          </p:nvPr>
        </p:nvSpPr>
        <p:spPr/>
        <p:txBody>
          <a:bodyPr/>
          <a:lstStyle/>
          <a:p>
            <a:fld id="{CAD7F5CE-082E-A647-9EB5-C37DEDE98BE1}" type="datetime1">
              <a:rPr lang="fr-CH" smtClean="0"/>
              <a:t>23.01.23</a:t>
            </a:fld>
            <a:endParaRPr lang="fr-FR"/>
          </a:p>
        </p:txBody>
      </p:sp>
      <p:sp>
        <p:nvSpPr>
          <p:cNvPr id="5" name="Espace réservé du pied de page 4">
            <a:extLst>
              <a:ext uri="{FF2B5EF4-FFF2-40B4-BE49-F238E27FC236}">
                <a16:creationId xmlns:a16="http://schemas.microsoft.com/office/drawing/2014/main" id="{C297F9E3-FBF6-214E-AC53-11BBBF0A060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9C15E-FBB1-5B40-99C8-ECE0F26E55AC}"/>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044341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91A23B-42CA-FD44-80AF-1EB60885102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D8DDB27-1466-494E-8E72-C56CA3E4ACEC}"/>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1B90BF6-83DD-B741-974C-58995668D5CA}"/>
              </a:ext>
            </a:extLst>
          </p:cNvPr>
          <p:cNvSpPr>
            <a:spLocks noGrp="1"/>
          </p:cNvSpPr>
          <p:nvPr>
            <p:ph type="dt" sz="half" idx="10"/>
          </p:nvPr>
        </p:nvSpPr>
        <p:spPr/>
        <p:txBody>
          <a:bodyPr/>
          <a:lstStyle/>
          <a:p>
            <a:fld id="{8F1F680A-BD68-9C48-A1C3-C924D249C34C}" type="datetime1">
              <a:rPr lang="fr-CH" smtClean="0"/>
              <a:t>23.01.23</a:t>
            </a:fld>
            <a:endParaRPr lang="fr-FR"/>
          </a:p>
        </p:txBody>
      </p:sp>
      <p:sp>
        <p:nvSpPr>
          <p:cNvPr id="5" name="Espace réservé du pied de page 4">
            <a:extLst>
              <a:ext uri="{FF2B5EF4-FFF2-40B4-BE49-F238E27FC236}">
                <a16:creationId xmlns:a16="http://schemas.microsoft.com/office/drawing/2014/main" id="{C309150E-8F00-0644-B894-C5CF184CECF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F3B46C-6B12-7441-9ABB-593CF7E8FFB2}"/>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845097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11393-D8F5-CA40-B093-9E38611B000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141F88D-374A-0B48-B215-E838C23D19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AF4FC78-1991-2546-8529-181311D46E04}"/>
              </a:ext>
            </a:extLst>
          </p:cNvPr>
          <p:cNvSpPr>
            <a:spLocks noGrp="1"/>
          </p:cNvSpPr>
          <p:nvPr>
            <p:ph type="dt" sz="half" idx="10"/>
          </p:nvPr>
        </p:nvSpPr>
        <p:spPr/>
        <p:txBody>
          <a:bodyPr/>
          <a:lstStyle/>
          <a:p>
            <a:fld id="{6C4531AB-C879-8B4F-B4A2-C82C4C36E6B3}" type="datetime1">
              <a:rPr lang="fr-CH" smtClean="0"/>
              <a:t>23.01.23</a:t>
            </a:fld>
            <a:endParaRPr lang="fr-FR"/>
          </a:p>
        </p:txBody>
      </p:sp>
      <p:sp>
        <p:nvSpPr>
          <p:cNvPr id="5" name="Espace réservé du pied de page 4">
            <a:extLst>
              <a:ext uri="{FF2B5EF4-FFF2-40B4-BE49-F238E27FC236}">
                <a16:creationId xmlns:a16="http://schemas.microsoft.com/office/drawing/2014/main" id="{0D36DB91-538C-C746-8523-4498E0DB897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FA9D88A-98F5-9E4D-ACAA-CC5078499DD1}"/>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7341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C1764-C856-E043-84F8-96C9EAB4876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162C417-7B56-CC41-9D01-E4BABFEA168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5493AB5-D268-C845-BA7D-917FBAD9D7D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418488A-5B11-A643-8884-43B1C8D8DDBD}"/>
              </a:ext>
            </a:extLst>
          </p:cNvPr>
          <p:cNvSpPr>
            <a:spLocks noGrp="1"/>
          </p:cNvSpPr>
          <p:nvPr>
            <p:ph type="dt" sz="half" idx="10"/>
          </p:nvPr>
        </p:nvSpPr>
        <p:spPr/>
        <p:txBody>
          <a:bodyPr/>
          <a:lstStyle/>
          <a:p>
            <a:fld id="{E5AF8D7F-B171-6A4D-A680-3FE8B47B6F73}" type="datetime1">
              <a:rPr lang="fr-CH" smtClean="0"/>
              <a:t>23.01.23</a:t>
            </a:fld>
            <a:endParaRPr lang="fr-FR"/>
          </a:p>
        </p:txBody>
      </p:sp>
      <p:sp>
        <p:nvSpPr>
          <p:cNvPr id="6" name="Espace réservé du pied de page 5">
            <a:extLst>
              <a:ext uri="{FF2B5EF4-FFF2-40B4-BE49-F238E27FC236}">
                <a16:creationId xmlns:a16="http://schemas.microsoft.com/office/drawing/2014/main" id="{7EB993A7-8388-664F-B6CF-3BCD112A94F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212B332-5C5B-B146-ACB0-E8541F90BA3E}"/>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41998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A12C90-5D07-B34B-AE80-4325B6C6EF0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8E44CD-F348-E24E-A6FE-260534A857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6E27D7E-6125-F047-9A33-500DDD2FC6A5}"/>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CCAF12F-0DFF-834F-A9E5-27127CA473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EE21641-E48E-074C-8FAF-38B68658E05F}"/>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EBF1B9E-14FE-C842-9875-84DF50F9AB38}"/>
              </a:ext>
            </a:extLst>
          </p:cNvPr>
          <p:cNvSpPr>
            <a:spLocks noGrp="1"/>
          </p:cNvSpPr>
          <p:nvPr>
            <p:ph type="dt" sz="half" idx="10"/>
          </p:nvPr>
        </p:nvSpPr>
        <p:spPr/>
        <p:txBody>
          <a:bodyPr/>
          <a:lstStyle/>
          <a:p>
            <a:fld id="{AEA90D11-0DCA-6A45-AD40-D855B194FDA1}" type="datetime1">
              <a:rPr lang="fr-CH" smtClean="0"/>
              <a:t>23.01.23</a:t>
            </a:fld>
            <a:endParaRPr lang="fr-FR"/>
          </a:p>
        </p:txBody>
      </p:sp>
      <p:sp>
        <p:nvSpPr>
          <p:cNvPr id="8" name="Espace réservé du pied de page 7">
            <a:extLst>
              <a:ext uri="{FF2B5EF4-FFF2-40B4-BE49-F238E27FC236}">
                <a16:creationId xmlns:a16="http://schemas.microsoft.com/office/drawing/2014/main" id="{01743E29-98AF-F44E-99A8-FD77B449EE5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9FB8779-47C7-CC49-8C2E-27AB86A27448}"/>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1166375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21FF73-5A66-AC42-BB4D-76D10D211D3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A5176F2-27DD-5D45-AD13-8F0D372519BF}"/>
              </a:ext>
            </a:extLst>
          </p:cNvPr>
          <p:cNvSpPr>
            <a:spLocks noGrp="1"/>
          </p:cNvSpPr>
          <p:nvPr>
            <p:ph type="dt" sz="half" idx="10"/>
          </p:nvPr>
        </p:nvSpPr>
        <p:spPr/>
        <p:txBody>
          <a:bodyPr/>
          <a:lstStyle/>
          <a:p>
            <a:fld id="{40A28438-A69F-6946-ABDE-4CFC1EAFF7FF}" type="datetime1">
              <a:rPr lang="fr-CH" smtClean="0"/>
              <a:t>23.01.23</a:t>
            </a:fld>
            <a:endParaRPr lang="fr-FR"/>
          </a:p>
        </p:txBody>
      </p:sp>
      <p:sp>
        <p:nvSpPr>
          <p:cNvPr id="4" name="Espace réservé du pied de page 3">
            <a:extLst>
              <a:ext uri="{FF2B5EF4-FFF2-40B4-BE49-F238E27FC236}">
                <a16:creationId xmlns:a16="http://schemas.microsoft.com/office/drawing/2014/main" id="{9E74F5F1-F337-0846-BBA4-BC196EC81ED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19C9E1D-F444-4C47-8D50-0DFEB2A5FD52}"/>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739243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5AE6183-5E36-5E47-A64B-61CBEF8601FF}"/>
              </a:ext>
            </a:extLst>
          </p:cNvPr>
          <p:cNvSpPr>
            <a:spLocks noGrp="1"/>
          </p:cNvSpPr>
          <p:nvPr>
            <p:ph type="dt" sz="half" idx="10"/>
          </p:nvPr>
        </p:nvSpPr>
        <p:spPr/>
        <p:txBody>
          <a:bodyPr/>
          <a:lstStyle/>
          <a:p>
            <a:fld id="{285A469D-176E-9D45-9F1D-1EAF15B554FF}" type="datetime1">
              <a:rPr lang="fr-CH" smtClean="0"/>
              <a:t>23.01.23</a:t>
            </a:fld>
            <a:endParaRPr lang="fr-FR"/>
          </a:p>
        </p:txBody>
      </p:sp>
      <p:sp>
        <p:nvSpPr>
          <p:cNvPr id="3" name="Espace réservé du pied de page 2">
            <a:extLst>
              <a:ext uri="{FF2B5EF4-FFF2-40B4-BE49-F238E27FC236}">
                <a16:creationId xmlns:a16="http://schemas.microsoft.com/office/drawing/2014/main" id="{4C2A400C-89EC-2547-BF2D-91391666B2A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7B18FD9-070A-8749-9031-3E539DA3AD6D}"/>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4005792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954615-EE56-0C43-A651-00DC2BF4062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81521F5-1FF1-CE46-BAA0-FD49FFEDA0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E2A2858-EBB8-5047-9F45-16FA6127B6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64F92E1-C0AF-7A42-97E5-9E2702967407}"/>
              </a:ext>
            </a:extLst>
          </p:cNvPr>
          <p:cNvSpPr>
            <a:spLocks noGrp="1"/>
          </p:cNvSpPr>
          <p:nvPr>
            <p:ph type="dt" sz="half" idx="10"/>
          </p:nvPr>
        </p:nvSpPr>
        <p:spPr/>
        <p:txBody>
          <a:bodyPr/>
          <a:lstStyle/>
          <a:p>
            <a:fld id="{F4BB16E3-96A7-BD49-8039-5F4C49A9A472}" type="datetime1">
              <a:rPr lang="fr-CH" smtClean="0"/>
              <a:t>23.01.23</a:t>
            </a:fld>
            <a:endParaRPr lang="fr-FR"/>
          </a:p>
        </p:txBody>
      </p:sp>
      <p:sp>
        <p:nvSpPr>
          <p:cNvPr id="6" name="Espace réservé du pied de page 5">
            <a:extLst>
              <a:ext uri="{FF2B5EF4-FFF2-40B4-BE49-F238E27FC236}">
                <a16:creationId xmlns:a16="http://schemas.microsoft.com/office/drawing/2014/main" id="{30C34F8D-62B8-CA46-B256-FDA243C8FED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BDC04EC-C33E-174C-9D19-E0E867DFFC38}"/>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4118149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60D7D7-8D48-FF49-A28D-D9E9225C2AE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71DD093-4041-C145-AC68-630712D9A7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7BFF413B-380F-D741-A609-B56034F105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0AA6B7D-1B56-DB42-AC7B-AEE50C3BD625}"/>
              </a:ext>
            </a:extLst>
          </p:cNvPr>
          <p:cNvSpPr>
            <a:spLocks noGrp="1"/>
          </p:cNvSpPr>
          <p:nvPr>
            <p:ph type="dt" sz="half" idx="10"/>
          </p:nvPr>
        </p:nvSpPr>
        <p:spPr/>
        <p:txBody>
          <a:bodyPr/>
          <a:lstStyle/>
          <a:p>
            <a:fld id="{8FD7516F-E43A-CE47-A036-FCE045B0A35F}" type="datetime1">
              <a:rPr lang="fr-CH" smtClean="0"/>
              <a:t>23.01.23</a:t>
            </a:fld>
            <a:endParaRPr lang="fr-FR"/>
          </a:p>
        </p:txBody>
      </p:sp>
      <p:sp>
        <p:nvSpPr>
          <p:cNvPr id="6" name="Espace réservé du pied de page 5">
            <a:extLst>
              <a:ext uri="{FF2B5EF4-FFF2-40B4-BE49-F238E27FC236}">
                <a16:creationId xmlns:a16="http://schemas.microsoft.com/office/drawing/2014/main" id="{9F5AE0DD-7CB3-FD48-B3F7-9E644AC7DDD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4752811-E09F-704A-AB14-EC900B49865F}"/>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247786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854F0A6-39DE-2942-A9F7-2FC4742EFB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6C5E80C-B151-134E-A5F9-76A14EC3EA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45F8FF9-FF54-0C40-931C-FC3E2F0C14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85D427-808A-0A49-960A-5D63037F48CC}" type="datetime1">
              <a:rPr lang="fr-CH" smtClean="0"/>
              <a:t>23.01.23</a:t>
            </a:fld>
            <a:endParaRPr lang="fr-FR"/>
          </a:p>
        </p:txBody>
      </p:sp>
      <p:sp>
        <p:nvSpPr>
          <p:cNvPr id="5" name="Espace réservé du pied de page 4">
            <a:extLst>
              <a:ext uri="{FF2B5EF4-FFF2-40B4-BE49-F238E27FC236}">
                <a16:creationId xmlns:a16="http://schemas.microsoft.com/office/drawing/2014/main" id="{A0553678-14CA-7646-9E6E-39693BAD22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29AE23D-458E-2542-9BF2-A74F29DECB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3F0C5A-6CA2-CE48-ADD0-A323063E9F5B}" type="slidenum">
              <a:rPr lang="fr-FR" smtClean="0"/>
              <a:t>‹#›</a:t>
            </a:fld>
            <a:endParaRPr lang="fr-FR"/>
          </a:p>
        </p:txBody>
      </p:sp>
    </p:spTree>
    <p:extLst>
      <p:ext uri="{BB962C8B-B14F-4D97-AF65-F5344CB8AC3E}">
        <p14:creationId xmlns:p14="http://schemas.microsoft.com/office/powerpoint/2010/main" val="185561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p4"/><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video" Target="../media/media2.mp4"/></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lightning.ai/pages/courses/deep-learning-fundamentals/"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70.png"/></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2DF844-F088-7744-8151-B44C5359F2A3}"/>
              </a:ext>
            </a:extLst>
          </p:cNvPr>
          <p:cNvPicPr>
            <a:picLocks noChangeAspect="1"/>
          </p:cNvPicPr>
          <p:nvPr/>
        </p:nvPicPr>
        <p:blipFill>
          <a:blip r:embed="rId2"/>
          <a:stretch>
            <a:fillRect/>
          </a:stretch>
        </p:blipFill>
        <p:spPr>
          <a:xfrm>
            <a:off x="0" y="0"/>
            <a:ext cx="12192000" cy="6863128"/>
          </a:xfrm>
          <a:prstGeom prst="rect">
            <a:avLst/>
          </a:prstGeom>
        </p:spPr>
      </p:pic>
      <p:sp>
        <p:nvSpPr>
          <p:cNvPr id="2" name="Titre 1">
            <a:extLst>
              <a:ext uri="{FF2B5EF4-FFF2-40B4-BE49-F238E27FC236}">
                <a16:creationId xmlns:a16="http://schemas.microsoft.com/office/drawing/2014/main" id="{8DEAB831-6F44-0A49-997B-D9584B714D50}"/>
              </a:ext>
            </a:extLst>
          </p:cNvPr>
          <p:cNvSpPr>
            <a:spLocks noGrp="1"/>
          </p:cNvSpPr>
          <p:nvPr>
            <p:ph type="ctrTitle"/>
          </p:nvPr>
        </p:nvSpPr>
        <p:spPr>
          <a:xfrm>
            <a:off x="5656520" y="419257"/>
            <a:ext cx="6535479" cy="1858033"/>
          </a:xfrm>
          <a:solidFill>
            <a:schemeClr val="tx1">
              <a:alpha val="59000"/>
            </a:schemeClr>
          </a:solidFill>
        </p:spPr>
        <p:txBody>
          <a:bodyPr>
            <a:normAutofit/>
          </a:bodyPr>
          <a:lstStyle/>
          <a:p>
            <a:r>
              <a:rPr lang="fr-FR" dirty="0">
                <a:solidFill>
                  <a:schemeClr val="bg1"/>
                </a:solidFill>
              </a:rPr>
              <a:t>Machine Learning </a:t>
            </a:r>
            <a:br>
              <a:rPr lang="fr-FR" dirty="0">
                <a:solidFill>
                  <a:schemeClr val="bg1"/>
                </a:solidFill>
              </a:rPr>
            </a:br>
            <a:r>
              <a:rPr lang="fr-FR" dirty="0" err="1">
                <a:solidFill>
                  <a:schemeClr val="bg1"/>
                </a:solidFill>
              </a:rPr>
              <a:t>Review</a:t>
            </a:r>
            <a:endParaRPr lang="fr-FR" dirty="0">
              <a:solidFill>
                <a:schemeClr val="bg1"/>
              </a:solidFill>
            </a:endParaRPr>
          </a:p>
        </p:txBody>
      </p:sp>
      <p:sp>
        <p:nvSpPr>
          <p:cNvPr id="4" name="Espace réservé du numéro de diapositive 3">
            <a:extLst>
              <a:ext uri="{FF2B5EF4-FFF2-40B4-BE49-F238E27FC236}">
                <a16:creationId xmlns:a16="http://schemas.microsoft.com/office/drawing/2014/main" id="{B17006AC-5707-454E-91FD-5BC3E63FD902}"/>
              </a:ext>
            </a:extLst>
          </p:cNvPr>
          <p:cNvSpPr>
            <a:spLocks noGrp="1"/>
          </p:cNvSpPr>
          <p:nvPr>
            <p:ph type="sldNum" sz="quarter" idx="12"/>
          </p:nvPr>
        </p:nvSpPr>
        <p:spPr/>
        <p:txBody>
          <a:bodyPr/>
          <a:lstStyle/>
          <a:p>
            <a:fld id="{1C3F0C5A-6CA2-CE48-ADD0-A323063E9F5B}" type="slidenum">
              <a:rPr lang="fr-FR" smtClean="0"/>
              <a:t>1</a:t>
            </a:fld>
            <a:endParaRPr lang="fr-FR" dirty="0"/>
          </a:p>
        </p:txBody>
      </p:sp>
      <p:sp>
        <p:nvSpPr>
          <p:cNvPr id="6" name="Subtitle 5">
            <a:extLst>
              <a:ext uri="{FF2B5EF4-FFF2-40B4-BE49-F238E27FC236}">
                <a16:creationId xmlns:a16="http://schemas.microsoft.com/office/drawing/2014/main" id="{FB93AFD2-4B55-A748-9698-67CA03741680}"/>
              </a:ext>
            </a:extLst>
          </p:cNvPr>
          <p:cNvSpPr>
            <a:spLocks noGrp="1"/>
          </p:cNvSpPr>
          <p:nvPr>
            <p:ph type="subTitle" idx="1"/>
          </p:nvPr>
        </p:nvSpPr>
        <p:spPr>
          <a:xfrm>
            <a:off x="6788726" y="4040289"/>
            <a:ext cx="4793673" cy="1858033"/>
          </a:xfrm>
          <a:solidFill>
            <a:schemeClr val="tx1">
              <a:alpha val="59000"/>
            </a:schemeClr>
          </a:solidFill>
        </p:spPr>
        <p:txBody>
          <a:bodyPr>
            <a:normAutofit lnSpcReduction="10000"/>
          </a:bodyPr>
          <a:lstStyle/>
          <a:p>
            <a:r>
              <a:rPr lang="en-US" sz="6000" b="1" dirty="0">
                <a:solidFill>
                  <a:srgbClr val="D883FF"/>
                </a:solidFill>
                <a:latin typeface="+mj-lt"/>
              </a:rPr>
              <a:t>Tuesday</a:t>
            </a:r>
          </a:p>
          <a:p>
            <a:r>
              <a:rPr lang="en-US" sz="6000" b="1" dirty="0">
                <a:solidFill>
                  <a:srgbClr val="D883FF"/>
                </a:solidFill>
                <a:latin typeface="+mj-lt"/>
              </a:rPr>
              <a:t>8h00 – 8h45</a:t>
            </a:r>
          </a:p>
        </p:txBody>
      </p:sp>
      <p:sp>
        <p:nvSpPr>
          <p:cNvPr id="7" name="TextBox 6">
            <a:extLst>
              <a:ext uri="{FF2B5EF4-FFF2-40B4-BE49-F238E27FC236}">
                <a16:creationId xmlns:a16="http://schemas.microsoft.com/office/drawing/2014/main" id="{29821D25-8E2C-D449-8D51-E5E4AD4C269E}"/>
              </a:ext>
            </a:extLst>
          </p:cNvPr>
          <p:cNvSpPr txBox="1"/>
          <p:nvPr/>
        </p:nvSpPr>
        <p:spPr>
          <a:xfrm>
            <a:off x="362309" y="6094455"/>
            <a:ext cx="11421374" cy="430887"/>
          </a:xfrm>
          <a:prstGeom prst="rect">
            <a:avLst/>
          </a:prstGeom>
          <a:noFill/>
        </p:spPr>
        <p:txBody>
          <a:bodyPr wrap="square" rtlCol="0">
            <a:spAutoFit/>
          </a:bodyPr>
          <a:lstStyle/>
          <a:p>
            <a:pPr algn="ctr"/>
            <a:r>
              <a:rPr lang="en-US" sz="2200" dirty="0">
                <a:solidFill>
                  <a:schemeClr val="bg1"/>
                </a:solidFill>
              </a:rPr>
              <a:t>Géraldine Conti, Matthew Vowels, Bern Winter School on Machine Learning 2023, </a:t>
            </a:r>
            <a:r>
              <a:rPr lang="en-US" sz="2200" dirty="0" err="1">
                <a:solidFill>
                  <a:schemeClr val="bg1"/>
                </a:solidFill>
              </a:rPr>
              <a:t>Muerren</a:t>
            </a:r>
            <a:r>
              <a:rPr lang="en-US" sz="2200" dirty="0">
                <a:solidFill>
                  <a:schemeClr val="bg1"/>
                </a:solidFill>
              </a:rPr>
              <a:t> </a:t>
            </a:r>
          </a:p>
        </p:txBody>
      </p:sp>
    </p:spTree>
    <p:extLst>
      <p:ext uri="{BB962C8B-B14F-4D97-AF65-F5344CB8AC3E}">
        <p14:creationId xmlns:p14="http://schemas.microsoft.com/office/powerpoint/2010/main" val="577690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riding a snowboard down a snow covered slope&#10;&#10;Description automatically generated">
            <a:extLst>
              <a:ext uri="{FF2B5EF4-FFF2-40B4-BE49-F238E27FC236}">
                <a16:creationId xmlns:a16="http://schemas.microsoft.com/office/drawing/2014/main" id="{FA0C8B2E-D2B0-4963-9885-C1C873BFF295}"/>
              </a:ext>
            </a:extLst>
          </p:cNvPr>
          <p:cNvPicPr>
            <a:picLocks noChangeAspect="1"/>
          </p:cNvPicPr>
          <p:nvPr/>
        </p:nvPicPr>
        <p:blipFill>
          <a:blip r:embed="rId2"/>
          <a:stretch>
            <a:fillRect/>
          </a:stretch>
        </p:blipFill>
        <p:spPr>
          <a:xfrm>
            <a:off x="7762119" y="0"/>
            <a:ext cx="4429881" cy="2480734"/>
          </a:xfrm>
          <a:prstGeom prst="rect">
            <a:avLst/>
          </a:prstGeom>
        </p:spPr>
      </p:pic>
      <p:sp>
        <p:nvSpPr>
          <p:cNvPr id="2" name="Title 1">
            <a:extLst>
              <a:ext uri="{FF2B5EF4-FFF2-40B4-BE49-F238E27FC236}">
                <a16:creationId xmlns:a16="http://schemas.microsoft.com/office/drawing/2014/main" id="{A10DCB71-E766-4A0E-AF7E-AE7FFC610686}"/>
              </a:ext>
            </a:extLst>
          </p:cNvPr>
          <p:cNvSpPr>
            <a:spLocks noGrp="1"/>
          </p:cNvSpPr>
          <p:nvPr>
            <p:ph type="title"/>
          </p:nvPr>
        </p:nvSpPr>
        <p:spPr>
          <a:xfrm>
            <a:off x="838200" y="29369"/>
            <a:ext cx="10515600" cy="1325563"/>
          </a:xfrm>
        </p:spPr>
        <p:txBody>
          <a:bodyPr/>
          <a:lstStyle/>
          <a:p>
            <a:r>
              <a:rPr lang="en-US" dirty="0"/>
              <a:t>Let’s warm up !</a:t>
            </a:r>
            <a:endParaRPr lang="en-CH" dirty="0"/>
          </a:p>
        </p:txBody>
      </p:sp>
      <p:sp>
        <p:nvSpPr>
          <p:cNvPr id="4" name="Slide Number Placeholder 3">
            <a:extLst>
              <a:ext uri="{FF2B5EF4-FFF2-40B4-BE49-F238E27FC236}">
                <a16:creationId xmlns:a16="http://schemas.microsoft.com/office/drawing/2014/main" id="{CFB590AA-0C5F-4F95-9D5F-5EA85F0A7543}"/>
              </a:ext>
            </a:extLst>
          </p:cNvPr>
          <p:cNvSpPr>
            <a:spLocks noGrp="1"/>
          </p:cNvSpPr>
          <p:nvPr>
            <p:ph type="sldNum" sz="quarter" idx="12"/>
          </p:nvPr>
        </p:nvSpPr>
        <p:spPr/>
        <p:txBody>
          <a:bodyPr/>
          <a:lstStyle/>
          <a:p>
            <a:fld id="{1C3F0C5A-6CA2-CE48-ADD0-A323063E9F5B}" type="slidenum">
              <a:rPr lang="fr-FR" smtClean="0"/>
              <a:t>10</a:t>
            </a:fld>
            <a:endParaRPr lang="fr-FR"/>
          </a:p>
        </p:txBody>
      </p:sp>
      <p:sp>
        <p:nvSpPr>
          <p:cNvPr id="7" name="TextBox 6">
            <a:extLst>
              <a:ext uri="{FF2B5EF4-FFF2-40B4-BE49-F238E27FC236}">
                <a16:creationId xmlns:a16="http://schemas.microsoft.com/office/drawing/2014/main" id="{18860298-D489-40F1-8735-DF6AB68FBC71}"/>
              </a:ext>
            </a:extLst>
          </p:cNvPr>
          <p:cNvSpPr txBox="1"/>
          <p:nvPr/>
        </p:nvSpPr>
        <p:spPr>
          <a:xfrm>
            <a:off x="393511" y="1851722"/>
            <a:ext cx="11798489" cy="3816429"/>
          </a:xfrm>
          <a:prstGeom prst="rect">
            <a:avLst/>
          </a:prstGeom>
          <a:noFill/>
        </p:spPr>
        <p:txBody>
          <a:bodyPr wrap="square" rtlCol="0">
            <a:spAutoFit/>
          </a:bodyPr>
          <a:lstStyle/>
          <a:p>
            <a:pPr marL="342900" indent="-342900">
              <a:buFontTx/>
              <a:buChar char="-"/>
            </a:pPr>
            <a:r>
              <a:rPr lang="en-US" sz="2200" dirty="0"/>
              <a:t>Can you list </a:t>
            </a:r>
            <a:r>
              <a:rPr lang="en-US" sz="2200" b="1" dirty="0"/>
              <a:t>2 examples </a:t>
            </a:r>
            <a:r>
              <a:rPr lang="en-US" sz="2200" dirty="0"/>
              <a:t>of Machine Learning use in society ?</a:t>
            </a:r>
          </a:p>
          <a:p>
            <a:r>
              <a:rPr lang="en-US" sz="2200" dirty="0"/>
              <a:t>	1.</a:t>
            </a:r>
          </a:p>
          <a:p>
            <a:pPr lvl="1"/>
            <a:r>
              <a:rPr lang="en-US" sz="2200" dirty="0"/>
              <a:t>	2. </a:t>
            </a:r>
          </a:p>
          <a:p>
            <a:pPr marL="342900" indent="-342900">
              <a:buFontTx/>
              <a:buChar char="-"/>
            </a:pPr>
            <a:r>
              <a:rPr lang="en-US" sz="2200" dirty="0"/>
              <a:t>Is Machine Learning used in your company/institution ? If yes, can you cite </a:t>
            </a:r>
            <a:r>
              <a:rPr lang="en-US" sz="2200" b="1" dirty="0"/>
              <a:t>1 use case </a:t>
            </a:r>
            <a:r>
              <a:rPr lang="en-US" sz="2200" dirty="0"/>
              <a:t>?  </a:t>
            </a:r>
          </a:p>
          <a:p>
            <a:pPr lvl="1"/>
            <a:r>
              <a:rPr lang="en-US" sz="2200" dirty="0"/>
              <a:t>	</a:t>
            </a:r>
          </a:p>
          <a:p>
            <a:endParaRPr lang="en-US" sz="2200" dirty="0"/>
          </a:p>
          <a:p>
            <a:pPr marL="342900" indent="-342900">
              <a:buFontTx/>
              <a:buChar char="-"/>
            </a:pPr>
            <a:r>
              <a:rPr lang="en-US" sz="2200" dirty="0"/>
              <a:t>Do you know any “technical terms” about Machine Learning (algorithm names, …) ? If yes, can you list </a:t>
            </a:r>
            <a:r>
              <a:rPr lang="en-US" sz="2200" b="1" dirty="0"/>
              <a:t>up to 3 keywords </a:t>
            </a:r>
            <a:r>
              <a:rPr lang="en-US" sz="2200" dirty="0"/>
              <a:t>? </a:t>
            </a:r>
          </a:p>
          <a:p>
            <a:pPr marL="342900" indent="-342900">
              <a:buFontTx/>
              <a:buChar char="-"/>
            </a:pPr>
            <a:endParaRPr lang="en-US" sz="2200" dirty="0"/>
          </a:p>
          <a:p>
            <a:endParaRPr lang="en-US" sz="2200" dirty="0"/>
          </a:p>
          <a:p>
            <a:pPr marL="342900" indent="-342900">
              <a:buFontTx/>
              <a:buChar char="-"/>
            </a:pPr>
            <a:r>
              <a:rPr lang="en-US" sz="2200" dirty="0"/>
              <a:t>How do you </a:t>
            </a:r>
            <a:r>
              <a:rPr lang="en-US" sz="2200" b="1" dirty="0"/>
              <a:t>feel</a:t>
            </a:r>
            <a:r>
              <a:rPr lang="en-US" sz="2200" dirty="0"/>
              <a:t> about Machine Learning and AI in general ?  </a:t>
            </a:r>
          </a:p>
        </p:txBody>
      </p:sp>
    </p:spTree>
    <p:extLst>
      <p:ext uri="{BB962C8B-B14F-4D97-AF65-F5344CB8AC3E}">
        <p14:creationId xmlns:p14="http://schemas.microsoft.com/office/powerpoint/2010/main" val="1726200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BB7415-F94C-DD4E-81DA-FDECD91DEE2B}"/>
              </a:ext>
            </a:extLst>
          </p:cNvPr>
          <p:cNvSpPr>
            <a:spLocks noGrp="1"/>
          </p:cNvSpPr>
          <p:nvPr>
            <p:ph type="title"/>
          </p:nvPr>
        </p:nvSpPr>
        <p:spPr/>
        <p:txBody>
          <a:bodyPr/>
          <a:lstStyle/>
          <a:p>
            <a:r>
              <a:rPr lang="fr-FR" dirty="0" err="1"/>
              <a:t>Definition</a:t>
            </a:r>
            <a:r>
              <a:rPr lang="fr-FR" dirty="0"/>
              <a:t>… in </a:t>
            </a:r>
            <a:r>
              <a:rPr lang="fr-FR" dirty="0" err="1"/>
              <a:t>words</a:t>
            </a:r>
            <a:endParaRPr lang="fr-FR" dirty="0"/>
          </a:p>
        </p:txBody>
      </p:sp>
      <p:sp>
        <p:nvSpPr>
          <p:cNvPr id="3" name="Espace réservé du contenu 2">
            <a:extLst>
              <a:ext uri="{FF2B5EF4-FFF2-40B4-BE49-F238E27FC236}">
                <a16:creationId xmlns:a16="http://schemas.microsoft.com/office/drawing/2014/main" id="{40709A86-10C3-FC48-A4A2-724AB7C84B81}"/>
              </a:ext>
            </a:extLst>
          </p:cNvPr>
          <p:cNvSpPr>
            <a:spLocks noGrp="1"/>
          </p:cNvSpPr>
          <p:nvPr>
            <p:ph idx="1"/>
          </p:nvPr>
        </p:nvSpPr>
        <p:spPr>
          <a:xfrm>
            <a:off x="1339932" y="2484767"/>
            <a:ext cx="9512136" cy="3077503"/>
          </a:xfrm>
        </p:spPr>
        <p:txBody>
          <a:bodyPr>
            <a:normAutofit/>
          </a:bodyPr>
          <a:lstStyle/>
          <a:p>
            <a:pPr marL="0" indent="0">
              <a:buNone/>
            </a:pPr>
            <a:r>
              <a:rPr lang="fr-FR" sz="4000"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 A computer program is said to learn from </a:t>
            </a:r>
            <a:r>
              <a:rPr lang="fr-CH" sz="4000" i="1" dirty="0">
                <a:highlight>
                  <a:srgbClr val="FFFF00"/>
                </a:highlight>
                <a:latin typeface="Calibri" panose="020F0502020204030204" pitchFamily="34" charset="0"/>
                <a:cs typeface="Calibri" panose="020F0502020204030204" pitchFamily="34" charset="0"/>
              </a:rPr>
              <a:t>experience E</a:t>
            </a:r>
            <a:r>
              <a:rPr lang="fr-CH" sz="4000" b="1"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with respect to some class of </a:t>
            </a:r>
            <a:r>
              <a:rPr lang="fr-CH" sz="4000" i="1" dirty="0">
                <a:highlight>
                  <a:srgbClr val="FFFF00"/>
                </a:highlight>
                <a:latin typeface="Calibri" panose="020F0502020204030204" pitchFamily="34" charset="0"/>
                <a:cs typeface="Calibri" panose="020F0502020204030204" pitchFamily="34" charset="0"/>
              </a:rPr>
              <a:t>tasks T</a:t>
            </a:r>
            <a:r>
              <a:rPr lang="fr-CH" sz="4000" b="1"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and </a:t>
            </a:r>
            <a:r>
              <a:rPr lang="fr-CH" sz="4000" i="1" dirty="0">
                <a:highlight>
                  <a:srgbClr val="FFFF00"/>
                </a:highlight>
                <a:latin typeface="Calibri" panose="020F0502020204030204" pitchFamily="34" charset="0"/>
                <a:cs typeface="Calibri" panose="020F0502020204030204" pitchFamily="34" charset="0"/>
              </a:rPr>
              <a:t>performance measure P</a:t>
            </a:r>
            <a:r>
              <a:rPr lang="fr-CH" sz="4000" i="1" dirty="0">
                <a:latin typeface="Calibri" panose="020F0502020204030204" pitchFamily="34" charset="0"/>
                <a:cs typeface="Calibri" panose="020F0502020204030204" pitchFamily="34" charset="0"/>
              </a:rPr>
              <a:t>, if its performance at tasks in T, as measured by P, improves with experience E.</a:t>
            </a:r>
            <a:r>
              <a:rPr lang="fr-FR" sz="4000" i="1" dirty="0">
                <a:latin typeface="Calibri" panose="020F0502020204030204" pitchFamily="34" charset="0"/>
                <a:cs typeface="Calibri" panose="020F0502020204030204" pitchFamily="34" charset="0"/>
              </a:rPr>
              <a:t>»</a:t>
            </a:r>
          </a:p>
        </p:txBody>
      </p:sp>
      <p:sp>
        <p:nvSpPr>
          <p:cNvPr id="4" name="Espace réservé du numéro de diapositive 3">
            <a:extLst>
              <a:ext uri="{FF2B5EF4-FFF2-40B4-BE49-F238E27FC236}">
                <a16:creationId xmlns:a16="http://schemas.microsoft.com/office/drawing/2014/main" id="{FC32D6FD-47E4-6441-91E5-3754B5405569}"/>
              </a:ext>
            </a:extLst>
          </p:cNvPr>
          <p:cNvSpPr>
            <a:spLocks noGrp="1"/>
          </p:cNvSpPr>
          <p:nvPr>
            <p:ph type="sldNum" sz="quarter" idx="12"/>
          </p:nvPr>
        </p:nvSpPr>
        <p:spPr/>
        <p:txBody>
          <a:bodyPr/>
          <a:lstStyle/>
          <a:p>
            <a:fld id="{1C3F0C5A-6CA2-CE48-ADD0-A323063E9F5B}" type="slidenum">
              <a:rPr lang="fr-FR" smtClean="0"/>
              <a:t>11</a:t>
            </a:fld>
            <a:endParaRPr lang="fr-FR" dirty="0"/>
          </a:p>
        </p:txBody>
      </p:sp>
      <p:sp>
        <p:nvSpPr>
          <p:cNvPr id="5" name="ZoneTexte 4">
            <a:extLst>
              <a:ext uri="{FF2B5EF4-FFF2-40B4-BE49-F238E27FC236}">
                <a16:creationId xmlns:a16="http://schemas.microsoft.com/office/drawing/2014/main" id="{EA5C8AE6-DA45-6345-9A2D-AE429764E787}"/>
              </a:ext>
            </a:extLst>
          </p:cNvPr>
          <p:cNvSpPr txBox="1"/>
          <p:nvPr/>
        </p:nvSpPr>
        <p:spPr>
          <a:xfrm>
            <a:off x="8241474" y="5589978"/>
            <a:ext cx="3112326" cy="369332"/>
          </a:xfrm>
          <a:prstGeom prst="rect">
            <a:avLst/>
          </a:prstGeom>
          <a:noFill/>
        </p:spPr>
        <p:txBody>
          <a:bodyPr wrap="square" rtlCol="0">
            <a:spAutoFit/>
          </a:bodyPr>
          <a:lstStyle/>
          <a:p>
            <a:r>
              <a:rPr lang="fr-FR" dirty="0"/>
              <a:t>Tom M. Mitchell (1997) </a:t>
            </a:r>
          </a:p>
        </p:txBody>
      </p:sp>
    </p:spTree>
    <p:extLst>
      <p:ext uri="{BB962C8B-B14F-4D97-AF65-F5344CB8AC3E}">
        <p14:creationId xmlns:p14="http://schemas.microsoft.com/office/powerpoint/2010/main" val="201057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BDEEB-EE73-4D4A-B1C9-0668A54C1805}"/>
              </a:ext>
            </a:extLst>
          </p:cNvPr>
          <p:cNvSpPr>
            <a:spLocks noGrp="1"/>
          </p:cNvSpPr>
          <p:nvPr>
            <p:ph type="title"/>
          </p:nvPr>
        </p:nvSpPr>
        <p:spPr/>
        <p:txBody>
          <a:bodyPr/>
          <a:lstStyle/>
          <a:p>
            <a:r>
              <a:rPr lang="en-US" dirty="0"/>
              <a:t>Definition… schematically</a:t>
            </a:r>
            <a:endParaRPr lang="en-CH" dirty="0"/>
          </a:p>
        </p:txBody>
      </p:sp>
      <p:pic>
        <p:nvPicPr>
          <p:cNvPr id="6" name="Content Placeholder 5" descr="A close up of a logo&#10;&#10;Description automatically generated">
            <a:extLst>
              <a:ext uri="{FF2B5EF4-FFF2-40B4-BE49-F238E27FC236}">
                <a16:creationId xmlns:a16="http://schemas.microsoft.com/office/drawing/2014/main" id="{FECF575E-2DAA-495F-B089-A31F2D820D86}"/>
              </a:ext>
            </a:extLst>
          </p:cNvPr>
          <p:cNvPicPr>
            <a:picLocks noGrp="1" noChangeAspect="1"/>
          </p:cNvPicPr>
          <p:nvPr>
            <p:ph idx="1"/>
          </p:nvPr>
        </p:nvPicPr>
        <p:blipFill>
          <a:blip r:embed="rId2"/>
          <a:stretch>
            <a:fillRect/>
          </a:stretch>
        </p:blipFill>
        <p:spPr>
          <a:xfrm>
            <a:off x="2171816" y="1825625"/>
            <a:ext cx="7848367" cy="4351338"/>
          </a:xfrm>
        </p:spPr>
      </p:pic>
      <p:sp>
        <p:nvSpPr>
          <p:cNvPr id="4" name="Slide Number Placeholder 3">
            <a:extLst>
              <a:ext uri="{FF2B5EF4-FFF2-40B4-BE49-F238E27FC236}">
                <a16:creationId xmlns:a16="http://schemas.microsoft.com/office/drawing/2014/main" id="{8F1C6DF1-AAA1-471C-BBCE-6960D1D77154}"/>
              </a:ext>
            </a:extLst>
          </p:cNvPr>
          <p:cNvSpPr>
            <a:spLocks noGrp="1"/>
          </p:cNvSpPr>
          <p:nvPr>
            <p:ph type="sldNum" sz="quarter" idx="12"/>
          </p:nvPr>
        </p:nvSpPr>
        <p:spPr/>
        <p:txBody>
          <a:bodyPr/>
          <a:lstStyle/>
          <a:p>
            <a:fld id="{1C3F0C5A-6CA2-CE48-ADD0-A323063E9F5B}" type="slidenum">
              <a:rPr lang="fr-FR" smtClean="0"/>
              <a:t>12</a:t>
            </a:fld>
            <a:endParaRPr lang="fr-FR"/>
          </a:p>
        </p:txBody>
      </p:sp>
    </p:spTree>
    <p:extLst>
      <p:ext uri="{BB962C8B-B14F-4D97-AF65-F5344CB8AC3E}">
        <p14:creationId xmlns:p14="http://schemas.microsoft.com/office/powerpoint/2010/main" val="917336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FBD"/>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927B32-8A43-7544-8E86-992B3613586B}"/>
              </a:ext>
            </a:extLst>
          </p:cNvPr>
          <p:cNvSpPr>
            <a:spLocks noGrp="1"/>
          </p:cNvSpPr>
          <p:nvPr>
            <p:ph type="title"/>
          </p:nvPr>
        </p:nvSpPr>
        <p:spPr/>
        <p:txBody>
          <a:bodyPr/>
          <a:lstStyle/>
          <a:p>
            <a:r>
              <a:rPr lang="en-GB" dirty="0"/>
              <a:t>Experience E</a:t>
            </a:r>
          </a:p>
        </p:txBody>
      </p:sp>
      <p:sp>
        <p:nvSpPr>
          <p:cNvPr id="3" name="Espace réservé du texte 2">
            <a:extLst>
              <a:ext uri="{FF2B5EF4-FFF2-40B4-BE49-F238E27FC236}">
                <a16:creationId xmlns:a16="http://schemas.microsoft.com/office/drawing/2014/main" id="{C7438AD4-C2EA-A940-969F-B5C9DA2F7F79}"/>
              </a:ext>
            </a:extLst>
          </p:cNvPr>
          <p:cNvSpPr>
            <a:spLocks noGrp="1"/>
          </p:cNvSpPr>
          <p:nvPr>
            <p:ph type="body" idx="1"/>
          </p:nvPr>
        </p:nvSpPr>
        <p:spPr/>
        <p:txBody>
          <a:bodyPr/>
          <a:lstStyle/>
          <a:p>
            <a:r>
              <a:rPr lang="en-GB" dirty="0"/>
              <a:t>What data to use to solve the task</a:t>
            </a:r>
          </a:p>
          <a:p>
            <a:endParaRPr lang="en-GB" dirty="0"/>
          </a:p>
          <a:p>
            <a:r>
              <a:rPr lang="en-GB" b="1" dirty="0">
                <a:solidFill>
                  <a:schemeClr val="tx1"/>
                </a:solidFill>
              </a:rPr>
              <a:t>Learning Pillars : </a:t>
            </a:r>
            <a:r>
              <a:rPr lang="en-US" dirty="0"/>
              <a:t>How much information is given to the ML algorithm </a:t>
            </a:r>
          </a:p>
          <a:p>
            <a:endParaRPr lang="en-GB" dirty="0"/>
          </a:p>
        </p:txBody>
      </p:sp>
      <p:sp>
        <p:nvSpPr>
          <p:cNvPr id="4" name="Espace réservé du numéro de diapositive 3">
            <a:extLst>
              <a:ext uri="{FF2B5EF4-FFF2-40B4-BE49-F238E27FC236}">
                <a16:creationId xmlns:a16="http://schemas.microsoft.com/office/drawing/2014/main" id="{D4214D9F-94F5-E041-B5DA-DE4CB2585A29}"/>
              </a:ext>
            </a:extLst>
          </p:cNvPr>
          <p:cNvSpPr>
            <a:spLocks noGrp="1"/>
          </p:cNvSpPr>
          <p:nvPr>
            <p:ph type="sldNum" sz="quarter" idx="12"/>
          </p:nvPr>
        </p:nvSpPr>
        <p:spPr/>
        <p:txBody>
          <a:bodyPr/>
          <a:lstStyle/>
          <a:p>
            <a:fld id="{1C3F0C5A-6CA2-CE48-ADD0-A323063E9F5B}" type="slidenum">
              <a:rPr lang="fr-FR" smtClean="0"/>
              <a:t>13</a:t>
            </a:fld>
            <a:endParaRPr lang="fr-FR" dirty="0"/>
          </a:p>
        </p:txBody>
      </p:sp>
      <p:pic>
        <p:nvPicPr>
          <p:cNvPr id="7" name="Content Placeholder 3">
            <a:extLst>
              <a:ext uri="{FF2B5EF4-FFF2-40B4-BE49-F238E27FC236}">
                <a16:creationId xmlns:a16="http://schemas.microsoft.com/office/drawing/2014/main" id="{7156788A-2DB6-4531-B443-0ED4F8438D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767" y="0"/>
            <a:ext cx="6900233" cy="4933666"/>
          </a:xfrm>
          <a:prstGeom prst="rect">
            <a:avLst/>
          </a:prstGeom>
        </p:spPr>
      </p:pic>
    </p:spTree>
    <p:extLst>
      <p:ext uri="{BB962C8B-B14F-4D97-AF65-F5344CB8AC3E}">
        <p14:creationId xmlns:p14="http://schemas.microsoft.com/office/powerpoint/2010/main" val="3446275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263EE-9119-4F0F-9178-9373755E57AE}"/>
              </a:ext>
            </a:extLst>
          </p:cNvPr>
          <p:cNvSpPr>
            <a:spLocks noGrp="1"/>
          </p:cNvSpPr>
          <p:nvPr>
            <p:ph type="title"/>
          </p:nvPr>
        </p:nvSpPr>
        <p:spPr/>
        <p:txBody>
          <a:bodyPr/>
          <a:lstStyle/>
          <a:p>
            <a:r>
              <a:rPr lang="en-US" dirty="0"/>
              <a:t>Learning Pillars</a:t>
            </a:r>
            <a:endParaRPr lang="en-CH" dirty="0"/>
          </a:p>
        </p:txBody>
      </p:sp>
      <p:pic>
        <p:nvPicPr>
          <p:cNvPr id="6" name="Content Placeholder 5" descr="A screenshot of a cell phone&#10;&#10;Description automatically generated">
            <a:extLst>
              <a:ext uri="{FF2B5EF4-FFF2-40B4-BE49-F238E27FC236}">
                <a16:creationId xmlns:a16="http://schemas.microsoft.com/office/drawing/2014/main" id="{02580CEF-1686-43C6-8D1A-51B9AFC423B8}"/>
              </a:ext>
            </a:extLst>
          </p:cNvPr>
          <p:cNvPicPr>
            <a:picLocks noGrp="1" noChangeAspect="1"/>
          </p:cNvPicPr>
          <p:nvPr>
            <p:ph idx="1"/>
          </p:nvPr>
        </p:nvPicPr>
        <p:blipFill>
          <a:blip r:embed="rId3"/>
          <a:stretch>
            <a:fillRect/>
          </a:stretch>
        </p:blipFill>
        <p:spPr>
          <a:xfrm>
            <a:off x="1964391" y="1433272"/>
            <a:ext cx="8263217" cy="5180494"/>
          </a:xfrm>
        </p:spPr>
      </p:pic>
      <p:sp>
        <p:nvSpPr>
          <p:cNvPr id="4" name="Slide Number Placeholder 3">
            <a:extLst>
              <a:ext uri="{FF2B5EF4-FFF2-40B4-BE49-F238E27FC236}">
                <a16:creationId xmlns:a16="http://schemas.microsoft.com/office/drawing/2014/main" id="{3C6E52B5-9116-40A9-9CCB-E2DD6FECA7F7}"/>
              </a:ext>
            </a:extLst>
          </p:cNvPr>
          <p:cNvSpPr>
            <a:spLocks noGrp="1"/>
          </p:cNvSpPr>
          <p:nvPr>
            <p:ph type="sldNum" sz="quarter" idx="12"/>
          </p:nvPr>
        </p:nvSpPr>
        <p:spPr/>
        <p:txBody>
          <a:bodyPr/>
          <a:lstStyle/>
          <a:p>
            <a:fld id="{1C3F0C5A-6CA2-CE48-ADD0-A323063E9F5B}" type="slidenum">
              <a:rPr lang="fr-FR" smtClean="0"/>
              <a:t>14</a:t>
            </a:fld>
            <a:endParaRPr lang="fr-FR"/>
          </a:p>
        </p:txBody>
      </p:sp>
      <p:sp>
        <p:nvSpPr>
          <p:cNvPr id="7" name="Rectangle 6">
            <a:extLst>
              <a:ext uri="{FF2B5EF4-FFF2-40B4-BE49-F238E27FC236}">
                <a16:creationId xmlns:a16="http://schemas.microsoft.com/office/drawing/2014/main" id="{F0CEE6F8-61D1-4622-A045-293E90688F73}"/>
              </a:ext>
            </a:extLst>
          </p:cNvPr>
          <p:cNvSpPr/>
          <p:nvPr/>
        </p:nvSpPr>
        <p:spPr>
          <a:xfrm>
            <a:off x="1902759" y="5775512"/>
            <a:ext cx="5170394" cy="8942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Rectangle 7">
            <a:extLst>
              <a:ext uri="{FF2B5EF4-FFF2-40B4-BE49-F238E27FC236}">
                <a16:creationId xmlns:a16="http://schemas.microsoft.com/office/drawing/2014/main" id="{0C435436-50CA-404A-925A-F645CC7FDF91}"/>
              </a:ext>
            </a:extLst>
          </p:cNvPr>
          <p:cNvSpPr/>
          <p:nvPr/>
        </p:nvSpPr>
        <p:spPr>
          <a:xfrm>
            <a:off x="1355911" y="2485465"/>
            <a:ext cx="9200029" cy="36329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Tree>
    <p:extLst>
      <p:ext uri="{BB962C8B-B14F-4D97-AF65-F5344CB8AC3E}">
        <p14:creationId xmlns:p14="http://schemas.microsoft.com/office/powerpoint/2010/main" val="105343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17C5-F9B9-044A-84D5-0ACFD7EBBBC4}"/>
              </a:ext>
            </a:extLst>
          </p:cNvPr>
          <p:cNvSpPr>
            <a:spLocks noGrp="1"/>
          </p:cNvSpPr>
          <p:nvPr>
            <p:ph type="title"/>
          </p:nvPr>
        </p:nvSpPr>
        <p:spPr/>
        <p:txBody>
          <a:bodyPr/>
          <a:lstStyle/>
          <a:p>
            <a:r>
              <a:rPr lang="en-US" dirty="0"/>
              <a:t>Supervised Learning</a:t>
            </a:r>
          </a:p>
        </p:txBody>
      </p:sp>
      <p:sp>
        <p:nvSpPr>
          <p:cNvPr id="3" name="Slide Number Placeholder 2">
            <a:extLst>
              <a:ext uri="{FF2B5EF4-FFF2-40B4-BE49-F238E27FC236}">
                <a16:creationId xmlns:a16="http://schemas.microsoft.com/office/drawing/2014/main" id="{78A0A820-60F6-204F-8891-D4FCD79DE1D6}"/>
              </a:ext>
            </a:extLst>
          </p:cNvPr>
          <p:cNvSpPr>
            <a:spLocks noGrp="1"/>
          </p:cNvSpPr>
          <p:nvPr>
            <p:ph type="sldNum" sz="quarter" idx="12"/>
          </p:nvPr>
        </p:nvSpPr>
        <p:spPr/>
        <p:txBody>
          <a:bodyPr/>
          <a:lstStyle/>
          <a:p>
            <a:fld id="{1C3F0C5A-6CA2-CE48-ADD0-A323063E9F5B}" type="slidenum">
              <a:rPr lang="fr-FR" smtClean="0"/>
              <a:t>15</a:t>
            </a:fld>
            <a:endParaRPr lang="fr-FR"/>
          </a:p>
        </p:txBody>
      </p:sp>
      <p:pic>
        <p:nvPicPr>
          <p:cNvPr id="9" name="Content Placeholder 8">
            <a:extLst>
              <a:ext uri="{FF2B5EF4-FFF2-40B4-BE49-F238E27FC236}">
                <a16:creationId xmlns:a16="http://schemas.microsoft.com/office/drawing/2014/main" id="{5057DED9-864C-1241-B074-011EBF0988B0}"/>
              </a:ext>
            </a:extLst>
          </p:cNvPr>
          <p:cNvPicPr>
            <a:picLocks noGrp="1" noChangeAspect="1"/>
          </p:cNvPicPr>
          <p:nvPr>
            <p:ph idx="1"/>
          </p:nvPr>
        </p:nvPicPr>
        <p:blipFill>
          <a:blip r:embed="rId3"/>
          <a:stretch>
            <a:fillRect/>
          </a:stretch>
        </p:blipFill>
        <p:spPr>
          <a:xfrm>
            <a:off x="2280427" y="2039937"/>
            <a:ext cx="7631145" cy="4452938"/>
          </a:xfrm>
        </p:spPr>
      </p:pic>
      <p:sp>
        <p:nvSpPr>
          <p:cNvPr id="5" name="Espace réservé du contenu 2">
            <a:extLst>
              <a:ext uri="{FF2B5EF4-FFF2-40B4-BE49-F238E27FC236}">
                <a16:creationId xmlns:a16="http://schemas.microsoft.com/office/drawing/2014/main" id="{6E8559D0-33C9-E245-A605-1F0A064BA4D8}"/>
              </a:ext>
            </a:extLst>
          </p:cNvPr>
          <p:cNvSpPr txBox="1">
            <a:spLocks/>
          </p:cNvSpPr>
          <p:nvPr/>
        </p:nvSpPr>
        <p:spPr>
          <a:xfrm>
            <a:off x="838200" y="1478784"/>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Prediction of an output </a:t>
            </a:r>
            <a:r>
              <a:rPr lang="en-GB" b="1">
                <a:solidFill>
                  <a:srgbClr val="00B050"/>
                </a:solidFill>
              </a:rPr>
              <a:t>y </a:t>
            </a:r>
            <a:r>
              <a:rPr lang="en-GB"/>
              <a:t>given an input </a:t>
            </a:r>
            <a:r>
              <a:rPr lang="en-GB" b="1">
                <a:solidFill>
                  <a:srgbClr val="FF9300"/>
                </a:solidFill>
              </a:rPr>
              <a:t>x</a:t>
            </a:r>
            <a:r>
              <a:rPr lang="en-GB"/>
              <a:t> </a:t>
            </a:r>
          </a:p>
        </p:txBody>
      </p:sp>
    </p:spTree>
    <p:extLst>
      <p:ext uri="{BB962C8B-B14F-4D97-AF65-F5344CB8AC3E}">
        <p14:creationId xmlns:p14="http://schemas.microsoft.com/office/powerpoint/2010/main" val="3786938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EC83DE-3789-854D-ADAF-33F1971E283B}"/>
              </a:ext>
            </a:extLst>
          </p:cNvPr>
          <p:cNvSpPr>
            <a:spLocks noGrp="1"/>
          </p:cNvSpPr>
          <p:nvPr>
            <p:ph type="title"/>
          </p:nvPr>
        </p:nvSpPr>
        <p:spPr/>
        <p:txBody>
          <a:bodyPr/>
          <a:lstStyle/>
          <a:p>
            <a:r>
              <a:rPr lang="en-GB" dirty="0"/>
              <a:t>Unsupervised Learning</a:t>
            </a:r>
          </a:p>
        </p:txBody>
      </p:sp>
      <p:sp>
        <p:nvSpPr>
          <p:cNvPr id="3" name="Espace réservé du contenu 2">
            <a:extLst>
              <a:ext uri="{FF2B5EF4-FFF2-40B4-BE49-F238E27FC236}">
                <a16:creationId xmlns:a16="http://schemas.microsoft.com/office/drawing/2014/main" id="{0B11D350-04A9-3640-BCAB-84C116A0E48E}"/>
              </a:ext>
            </a:extLst>
          </p:cNvPr>
          <p:cNvSpPr>
            <a:spLocks noGrp="1"/>
          </p:cNvSpPr>
          <p:nvPr>
            <p:ph idx="1"/>
          </p:nvPr>
        </p:nvSpPr>
        <p:spPr>
          <a:xfrm>
            <a:off x="838200" y="1576243"/>
            <a:ext cx="10515600" cy="1325563"/>
          </a:xfrm>
        </p:spPr>
        <p:txBody>
          <a:bodyPr/>
          <a:lstStyle/>
          <a:p>
            <a:r>
              <a:rPr lang="en-GB"/>
              <a:t>Find a </a:t>
            </a:r>
            <a:r>
              <a:rPr lang="en-GB" i="1">
                <a:solidFill>
                  <a:srgbClr val="FF0000"/>
                </a:solidFill>
              </a:rPr>
              <a:t>suitable data representation </a:t>
            </a:r>
          </a:p>
          <a:p>
            <a:pPr lvl="1"/>
            <a:r>
              <a:rPr lang="en-GB"/>
              <a:t>Preserving all task-relevant information </a:t>
            </a:r>
          </a:p>
          <a:p>
            <a:pPr lvl="1"/>
            <a:r>
              <a:rPr lang="en-GB"/>
              <a:t>Simpler than the original data and easier to use</a:t>
            </a:r>
          </a:p>
        </p:txBody>
      </p:sp>
      <p:sp>
        <p:nvSpPr>
          <p:cNvPr id="4" name="Espace réservé du numéro de diapositive 3">
            <a:extLst>
              <a:ext uri="{FF2B5EF4-FFF2-40B4-BE49-F238E27FC236}">
                <a16:creationId xmlns:a16="http://schemas.microsoft.com/office/drawing/2014/main" id="{E49B93A4-25AB-3D41-9BB7-27E4E8509C0C}"/>
              </a:ext>
            </a:extLst>
          </p:cNvPr>
          <p:cNvSpPr>
            <a:spLocks noGrp="1"/>
          </p:cNvSpPr>
          <p:nvPr>
            <p:ph type="sldNum" sz="quarter" idx="12"/>
          </p:nvPr>
        </p:nvSpPr>
        <p:spPr/>
        <p:txBody>
          <a:bodyPr/>
          <a:lstStyle/>
          <a:p>
            <a:fld id="{1C3F0C5A-6CA2-CE48-ADD0-A323063E9F5B}" type="slidenum">
              <a:rPr lang="fr-FR" smtClean="0"/>
              <a:t>16</a:t>
            </a:fld>
            <a:endParaRPr lang="fr-FR"/>
          </a:p>
        </p:txBody>
      </p:sp>
      <p:pic>
        <p:nvPicPr>
          <p:cNvPr id="6" name="Image 5">
            <a:extLst>
              <a:ext uri="{FF2B5EF4-FFF2-40B4-BE49-F238E27FC236}">
                <a16:creationId xmlns:a16="http://schemas.microsoft.com/office/drawing/2014/main" id="{A61D0E97-3D45-ED40-A3EC-D7B5843D86D2}"/>
              </a:ext>
            </a:extLst>
          </p:cNvPr>
          <p:cNvPicPr>
            <a:picLocks noChangeAspect="1"/>
          </p:cNvPicPr>
          <p:nvPr/>
        </p:nvPicPr>
        <p:blipFill>
          <a:blip r:embed="rId3"/>
          <a:stretch>
            <a:fillRect/>
          </a:stretch>
        </p:blipFill>
        <p:spPr>
          <a:xfrm>
            <a:off x="8401249" y="483187"/>
            <a:ext cx="3562284" cy="3675372"/>
          </a:xfrm>
          <a:prstGeom prst="rect">
            <a:avLst/>
          </a:prstGeom>
        </p:spPr>
      </p:pic>
      <p:pic>
        <p:nvPicPr>
          <p:cNvPr id="7" name="Content Placeholder 4">
            <a:extLst>
              <a:ext uri="{FF2B5EF4-FFF2-40B4-BE49-F238E27FC236}">
                <a16:creationId xmlns:a16="http://schemas.microsoft.com/office/drawing/2014/main" id="{4D0DA59D-4C50-E44C-A4FE-851C23BE2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5075" y="2984978"/>
            <a:ext cx="6491378" cy="3429000"/>
          </a:xfrm>
          <a:prstGeom prst="rect">
            <a:avLst/>
          </a:prstGeom>
        </p:spPr>
      </p:pic>
      <p:sp>
        <p:nvSpPr>
          <p:cNvPr id="8" name="TextBox 7">
            <a:extLst>
              <a:ext uri="{FF2B5EF4-FFF2-40B4-BE49-F238E27FC236}">
                <a16:creationId xmlns:a16="http://schemas.microsoft.com/office/drawing/2014/main" id="{56D6C027-EED9-A442-850D-49B8555AF66C}"/>
              </a:ext>
            </a:extLst>
          </p:cNvPr>
          <p:cNvSpPr txBox="1"/>
          <p:nvPr/>
        </p:nvSpPr>
        <p:spPr>
          <a:xfrm>
            <a:off x="10325165" y="1206421"/>
            <a:ext cx="1780674" cy="369332"/>
          </a:xfrm>
          <a:prstGeom prst="rect">
            <a:avLst/>
          </a:prstGeom>
          <a:noFill/>
        </p:spPr>
        <p:txBody>
          <a:bodyPr wrap="square" rtlCol="0">
            <a:spAutoFit/>
          </a:bodyPr>
          <a:lstStyle/>
          <a:p>
            <a:r>
              <a:rPr lang="en-GB">
                <a:highlight>
                  <a:srgbClr val="FFFF00"/>
                </a:highlight>
              </a:rPr>
              <a:t>Low-dimensional</a:t>
            </a:r>
            <a:endParaRPr lang="en-US"/>
          </a:p>
        </p:txBody>
      </p:sp>
      <p:sp>
        <p:nvSpPr>
          <p:cNvPr id="9" name="TextBox 8">
            <a:extLst>
              <a:ext uri="{FF2B5EF4-FFF2-40B4-BE49-F238E27FC236}">
                <a16:creationId xmlns:a16="http://schemas.microsoft.com/office/drawing/2014/main" id="{C7E21B9A-7F2C-4648-A3FA-A8D59C5E6F8A}"/>
              </a:ext>
            </a:extLst>
          </p:cNvPr>
          <p:cNvSpPr txBox="1"/>
          <p:nvPr/>
        </p:nvSpPr>
        <p:spPr>
          <a:xfrm>
            <a:off x="11048030" y="2204552"/>
            <a:ext cx="966537" cy="369332"/>
          </a:xfrm>
          <a:prstGeom prst="rect">
            <a:avLst/>
          </a:prstGeom>
          <a:noFill/>
        </p:spPr>
        <p:txBody>
          <a:bodyPr wrap="square" rtlCol="0">
            <a:spAutoFit/>
          </a:bodyPr>
          <a:lstStyle/>
          <a:p>
            <a:r>
              <a:rPr lang="en-GB">
                <a:highlight>
                  <a:srgbClr val="FFFF00"/>
                </a:highlight>
              </a:rPr>
              <a:t>Sparse</a:t>
            </a:r>
            <a:endParaRPr lang="en-US"/>
          </a:p>
        </p:txBody>
      </p:sp>
      <p:sp>
        <p:nvSpPr>
          <p:cNvPr id="10" name="TextBox 9">
            <a:extLst>
              <a:ext uri="{FF2B5EF4-FFF2-40B4-BE49-F238E27FC236}">
                <a16:creationId xmlns:a16="http://schemas.microsoft.com/office/drawing/2014/main" id="{C1208EEF-94CF-7440-82C6-CB5524D3D8EC}"/>
              </a:ext>
            </a:extLst>
          </p:cNvPr>
          <p:cNvSpPr txBox="1"/>
          <p:nvPr/>
        </p:nvSpPr>
        <p:spPr>
          <a:xfrm>
            <a:off x="10588759" y="3952924"/>
            <a:ext cx="1425808" cy="369332"/>
          </a:xfrm>
          <a:prstGeom prst="rect">
            <a:avLst/>
          </a:prstGeom>
          <a:noFill/>
        </p:spPr>
        <p:txBody>
          <a:bodyPr wrap="square" rtlCol="0">
            <a:spAutoFit/>
          </a:bodyPr>
          <a:lstStyle/>
          <a:p>
            <a:r>
              <a:rPr lang="en-GB">
                <a:highlight>
                  <a:srgbClr val="FFFF00"/>
                </a:highlight>
              </a:rPr>
              <a:t>Independent</a:t>
            </a:r>
            <a:endParaRPr lang="en-US"/>
          </a:p>
        </p:txBody>
      </p:sp>
    </p:spTree>
    <p:extLst>
      <p:ext uri="{BB962C8B-B14F-4D97-AF65-F5344CB8AC3E}">
        <p14:creationId xmlns:p14="http://schemas.microsoft.com/office/powerpoint/2010/main" val="3389074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00935" y="1639405"/>
            <a:ext cx="6590129" cy="4665662"/>
          </a:xfrm>
        </p:spPr>
      </p:pic>
      <p:sp>
        <p:nvSpPr>
          <p:cNvPr id="4" name="Slide Number Placeholder 3"/>
          <p:cNvSpPr>
            <a:spLocks noGrp="1"/>
          </p:cNvSpPr>
          <p:nvPr>
            <p:ph type="sldNum" sz="quarter" idx="12"/>
          </p:nvPr>
        </p:nvSpPr>
        <p:spPr/>
        <p:txBody>
          <a:bodyPr/>
          <a:lstStyle/>
          <a:p>
            <a:fld id="{4038771F-F967-4F30-8D94-06F73D1E7D0E}" type="slidenum">
              <a:rPr lang="fr-CH" smtClean="0"/>
              <a:t>17</a:t>
            </a:fld>
            <a:endParaRPr lang="fr-CH"/>
          </a:p>
        </p:txBody>
      </p:sp>
      <p:sp>
        <p:nvSpPr>
          <p:cNvPr id="6" name="Title 5"/>
          <p:cNvSpPr>
            <a:spLocks noGrp="1"/>
          </p:cNvSpPr>
          <p:nvPr>
            <p:ph type="title"/>
          </p:nvPr>
        </p:nvSpPr>
        <p:spPr/>
        <p:txBody>
          <a:bodyPr/>
          <a:lstStyle/>
          <a:p>
            <a:r>
              <a:rPr lang="fr-CH" dirty="0" err="1"/>
              <a:t>Reinforcement</a:t>
            </a:r>
            <a:r>
              <a:rPr lang="fr-CH" dirty="0"/>
              <a:t> Learning</a:t>
            </a:r>
          </a:p>
        </p:txBody>
      </p:sp>
    </p:spTree>
    <p:extLst>
      <p:ext uri="{BB962C8B-B14F-4D97-AF65-F5344CB8AC3E}">
        <p14:creationId xmlns:p14="http://schemas.microsoft.com/office/powerpoint/2010/main" val="1428604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C8076F-4C82-204B-B8E6-DDA04AA3E612}"/>
              </a:ext>
            </a:extLst>
          </p:cNvPr>
          <p:cNvSpPr>
            <a:spLocks noGrp="1"/>
          </p:cNvSpPr>
          <p:nvPr>
            <p:ph type="title"/>
          </p:nvPr>
        </p:nvSpPr>
        <p:spPr/>
        <p:txBody>
          <a:bodyPr/>
          <a:lstStyle/>
          <a:p>
            <a:r>
              <a:rPr lang="en-GB" dirty="0"/>
              <a:t>Data assumption</a:t>
            </a:r>
          </a:p>
        </p:txBody>
      </p:sp>
      <p:sp>
        <p:nvSpPr>
          <p:cNvPr id="3" name="Espace réservé du contenu 2">
            <a:extLst>
              <a:ext uri="{FF2B5EF4-FFF2-40B4-BE49-F238E27FC236}">
                <a16:creationId xmlns:a16="http://schemas.microsoft.com/office/drawing/2014/main" id="{DBFB10C7-B0A9-E049-BCA6-2ED0365D4EBC}"/>
              </a:ext>
            </a:extLst>
          </p:cNvPr>
          <p:cNvSpPr>
            <a:spLocks noGrp="1"/>
          </p:cNvSpPr>
          <p:nvPr>
            <p:ph idx="1"/>
          </p:nvPr>
        </p:nvSpPr>
        <p:spPr/>
        <p:txBody>
          <a:bodyPr/>
          <a:lstStyle/>
          <a:p>
            <a:r>
              <a:rPr lang="en-GB" dirty="0">
                <a:highlight>
                  <a:srgbClr val="FFFF00"/>
                </a:highlight>
              </a:rPr>
              <a:t>IID</a:t>
            </a:r>
            <a:r>
              <a:rPr lang="en-GB" dirty="0"/>
              <a:t> (independent and identically distributed)</a:t>
            </a:r>
          </a:p>
          <a:p>
            <a:endParaRPr lang="en-GB" dirty="0"/>
          </a:p>
          <a:p>
            <a:pPr marL="914400" lvl="1" indent="-457200">
              <a:buAutoNum type="arabicParenR"/>
            </a:pPr>
            <a:r>
              <a:rPr lang="en-GB" dirty="0"/>
              <a:t>Come from the </a:t>
            </a:r>
            <a:r>
              <a:rPr lang="en-GB" i="1" dirty="0">
                <a:solidFill>
                  <a:srgbClr val="FF0000"/>
                </a:solidFill>
              </a:rPr>
              <a:t>same distribution </a:t>
            </a:r>
          </a:p>
          <a:p>
            <a:pPr marL="914400" lvl="1" indent="-457200">
              <a:buAutoNum type="arabicParenR"/>
            </a:pPr>
            <a:endParaRPr lang="en-GB" dirty="0"/>
          </a:p>
          <a:p>
            <a:pPr marL="914400" lvl="1" indent="-457200">
              <a:buAutoNum type="arabicParenR"/>
            </a:pPr>
            <a:endParaRPr lang="en-GB" dirty="0"/>
          </a:p>
          <a:p>
            <a:pPr marL="914400" lvl="1" indent="-457200">
              <a:buAutoNum type="arabicParenR"/>
            </a:pPr>
            <a:endParaRPr lang="en-GB" dirty="0"/>
          </a:p>
          <a:p>
            <a:pPr marL="914400" lvl="1" indent="-457200">
              <a:buAutoNum type="arabicParenR"/>
            </a:pPr>
            <a:r>
              <a:rPr lang="en-GB" dirty="0"/>
              <a:t>Are </a:t>
            </a:r>
            <a:r>
              <a:rPr lang="en-GB" i="1" dirty="0">
                <a:solidFill>
                  <a:srgbClr val="FF0000"/>
                </a:solidFill>
              </a:rPr>
              <a:t>independent</a:t>
            </a:r>
            <a:r>
              <a:rPr lang="en-GB" dirty="0"/>
              <a:t>  </a:t>
            </a:r>
          </a:p>
        </p:txBody>
      </p:sp>
      <p:sp>
        <p:nvSpPr>
          <p:cNvPr id="4" name="Espace réservé du numéro de diapositive 3">
            <a:extLst>
              <a:ext uri="{FF2B5EF4-FFF2-40B4-BE49-F238E27FC236}">
                <a16:creationId xmlns:a16="http://schemas.microsoft.com/office/drawing/2014/main" id="{7D7B993B-8241-BE40-A997-EBB4DFF28B46}"/>
              </a:ext>
            </a:extLst>
          </p:cNvPr>
          <p:cNvSpPr>
            <a:spLocks noGrp="1"/>
          </p:cNvSpPr>
          <p:nvPr>
            <p:ph type="sldNum" sz="quarter" idx="12"/>
          </p:nvPr>
        </p:nvSpPr>
        <p:spPr/>
        <p:txBody>
          <a:bodyPr/>
          <a:lstStyle/>
          <a:p>
            <a:fld id="{1C3F0C5A-6CA2-CE48-ADD0-A323063E9F5B}" type="slidenum">
              <a:rPr lang="fr-FR" smtClean="0"/>
              <a:t>18</a:t>
            </a:fld>
            <a:endParaRPr lang="fr-FR" dirty="0"/>
          </a:p>
        </p:txBody>
      </p:sp>
      <p:pic>
        <p:nvPicPr>
          <p:cNvPr id="6" name="Image 5">
            <a:extLst>
              <a:ext uri="{FF2B5EF4-FFF2-40B4-BE49-F238E27FC236}">
                <a16:creationId xmlns:a16="http://schemas.microsoft.com/office/drawing/2014/main" id="{12B9FDA3-8CB0-2949-A05D-37618321EDC5}"/>
              </a:ext>
            </a:extLst>
          </p:cNvPr>
          <p:cNvPicPr>
            <a:picLocks noChangeAspect="1"/>
          </p:cNvPicPr>
          <p:nvPr/>
        </p:nvPicPr>
        <p:blipFill>
          <a:blip r:embed="rId2"/>
          <a:stretch>
            <a:fillRect/>
          </a:stretch>
        </p:blipFill>
        <p:spPr>
          <a:xfrm>
            <a:off x="7309757" y="2580268"/>
            <a:ext cx="3900549" cy="721335"/>
          </a:xfrm>
          <a:prstGeom prst="rect">
            <a:avLst/>
          </a:prstGeom>
        </p:spPr>
      </p:pic>
      <p:pic>
        <p:nvPicPr>
          <p:cNvPr id="8" name="Image 7">
            <a:extLst>
              <a:ext uri="{FF2B5EF4-FFF2-40B4-BE49-F238E27FC236}">
                <a16:creationId xmlns:a16="http://schemas.microsoft.com/office/drawing/2014/main" id="{7CE9F85A-BE6C-C740-88CE-7AD5461DF9BC}"/>
              </a:ext>
            </a:extLst>
          </p:cNvPr>
          <p:cNvPicPr>
            <a:picLocks noChangeAspect="1"/>
          </p:cNvPicPr>
          <p:nvPr/>
        </p:nvPicPr>
        <p:blipFill>
          <a:blip r:embed="rId3"/>
          <a:stretch>
            <a:fillRect/>
          </a:stretch>
        </p:blipFill>
        <p:spPr>
          <a:xfrm>
            <a:off x="5380388" y="3917064"/>
            <a:ext cx="6460424" cy="1377894"/>
          </a:xfrm>
          <a:prstGeom prst="rect">
            <a:avLst/>
          </a:prstGeom>
        </p:spPr>
      </p:pic>
    </p:spTree>
    <p:extLst>
      <p:ext uri="{BB962C8B-B14F-4D97-AF65-F5344CB8AC3E}">
        <p14:creationId xmlns:p14="http://schemas.microsoft.com/office/powerpoint/2010/main" val="2908152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8E986A-4A1B-8D42-9507-017840EBA9EE}"/>
              </a:ext>
            </a:extLst>
          </p:cNvPr>
          <p:cNvSpPr>
            <a:spLocks noGrp="1"/>
          </p:cNvSpPr>
          <p:nvPr>
            <p:ph type="title"/>
          </p:nvPr>
        </p:nvSpPr>
        <p:spPr/>
        <p:txBody>
          <a:bodyPr/>
          <a:lstStyle/>
          <a:p>
            <a:r>
              <a:rPr lang="fr-FR" dirty="0"/>
              <a:t>Features</a:t>
            </a:r>
          </a:p>
        </p:txBody>
      </p:sp>
      <p:pic>
        <p:nvPicPr>
          <p:cNvPr id="5" name="Espace réservé du contenu 4">
            <a:extLst>
              <a:ext uri="{FF2B5EF4-FFF2-40B4-BE49-F238E27FC236}">
                <a16:creationId xmlns:a16="http://schemas.microsoft.com/office/drawing/2014/main" id="{F2797369-C223-2244-9939-6453E4503CF9}"/>
              </a:ext>
            </a:extLst>
          </p:cNvPr>
          <p:cNvPicPr>
            <a:picLocks noGrp="1" noChangeAspect="1"/>
          </p:cNvPicPr>
          <p:nvPr>
            <p:ph idx="1"/>
          </p:nvPr>
        </p:nvPicPr>
        <p:blipFill>
          <a:blip r:embed="rId3"/>
          <a:stretch>
            <a:fillRect/>
          </a:stretch>
        </p:blipFill>
        <p:spPr>
          <a:xfrm>
            <a:off x="2396425" y="3599113"/>
            <a:ext cx="7937500" cy="2628900"/>
          </a:xfrm>
        </p:spPr>
      </p:pic>
      <p:pic>
        <p:nvPicPr>
          <p:cNvPr id="8" name="Image 7">
            <a:extLst>
              <a:ext uri="{FF2B5EF4-FFF2-40B4-BE49-F238E27FC236}">
                <a16:creationId xmlns:a16="http://schemas.microsoft.com/office/drawing/2014/main" id="{0136629A-A584-0349-B89A-9C1CB87280D7}"/>
              </a:ext>
            </a:extLst>
          </p:cNvPr>
          <p:cNvPicPr>
            <a:picLocks noChangeAspect="1"/>
          </p:cNvPicPr>
          <p:nvPr/>
        </p:nvPicPr>
        <p:blipFill>
          <a:blip r:embed="rId4"/>
          <a:stretch>
            <a:fillRect/>
          </a:stretch>
        </p:blipFill>
        <p:spPr>
          <a:xfrm>
            <a:off x="7755906" y="1990830"/>
            <a:ext cx="3902694" cy="1142645"/>
          </a:xfrm>
          <a:prstGeom prst="rect">
            <a:avLst/>
          </a:prstGeom>
        </p:spPr>
      </p:pic>
      <p:sp>
        <p:nvSpPr>
          <p:cNvPr id="9" name="Espace réservé du numéro de diapositive 8">
            <a:extLst>
              <a:ext uri="{FF2B5EF4-FFF2-40B4-BE49-F238E27FC236}">
                <a16:creationId xmlns:a16="http://schemas.microsoft.com/office/drawing/2014/main" id="{16177A9A-F9F0-8840-8CAC-4C6F5658FBE5}"/>
              </a:ext>
            </a:extLst>
          </p:cNvPr>
          <p:cNvSpPr>
            <a:spLocks noGrp="1"/>
          </p:cNvSpPr>
          <p:nvPr>
            <p:ph type="sldNum" sz="quarter" idx="12"/>
          </p:nvPr>
        </p:nvSpPr>
        <p:spPr/>
        <p:txBody>
          <a:bodyPr/>
          <a:lstStyle/>
          <a:p>
            <a:fld id="{1C3F0C5A-6CA2-CE48-ADD0-A323063E9F5B}" type="slidenum">
              <a:rPr lang="fr-FR" smtClean="0"/>
              <a:t>19</a:t>
            </a:fld>
            <a:endParaRPr lang="fr-FR" dirty="0"/>
          </a:p>
        </p:txBody>
      </p:sp>
      <p:sp>
        <p:nvSpPr>
          <p:cNvPr id="6" name="Espace réservé du contenu 2">
            <a:extLst>
              <a:ext uri="{FF2B5EF4-FFF2-40B4-BE49-F238E27FC236}">
                <a16:creationId xmlns:a16="http://schemas.microsoft.com/office/drawing/2014/main" id="{A1022066-89E4-E945-91B1-921908E5096B}"/>
              </a:ext>
            </a:extLst>
          </p:cNvPr>
          <p:cNvSpPr txBox="1">
            <a:spLocks/>
          </p:cNvSpPr>
          <p:nvPr/>
        </p:nvSpPr>
        <p:spPr>
          <a:xfrm>
            <a:off x="838200" y="1825625"/>
            <a:ext cx="661290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Data often encoded into more focused relevant information (</a:t>
            </a:r>
            <a:r>
              <a:rPr lang="en-GB" dirty="0">
                <a:highlight>
                  <a:srgbClr val="FFFF00"/>
                </a:highlight>
              </a:rPr>
              <a:t>features</a:t>
            </a:r>
            <a:r>
              <a:rPr lang="en-GB" dirty="0"/>
              <a:t> or </a:t>
            </a:r>
            <a:r>
              <a:rPr lang="en-GB" dirty="0">
                <a:highlight>
                  <a:srgbClr val="FFFF00"/>
                </a:highlight>
              </a:rPr>
              <a:t>internal representation</a:t>
            </a:r>
            <a:r>
              <a:rPr lang="en-GB" dirty="0"/>
              <a:t>) to simplify the decision</a:t>
            </a:r>
          </a:p>
        </p:txBody>
      </p:sp>
    </p:spTree>
    <p:extLst>
      <p:ext uri="{BB962C8B-B14F-4D97-AF65-F5344CB8AC3E}">
        <p14:creationId xmlns:p14="http://schemas.microsoft.com/office/powerpoint/2010/main" val="820840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4A962-73A7-8640-9F4B-B873ECEDD722}"/>
              </a:ext>
            </a:extLst>
          </p:cNvPr>
          <p:cNvSpPr>
            <a:spLocks noGrp="1"/>
          </p:cNvSpPr>
          <p:nvPr>
            <p:ph type="title"/>
          </p:nvPr>
        </p:nvSpPr>
        <p:spPr>
          <a:xfrm>
            <a:off x="537729" y="-37878"/>
            <a:ext cx="10515600" cy="1325563"/>
          </a:xfrm>
        </p:spPr>
        <p:txBody>
          <a:bodyPr/>
          <a:lstStyle/>
          <a:p>
            <a:r>
              <a:rPr lang="en-US" dirty="0"/>
              <a:t>Who am I?</a:t>
            </a:r>
          </a:p>
        </p:txBody>
      </p:sp>
      <p:sp>
        <p:nvSpPr>
          <p:cNvPr id="5" name="TextBox 4">
            <a:extLst>
              <a:ext uri="{FF2B5EF4-FFF2-40B4-BE49-F238E27FC236}">
                <a16:creationId xmlns:a16="http://schemas.microsoft.com/office/drawing/2014/main" id="{BF909833-11C6-C247-92BB-4A75C7CF8E0F}"/>
              </a:ext>
            </a:extLst>
          </p:cNvPr>
          <p:cNvSpPr txBox="1"/>
          <p:nvPr/>
        </p:nvSpPr>
        <p:spPr>
          <a:xfrm>
            <a:off x="1744131" y="1144362"/>
            <a:ext cx="8102796" cy="5355312"/>
          </a:xfrm>
          <a:prstGeom prst="rect">
            <a:avLst/>
          </a:prstGeom>
          <a:noFill/>
        </p:spPr>
        <p:txBody>
          <a:bodyPr wrap="none" rtlCol="0">
            <a:spAutoFit/>
          </a:bodyPr>
          <a:lstStyle/>
          <a:p>
            <a:pPr marL="285750" indent="-285750">
              <a:buFont typeface="Arial" panose="020B0604020202020204" pitchFamily="34" charset="0"/>
              <a:buChar char="•"/>
            </a:pPr>
            <a:r>
              <a:rPr lang="en-US" dirty="0"/>
              <a:t>Engineering PhD @ CVSSP, Surrey UK</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Psych PhD UNIL (waiting to defend)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Post-doc Sheffield, Post-doc UNIL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Affiliate member of AI @ Surrey and machine learning CVSSP, University of Surrey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Collaborator for causal discovery at EPFL</a:t>
            </a:r>
          </a:p>
          <a:p>
            <a:endParaRPr lang="en-US" dirty="0"/>
          </a:p>
          <a:p>
            <a:pPr marL="285750" indent="-285750">
              <a:buFont typeface="Arial" panose="020B0604020202020204" pitchFamily="34" charset="0"/>
              <a:buChar char="•"/>
            </a:pPr>
            <a:r>
              <a:rPr lang="en-US" dirty="0"/>
              <a:t>Research interests: </a:t>
            </a:r>
          </a:p>
          <a:p>
            <a:pPr marL="742950" lvl="1" indent="-285750">
              <a:buFont typeface="Arial" panose="020B0604020202020204" pitchFamily="34" charset="0"/>
              <a:buChar char="•"/>
            </a:pPr>
            <a:r>
              <a:rPr lang="en-US" dirty="0"/>
              <a:t>Causal Inference</a:t>
            </a:r>
          </a:p>
          <a:p>
            <a:pPr marL="742950" lvl="1" indent="-285750">
              <a:buFont typeface="Arial" panose="020B0604020202020204" pitchFamily="34" charset="0"/>
              <a:buChar char="•"/>
            </a:pPr>
            <a:r>
              <a:rPr lang="en-US" dirty="0"/>
              <a:t>Causal Discovery</a:t>
            </a:r>
          </a:p>
          <a:p>
            <a:pPr marL="742950" lvl="1" indent="-285750">
              <a:buFont typeface="Arial" panose="020B0604020202020204" pitchFamily="34" charset="0"/>
              <a:buChar char="•"/>
            </a:pPr>
            <a:r>
              <a:rPr lang="en-US" dirty="0" err="1"/>
              <a:t>Semiparametrics</a:t>
            </a:r>
            <a:endParaRPr lang="en-US" dirty="0"/>
          </a:p>
          <a:p>
            <a:pPr marL="742950" lvl="1" indent="-285750">
              <a:buFont typeface="Arial" panose="020B0604020202020204" pitchFamily="34" charset="0"/>
              <a:buChar char="•"/>
            </a:pPr>
            <a:r>
              <a:rPr lang="en-US" dirty="0"/>
              <a:t>Deep Latent Variable Modeling</a:t>
            </a:r>
          </a:p>
          <a:p>
            <a:pPr marL="742950" lvl="1" indent="-285750">
              <a:buFont typeface="Arial" panose="020B0604020202020204" pitchFamily="34" charset="0"/>
              <a:buChar char="•"/>
            </a:pPr>
            <a:r>
              <a:rPr lang="en-US" dirty="0"/>
              <a:t>Disentanglement</a:t>
            </a:r>
          </a:p>
          <a:p>
            <a:pPr marL="742950" lvl="1" indent="-285750">
              <a:buFont typeface="Arial" panose="020B0604020202020204" pitchFamily="34" charset="0"/>
              <a:buChar char="•"/>
            </a:pPr>
            <a:r>
              <a:rPr lang="en-US" dirty="0"/>
              <a:t>Computer Vision</a:t>
            </a:r>
          </a:p>
          <a:p>
            <a:pPr marL="742950" lvl="1" indent="-285750">
              <a:buFont typeface="Arial" panose="020B0604020202020204" pitchFamily="34" charset="0"/>
              <a:buChar char="•"/>
            </a:pPr>
            <a:r>
              <a:rPr lang="en-US" dirty="0"/>
              <a:t>Multimodal Fusion</a:t>
            </a:r>
          </a:p>
          <a:p>
            <a:pPr marL="742950" lvl="1" indent="-285750">
              <a:buFont typeface="Arial" panose="020B0604020202020204" pitchFamily="34" charset="0"/>
              <a:buChar char="•"/>
            </a:pPr>
            <a:r>
              <a:rPr lang="en-US" dirty="0"/>
              <a:t>Psychology</a:t>
            </a:r>
          </a:p>
        </p:txBody>
      </p:sp>
      <p:sp>
        <p:nvSpPr>
          <p:cNvPr id="3" name="Date Placeholder 2">
            <a:extLst>
              <a:ext uri="{FF2B5EF4-FFF2-40B4-BE49-F238E27FC236}">
                <a16:creationId xmlns:a16="http://schemas.microsoft.com/office/drawing/2014/main" id="{2E76FA20-FE4B-D846-A741-95B90B395EEE}"/>
              </a:ext>
            </a:extLst>
          </p:cNvPr>
          <p:cNvSpPr>
            <a:spLocks noGrp="1"/>
          </p:cNvSpPr>
          <p:nvPr>
            <p:ph type="dt" sz="half" idx="10"/>
          </p:nvPr>
        </p:nvSpPr>
        <p:spPr/>
        <p:txBody>
          <a:bodyPr/>
          <a:lstStyle/>
          <a:p>
            <a:fld id="{6C428677-F9EE-C94D-9786-BFE53F65BFC9}" type="datetime3">
              <a:rPr lang="en-US" smtClean="0"/>
              <a:t>23 January 2023</a:t>
            </a:fld>
            <a:endParaRPr lang="en-US"/>
          </a:p>
        </p:txBody>
      </p:sp>
      <p:sp>
        <p:nvSpPr>
          <p:cNvPr id="4" name="Footer Placeholder 3">
            <a:extLst>
              <a:ext uri="{FF2B5EF4-FFF2-40B4-BE49-F238E27FC236}">
                <a16:creationId xmlns:a16="http://schemas.microsoft.com/office/drawing/2014/main" id="{4E67DC1C-2124-6749-8BDE-891B11C600A3}"/>
              </a:ext>
            </a:extLst>
          </p:cNvPr>
          <p:cNvSpPr>
            <a:spLocks noGrp="1"/>
          </p:cNvSpPr>
          <p:nvPr>
            <p:ph type="ftr" sz="quarter" idx="11"/>
          </p:nvPr>
        </p:nvSpPr>
        <p:spPr/>
        <p:txBody>
          <a:bodyPr/>
          <a:lstStyle/>
          <a:p>
            <a:r>
              <a:rPr lang="en-US"/>
              <a:t>Matthew Vowels</a:t>
            </a:r>
          </a:p>
        </p:txBody>
      </p:sp>
    </p:spTree>
    <p:extLst>
      <p:ext uri="{BB962C8B-B14F-4D97-AF65-F5344CB8AC3E}">
        <p14:creationId xmlns:p14="http://schemas.microsoft.com/office/powerpoint/2010/main" val="37874009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8C40E-6408-BD42-B7B3-D8BABCC8BC73}"/>
              </a:ext>
            </a:extLst>
          </p:cNvPr>
          <p:cNvSpPr>
            <a:spLocks noGrp="1"/>
          </p:cNvSpPr>
          <p:nvPr>
            <p:ph type="title"/>
          </p:nvPr>
        </p:nvSpPr>
        <p:spPr/>
        <p:txBody>
          <a:bodyPr/>
          <a:lstStyle/>
          <a:p>
            <a:r>
              <a:rPr lang="en-US" dirty="0"/>
              <a:t>Features Example :Image classification</a:t>
            </a:r>
          </a:p>
        </p:txBody>
      </p:sp>
      <p:pic>
        <p:nvPicPr>
          <p:cNvPr id="6" name="Content Placeholder 5">
            <a:extLst>
              <a:ext uri="{FF2B5EF4-FFF2-40B4-BE49-F238E27FC236}">
                <a16:creationId xmlns:a16="http://schemas.microsoft.com/office/drawing/2014/main" id="{0388B677-F59E-7C41-B8DA-DBC65CAB78F9}"/>
              </a:ext>
            </a:extLst>
          </p:cNvPr>
          <p:cNvPicPr>
            <a:picLocks noGrp="1" noChangeAspect="1"/>
          </p:cNvPicPr>
          <p:nvPr>
            <p:ph idx="1"/>
          </p:nvPr>
        </p:nvPicPr>
        <p:blipFill>
          <a:blip r:embed="rId2"/>
          <a:stretch>
            <a:fillRect/>
          </a:stretch>
        </p:blipFill>
        <p:spPr>
          <a:xfrm>
            <a:off x="2368124" y="1825625"/>
            <a:ext cx="7455751" cy="4351338"/>
          </a:xfrm>
        </p:spPr>
      </p:pic>
      <p:sp>
        <p:nvSpPr>
          <p:cNvPr id="4" name="Slide Number Placeholder 3">
            <a:extLst>
              <a:ext uri="{FF2B5EF4-FFF2-40B4-BE49-F238E27FC236}">
                <a16:creationId xmlns:a16="http://schemas.microsoft.com/office/drawing/2014/main" id="{D857E14D-8A56-F445-93AB-3F4E42C3D655}"/>
              </a:ext>
            </a:extLst>
          </p:cNvPr>
          <p:cNvSpPr>
            <a:spLocks noGrp="1"/>
          </p:cNvSpPr>
          <p:nvPr>
            <p:ph type="sldNum" sz="quarter" idx="12"/>
          </p:nvPr>
        </p:nvSpPr>
        <p:spPr/>
        <p:txBody>
          <a:bodyPr/>
          <a:lstStyle/>
          <a:p>
            <a:fld id="{1C3F0C5A-6CA2-CE48-ADD0-A323063E9F5B}" type="slidenum">
              <a:rPr lang="fr-FR" smtClean="0"/>
              <a:t>20</a:t>
            </a:fld>
            <a:endParaRPr lang="fr-FR"/>
          </a:p>
        </p:txBody>
      </p:sp>
    </p:spTree>
    <p:extLst>
      <p:ext uri="{BB962C8B-B14F-4D97-AF65-F5344CB8AC3E}">
        <p14:creationId xmlns:p14="http://schemas.microsoft.com/office/powerpoint/2010/main" val="586664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BB7415-F94C-DD4E-81DA-FDECD91DEE2B}"/>
              </a:ext>
            </a:extLst>
          </p:cNvPr>
          <p:cNvSpPr>
            <a:spLocks noGrp="1"/>
          </p:cNvSpPr>
          <p:nvPr>
            <p:ph type="title"/>
          </p:nvPr>
        </p:nvSpPr>
        <p:spPr/>
        <p:txBody>
          <a:bodyPr/>
          <a:lstStyle/>
          <a:p>
            <a:r>
              <a:rPr lang="fr-FR" dirty="0" err="1"/>
              <a:t>Deep</a:t>
            </a:r>
            <a:r>
              <a:rPr lang="fr-FR" dirty="0"/>
              <a:t> Learning  </a:t>
            </a:r>
          </a:p>
        </p:txBody>
      </p:sp>
      <p:sp>
        <p:nvSpPr>
          <p:cNvPr id="3" name="Espace réservé du contenu 2">
            <a:extLst>
              <a:ext uri="{FF2B5EF4-FFF2-40B4-BE49-F238E27FC236}">
                <a16:creationId xmlns:a16="http://schemas.microsoft.com/office/drawing/2014/main" id="{40709A86-10C3-FC48-A4A2-724AB7C84B81}"/>
              </a:ext>
            </a:extLst>
          </p:cNvPr>
          <p:cNvSpPr>
            <a:spLocks noGrp="1"/>
          </p:cNvSpPr>
          <p:nvPr>
            <p:ph idx="1"/>
          </p:nvPr>
        </p:nvSpPr>
        <p:spPr>
          <a:xfrm>
            <a:off x="1211283" y="1468551"/>
            <a:ext cx="9512136" cy="3077503"/>
          </a:xfrm>
        </p:spPr>
        <p:txBody>
          <a:bodyPr>
            <a:normAutofit/>
          </a:bodyPr>
          <a:lstStyle/>
          <a:p>
            <a:pPr marL="0" indent="0" algn="ctr">
              <a:buNone/>
            </a:pPr>
            <a:r>
              <a:rPr lang="fr-FR" sz="4000" i="1" dirty="0"/>
              <a:t>« Build a machine that can learn from experience and understand the world as a hierarchy of concepts »</a:t>
            </a:r>
          </a:p>
        </p:txBody>
      </p:sp>
      <p:sp>
        <p:nvSpPr>
          <p:cNvPr id="4" name="Espace réservé du numéro de diapositive 3">
            <a:extLst>
              <a:ext uri="{FF2B5EF4-FFF2-40B4-BE49-F238E27FC236}">
                <a16:creationId xmlns:a16="http://schemas.microsoft.com/office/drawing/2014/main" id="{FC32D6FD-47E4-6441-91E5-3754B5405569}"/>
              </a:ext>
            </a:extLst>
          </p:cNvPr>
          <p:cNvSpPr>
            <a:spLocks noGrp="1"/>
          </p:cNvSpPr>
          <p:nvPr>
            <p:ph type="sldNum" sz="quarter" idx="12"/>
          </p:nvPr>
        </p:nvSpPr>
        <p:spPr/>
        <p:txBody>
          <a:bodyPr/>
          <a:lstStyle/>
          <a:p>
            <a:fld id="{1C3F0C5A-6CA2-CE48-ADD0-A323063E9F5B}" type="slidenum">
              <a:rPr lang="fr-FR" smtClean="0"/>
              <a:t>21</a:t>
            </a:fld>
            <a:endParaRPr lang="fr-FR" dirty="0"/>
          </a:p>
        </p:txBody>
      </p:sp>
      <p:pic>
        <p:nvPicPr>
          <p:cNvPr id="5" name="Espace réservé du contenu 5">
            <a:extLst>
              <a:ext uri="{FF2B5EF4-FFF2-40B4-BE49-F238E27FC236}">
                <a16:creationId xmlns:a16="http://schemas.microsoft.com/office/drawing/2014/main" id="{14995250-FC60-4AD7-A69B-0F1982AEF0D6}"/>
              </a:ext>
            </a:extLst>
          </p:cNvPr>
          <p:cNvPicPr>
            <a:picLocks noChangeAspect="1"/>
          </p:cNvPicPr>
          <p:nvPr/>
        </p:nvPicPr>
        <p:blipFill>
          <a:blip r:embed="rId2"/>
          <a:stretch>
            <a:fillRect/>
          </a:stretch>
        </p:blipFill>
        <p:spPr>
          <a:xfrm>
            <a:off x="2565780" y="3239106"/>
            <a:ext cx="6933062" cy="3514018"/>
          </a:xfrm>
          <a:prstGeom prst="rect">
            <a:avLst/>
          </a:prstGeom>
        </p:spPr>
      </p:pic>
    </p:spTree>
    <p:extLst>
      <p:ext uri="{BB962C8B-B14F-4D97-AF65-F5344CB8AC3E}">
        <p14:creationId xmlns:p14="http://schemas.microsoft.com/office/powerpoint/2010/main" val="401203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F6558-613C-2249-B010-7E6D79524057}"/>
              </a:ext>
            </a:extLst>
          </p:cNvPr>
          <p:cNvSpPr>
            <a:spLocks noGrp="1"/>
          </p:cNvSpPr>
          <p:nvPr>
            <p:ph type="title"/>
          </p:nvPr>
        </p:nvSpPr>
        <p:spPr/>
        <p:txBody>
          <a:bodyPr/>
          <a:lstStyle/>
          <a:p>
            <a:r>
              <a:rPr lang="en-US" dirty="0"/>
              <a:t>Training/Validation/Test sets</a:t>
            </a:r>
          </a:p>
        </p:txBody>
      </p:sp>
      <p:sp>
        <p:nvSpPr>
          <p:cNvPr id="3" name="Content Placeholder 2">
            <a:extLst>
              <a:ext uri="{FF2B5EF4-FFF2-40B4-BE49-F238E27FC236}">
                <a16:creationId xmlns:a16="http://schemas.microsoft.com/office/drawing/2014/main" id="{55E1920A-23BD-4847-A345-3B2491948E17}"/>
              </a:ext>
            </a:extLst>
          </p:cNvPr>
          <p:cNvSpPr>
            <a:spLocks noGrp="1"/>
          </p:cNvSpPr>
          <p:nvPr>
            <p:ph idx="1"/>
          </p:nvPr>
        </p:nvSpPr>
        <p:spPr>
          <a:xfrm>
            <a:off x="838200" y="1689100"/>
            <a:ext cx="6582564" cy="5032375"/>
          </a:xfrm>
        </p:spPr>
        <p:txBody>
          <a:bodyPr>
            <a:normAutofit lnSpcReduction="10000"/>
          </a:bodyPr>
          <a:lstStyle/>
          <a:p>
            <a:r>
              <a:rPr lang="en-US" dirty="0"/>
              <a:t>Separate the data into </a:t>
            </a:r>
            <a:r>
              <a:rPr lang="en-US" dirty="0">
                <a:solidFill>
                  <a:srgbClr val="0432FF"/>
                </a:solidFill>
              </a:rPr>
              <a:t>2(3) sets</a:t>
            </a:r>
          </a:p>
          <a:p>
            <a:pPr lvl="1"/>
            <a:r>
              <a:rPr lang="en-US" dirty="0">
                <a:highlight>
                  <a:srgbClr val="FFFF00"/>
                </a:highlight>
              </a:rPr>
              <a:t>Training set </a:t>
            </a:r>
            <a:r>
              <a:rPr lang="en-US" dirty="0"/>
              <a:t>for training</a:t>
            </a:r>
          </a:p>
          <a:p>
            <a:pPr marL="457200" lvl="1" indent="0">
              <a:buNone/>
            </a:pPr>
            <a:endParaRPr lang="en-US" dirty="0"/>
          </a:p>
          <a:p>
            <a:pPr lvl="1"/>
            <a:r>
              <a:rPr lang="en-US" dirty="0">
                <a:highlight>
                  <a:srgbClr val="FFFF00"/>
                </a:highlight>
              </a:rPr>
              <a:t>Development / Validation set </a:t>
            </a:r>
            <a:r>
              <a:rPr lang="en-US" dirty="0"/>
              <a:t>to find the best parameters</a:t>
            </a:r>
          </a:p>
          <a:p>
            <a:pPr marL="457200" lvl="1" indent="0">
              <a:buNone/>
            </a:pPr>
            <a:endParaRPr lang="en-US" dirty="0"/>
          </a:p>
          <a:p>
            <a:pPr lvl="1"/>
            <a:r>
              <a:rPr lang="en-US" dirty="0"/>
              <a:t>(</a:t>
            </a:r>
            <a:r>
              <a:rPr lang="en-US" dirty="0">
                <a:highlight>
                  <a:srgbClr val="FFFF00"/>
                </a:highlight>
              </a:rPr>
              <a:t>Test set </a:t>
            </a:r>
            <a:r>
              <a:rPr lang="en-US" dirty="0"/>
              <a:t>to estimate the performance)  </a:t>
            </a:r>
          </a:p>
          <a:p>
            <a:pPr marL="457200" lvl="1" indent="0">
              <a:buNone/>
            </a:pPr>
            <a:endParaRPr lang="en-US" i="1" dirty="0">
              <a:solidFill>
                <a:srgbClr val="FF0000"/>
              </a:solidFill>
            </a:endParaRPr>
          </a:p>
          <a:p>
            <a:r>
              <a:rPr lang="en-US" dirty="0"/>
              <a:t>Separation depends on </a:t>
            </a:r>
            <a:r>
              <a:rPr lang="en-US" dirty="0">
                <a:solidFill>
                  <a:srgbClr val="0432FF"/>
                </a:solidFill>
              </a:rPr>
              <a:t>size of the dataset</a:t>
            </a:r>
          </a:p>
          <a:p>
            <a:endParaRPr lang="en-US" dirty="0">
              <a:solidFill>
                <a:srgbClr val="0432FF"/>
              </a:solidFill>
            </a:endParaRPr>
          </a:p>
          <a:p>
            <a:r>
              <a:rPr lang="en-US" dirty="0">
                <a:solidFill>
                  <a:srgbClr val="0432FF"/>
                </a:solidFill>
              </a:rPr>
              <a:t>Make sure no algorithmic decisions are being made using data which are also being used to test the algorithm</a:t>
            </a:r>
            <a:r>
              <a:rPr lang="en-US" dirty="0"/>
              <a:t> </a:t>
            </a:r>
          </a:p>
        </p:txBody>
      </p:sp>
      <p:sp>
        <p:nvSpPr>
          <p:cNvPr id="4" name="Slide Number Placeholder 3">
            <a:extLst>
              <a:ext uri="{FF2B5EF4-FFF2-40B4-BE49-F238E27FC236}">
                <a16:creationId xmlns:a16="http://schemas.microsoft.com/office/drawing/2014/main" id="{A4CA52E0-5AE5-CC47-A052-60F4CC9FF5E6}"/>
              </a:ext>
            </a:extLst>
          </p:cNvPr>
          <p:cNvSpPr>
            <a:spLocks noGrp="1"/>
          </p:cNvSpPr>
          <p:nvPr>
            <p:ph type="sldNum" sz="quarter" idx="12"/>
          </p:nvPr>
        </p:nvSpPr>
        <p:spPr>
          <a:xfrm>
            <a:off x="7977717" y="4946004"/>
            <a:ext cx="2743200" cy="365125"/>
          </a:xfrm>
        </p:spPr>
        <p:txBody>
          <a:bodyPr/>
          <a:lstStyle/>
          <a:p>
            <a:fld id="{1C3F0C5A-6CA2-CE48-ADD0-A323063E9F5B}" type="slidenum">
              <a:rPr lang="fr-FR" smtClean="0"/>
              <a:t>22</a:t>
            </a:fld>
            <a:endParaRPr lang="fr-FR"/>
          </a:p>
        </p:txBody>
      </p:sp>
      <p:pic>
        <p:nvPicPr>
          <p:cNvPr id="6" name="Picture 5">
            <a:extLst>
              <a:ext uri="{FF2B5EF4-FFF2-40B4-BE49-F238E27FC236}">
                <a16:creationId xmlns:a16="http://schemas.microsoft.com/office/drawing/2014/main" id="{37619E07-8244-B543-8F58-326977AA4B0C}"/>
              </a:ext>
            </a:extLst>
          </p:cNvPr>
          <p:cNvPicPr>
            <a:picLocks noChangeAspect="1"/>
          </p:cNvPicPr>
          <p:nvPr/>
        </p:nvPicPr>
        <p:blipFill>
          <a:blip r:embed="rId3"/>
          <a:stretch>
            <a:fillRect/>
          </a:stretch>
        </p:blipFill>
        <p:spPr>
          <a:xfrm>
            <a:off x="7977717" y="2018654"/>
            <a:ext cx="3376083" cy="3291043"/>
          </a:xfrm>
          <a:prstGeom prst="rect">
            <a:avLst/>
          </a:prstGeom>
        </p:spPr>
      </p:pic>
      <p:sp>
        <p:nvSpPr>
          <p:cNvPr id="7" name="TextBox 6">
            <a:extLst>
              <a:ext uri="{FF2B5EF4-FFF2-40B4-BE49-F238E27FC236}">
                <a16:creationId xmlns:a16="http://schemas.microsoft.com/office/drawing/2014/main" id="{4F8ECEE9-881F-A842-979F-82546412A4F9}"/>
              </a:ext>
            </a:extLst>
          </p:cNvPr>
          <p:cNvSpPr txBox="1"/>
          <p:nvPr/>
        </p:nvSpPr>
        <p:spPr>
          <a:xfrm>
            <a:off x="9626995" y="3722905"/>
            <a:ext cx="1093922" cy="707886"/>
          </a:xfrm>
          <a:prstGeom prst="rect">
            <a:avLst/>
          </a:prstGeom>
          <a:noFill/>
        </p:spPr>
        <p:txBody>
          <a:bodyPr wrap="square" rtlCol="0">
            <a:spAutoFit/>
          </a:bodyPr>
          <a:lstStyle/>
          <a:p>
            <a:r>
              <a:rPr lang="en-US" sz="4000" b="1" dirty="0">
                <a:solidFill>
                  <a:srgbClr val="FF0000"/>
                </a:solidFill>
              </a:rPr>
              <a:t>98%</a:t>
            </a:r>
          </a:p>
        </p:txBody>
      </p:sp>
      <p:sp>
        <p:nvSpPr>
          <p:cNvPr id="8" name="TextBox 7">
            <a:extLst>
              <a:ext uri="{FF2B5EF4-FFF2-40B4-BE49-F238E27FC236}">
                <a16:creationId xmlns:a16="http://schemas.microsoft.com/office/drawing/2014/main" id="{679E4C02-DFFB-8143-AE9F-C1CD46B3E759}"/>
              </a:ext>
            </a:extLst>
          </p:cNvPr>
          <p:cNvSpPr txBox="1"/>
          <p:nvPr/>
        </p:nvSpPr>
        <p:spPr>
          <a:xfrm>
            <a:off x="8447151" y="4058731"/>
            <a:ext cx="1093922" cy="707886"/>
          </a:xfrm>
          <a:prstGeom prst="rect">
            <a:avLst/>
          </a:prstGeom>
          <a:noFill/>
        </p:spPr>
        <p:txBody>
          <a:bodyPr wrap="square" rtlCol="0">
            <a:spAutoFit/>
          </a:bodyPr>
          <a:lstStyle/>
          <a:p>
            <a:r>
              <a:rPr lang="en-US" sz="4000" b="1" dirty="0">
                <a:solidFill>
                  <a:srgbClr val="FF0000"/>
                </a:solidFill>
              </a:rPr>
              <a:t> 2%</a:t>
            </a:r>
          </a:p>
        </p:txBody>
      </p:sp>
      <p:sp>
        <p:nvSpPr>
          <p:cNvPr id="9" name="TextBox 8">
            <a:extLst>
              <a:ext uri="{FF2B5EF4-FFF2-40B4-BE49-F238E27FC236}">
                <a16:creationId xmlns:a16="http://schemas.microsoft.com/office/drawing/2014/main" id="{5DC912DF-BBC2-AC49-96BC-FCFA4AA75EDF}"/>
              </a:ext>
            </a:extLst>
          </p:cNvPr>
          <p:cNvSpPr txBox="1"/>
          <p:nvPr/>
        </p:nvSpPr>
        <p:spPr>
          <a:xfrm>
            <a:off x="9551064" y="2366891"/>
            <a:ext cx="1245783" cy="461665"/>
          </a:xfrm>
          <a:prstGeom prst="rect">
            <a:avLst/>
          </a:prstGeom>
          <a:noFill/>
        </p:spPr>
        <p:txBody>
          <a:bodyPr wrap="square" rtlCol="0">
            <a:spAutoFit/>
          </a:bodyPr>
          <a:lstStyle/>
          <a:p>
            <a:r>
              <a:rPr lang="en-US" sz="2400" b="1" dirty="0">
                <a:solidFill>
                  <a:srgbClr val="FF0000"/>
                </a:solidFill>
              </a:rPr>
              <a:t>training</a:t>
            </a:r>
          </a:p>
        </p:txBody>
      </p:sp>
      <p:sp>
        <p:nvSpPr>
          <p:cNvPr id="10" name="TextBox 9">
            <a:extLst>
              <a:ext uri="{FF2B5EF4-FFF2-40B4-BE49-F238E27FC236}">
                <a16:creationId xmlns:a16="http://schemas.microsoft.com/office/drawing/2014/main" id="{270EADCA-BFA7-7E4A-A30A-97C55D9C1022}"/>
              </a:ext>
            </a:extLst>
          </p:cNvPr>
          <p:cNvSpPr txBox="1"/>
          <p:nvPr/>
        </p:nvSpPr>
        <p:spPr>
          <a:xfrm>
            <a:off x="8530312" y="3265383"/>
            <a:ext cx="1245783" cy="461665"/>
          </a:xfrm>
          <a:prstGeom prst="rect">
            <a:avLst/>
          </a:prstGeom>
          <a:noFill/>
        </p:spPr>
        <p:txBody>
          <a:bodyPr wrap="square" rtlCol="0">
            <a:spAutoFit/>
          </a:bodyPr>
          <a:lstStyle/>
          <a:p>
            <a:r>
              <a:rPr lang="en-US" sz="2400" b="1" dirty="0">
                <a:solidFill>
                  <a:srgbClr val="FF0000"/>
                </a:solidFill>
              </a:rPr>
              <a:t> dev</a:t>
            </a:r>
          </a:p>
        </p:txBody>
      </p:sp>
      <p:sp>
        <p:nvSpPr>
          <p:cNvPr id="11" name="Slide Number Placeholder 3">
            <a:extLst>
              <a:ext uri="{FF2B5EF4-FFF2-40B4-BE49-F238E27FC236}">
                <a16:creationId xmlns:a16="http://schemas.microsoft.com/office/drawing/2014/main" id="{D3839C58-B179-BB42-900D-51D6E048CAA7}"/>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C3F0C5A-6CA2-CE48-ADD0-A323063E9F5B}" type="slidenum">
              <a:rPr lang="fr-FR" smtClean="0"/>
              <a:pPr/>
              <a:t>22</a:t>
            </a:fld>
            <a:endParaRPr lang="fr-FR"/>
          </a:p>
        </p:txBody>
      </p:sp>
    </p:spTree>
    <p:extLst>
      <p:ext uri="{BB962C8B-B14F-4D97-AF65-F5344CB8AC3E}">
        <p14:creationId xmlns:p14="http://schemas.microsoft.com/office/powerpoint/2010/main" val="3582778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F6558-613C-2249-B010-7E6D79524057}"/>
              </a:ext>
            </a:extLst>
          </p:cNvPr>
          <p:cNvSpPr>
            <a:spLocks noGrp="1"/>
          </p:cNvSpPr>
          <p:nvPr>
            <p:ph type="title"/>
          </p:nvPr>
        </p:nvSpPr>
        <p:spPr/>
        <p:txBody>
          <a:bodyPr/>
          <a:lstStyle/>
          <a:p>
            <a:r>
              <a:rPr lang="en-US" dirty="0"/>
              <a:t>Training/Validation/Test sets</a:t>
            </a:r>
          </a:p>
        </p:txBody>
      </p:sp>
      <p:sp>
        <p:nvSpPr>
          <p:cNvPr id="11" name="Slide Number Placeholder 3">
            <a:extLst>
              <a:ext uri="{FF2B5EF4-FFF2-40B4-BE49-F238E27FC236}">
                <a16:creationId xmlns:a16="http://schemas.microsoft.com/office/drawing/2014/main" id="{D3839C58-B179-BB42-900D-51D6E048CAA7}"/>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C3F0C5A-6CA2-CE48-ADD0-A323063E9F5B}" type="slidenum">
              <a:rPr lang="fr-FR" smtClean="0"/>
              <a:pPr/>
              <a:t>23</a:t>
            </a:fld>
            <a:endParaRPr lang="fr-FR"/>
          </a:p>
        </p:txBody>
      </p:sp>
      <p:pic>
        <p:nvPicPr>
          <p:cNvPr id="13" name="Image" descr="Image">
            <a:extLst>
              <a:ext uri="{FF2B5EF4-FFF2-40B4-BE49-F238E27FC236}">
                <a16:creationId xmlns:a16="http://schemas.microsoft.com/office/drawing/2014/main" id="{FBC6257E-5E85-27C6-2B25-DCC4E5BD03AA}"/>
              </a:ext>
            </a:extLst>
          </p:cNvPr>
          <p:cNvPicPr>
            <a:picLocks noChangeAspect="1"/>
          </p:cNvPicPr>
          <p:nvPr/>
        </p:nvPicPr>
        <p:blipFill>
          <a:blip r:embed="rId3"/>
          <a:stretch>
            <a:fillRect/>
          </a:stretch>
        </p:blipFill>
        <p:spPr>
          <a:xfrm>
            <a:off x="977691" y="2008147"/>
            <a:ext cx="8269793" cy="4030743"/>
          </a:xfrm>
          <a:prstGeom prst="rect">
            <a:avLst/>
          </a:prstGeom>
          <a:ln w="12700">
            <a:miter lim="400000"/>
          </a:ln>
        </p:spPr>
      </p:pic>
    </p:spTree>
    <p:extLst>
      <p:ext uri="{BB962C8B-B14F-4D97-AF65-F5344CB8AC3E}">
        <p14:creationId xmlns:p14="http://schemas.microsoft.com/office/powerpoint/2010/main" val="605945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FFBD"/>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927B32-8A43-7544-8E86-992B3613586B}"/>
              </a:ext>
            </a:extLst>
          </p:cNvPr>
          <p:cNvSpPr>
            <a:spLocks noGrp="1"/>
          </p:cNvSpPr>
          <p:nvPr>
            <p:ph type="title"/>
          </p:nvPr>
        </p:nvSpPr>
        <p:spPr/>
        <p:txBody>
          <a:bodyPr/>
          <a:lstStyle/>
          <a:p>
            <a:r>
              <a:rPr lang="en-GB"/>
              <a:t>Task T</a:t>
            </a:r>
          </a:p>
        </p:txBody>
      </p:sp>
      <p:sp>
        <p:nvSpPr>
          <p:cNvPr id="3" name="Espace réservé du texte 2">
            <a:extLst>
              <a:ext uri="{FF2B5EF4-FFF2-40B4-BE49-F238E27FC236}">
                <a16:creationId xmlns:a16="http://schemas.microsoft.com/office/drawing/2014/main" id="{C7438AD4-C2EA-A940-969F-B5C9DA2F7F79}"/>
              </a:ext>
            </a:extLst>
          </p:cNvPr>
          <p:cNvSpPr>
            <a:spLocks noGrp="1"/>
          </p:cNvSpPr>
          <p:nvPr>
            <p:ph type="body" idx="1"/>
          </p:nvPr>
        </p:nvSpPr>
        <p:spPr/>
        <p:txBody>
          <a:bodyPr/>
          <a:lstStyle/>
          <a:p>
            <a:r>
              <a:rPr lang="en-GB" dirty="0"/>
              <a:t>Find the function f that satisfies f(x) = y using the </a:t>
            </a:r>
            <a:r>
              <a:rPr lang="en-GB" i="1" dirty="0">
                <a:solidFill>
                  <a:srgbClr val="FF0000"/>
                </a:solidFill>
              </a:rPr>
              <a:t>training set  </a:t>
            </a:r>
          </a:p>
        </p:txBody>
      </p:sp>
      <p:sp>
        <p:nvSpPr>
          <p:cNvPr id="4" name="Espace réservé du numéro de diapositive 3">
            <a:extLst>
              <a:ext uri="{FF2B5EF4-FFF2-40B4-BE49-F238E27FC236}">
                <a16:creationId xmlns:a16="http://schemas.microsoft.com/office/drawing/2014/main" id="{D4214D9F-94F5-E041-B5DA-DE4CB2585A29}"/>
              </a:ext>
            </a:extLst>
          </p:cNvPr>
          <p:cNvSpPr>
            <a:spLocks noGrp="1"/>
          </p:cNvSpPr>
          <p:nvPr>
            <p:ph type="sldNum" sz="quarter" idx="12"/>
          </p:nvPr>
        </p:nvSpPr>
        <p:spPr/>
        <p:txBody>
          <a:bodyPr/>
          <a:lstStyle/>
          <a:p>
            <a:fld id="{1C3F0C5A-6CA2-CE48-ADD0-A323063E9F5B}" type="slidenum">
              <a:rPr lang="fr-FR" smtClean="0"/>
              <a:t>24</a:t>
            </a:fld>
            <a:endParaRPr lang="fr-FR"/>
          </a:p>
        </p:txBody>
      </p:sp>
      <p:pic>
        <p:nvPicPr>
          <p:cNvPr id="7" name="Picture 6">
            <a:extLst>
              <a:ext uri="{FF2B5EF4-FFF2-40B4-BE49-F238E27FC236}">
                <a16:creationId xmlns:a16="http://schemas.microsoft.com/office/drawing/2014/main" id="{6B745F4F-6552-438C-A074-E9C73E9808E1}"/>
              </a:ext>
            </a:extLst>
          </p:cNvPr>
          <p:cNvPicPr>
            <a:picLocks noChangeAspect="1"/>
          </p:cNvPicPr>
          <p:nvPr/>
        </p:nvPicPr>
        <p:blipFill>
          <a:blip r:embed="rId3"/>
          <a:stretch>
            <a:fillRect/>
          </a:stretch>
        </p:blipFill>
        <p:spPr>
          <a:xfrm>
            <a:off x="5610224" y="0"/>
            <a:ext cx="6581775" cy="3714750"/>
          </a:xfrm>
          <a:prstGeom prst="rect">
            <a:avLst/>
          </a:prstGeom>
        </p:spPr>
      </p:pic>
    </p:spTree>
    <p:extLst>
      <p:ext uri="{BB962C8B-B14F-4D97-AF65-F5344CB8AC3E}">
        <p14:creationId xmlns:p14="http://schemas.microsoft.com/office/powerpoint/2010/main" val="2538646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263EE-9119-4F0F-9178-9373755E57AE}"/>
              </a:ext>
            </a:extLst>
          </p:cNvPr>
          <p:cNvSpPr>
            <a:spLocks noGrp="1"/>
          </p:cNvSpPr>
          <p:nvPr>
            <p:ph type="title"/>
          </p:nvPr>
        </p:nvSpPr>
        <p:spPr/>
        <p:txBody>
          <a:bodyPr/>
          <a:lstStyle/>
          <a:p>
            <a:r>
              <a:rPr lang="en-US" dirty="0"/>
              <a:t>Problem Types</a:t>
            </a:r>
            <a:endParaRPr lang="en-CH" dirty="0"/>
          </a:p>
        </p:txBody>
      </p:sp>
      <p:sp>
        <p:nvSpPr>
          <p:cNvPr id="4" name="Slide Number Placeholder 3">
            <a:extLst>
              <a:ext uri="{FF2B5EF4-FFF2-40B4-BE49-F238E27FC236}">
                <a16:creationId xmlns:a16="http://schemas.microsoft.com/office/drawing/2014/main" id="{3C6E52B5-9116-40A9-9CCB-E2DD6FECA7F7}"/>
              </a:ext>
            </a:extLst>
          </p:cNvPr>
          <p:cNvSpPr>
            <a:spLocks noGrp="1"/>
          </p:cNvSpPr>
          <p:nvPr>
            <p:ph type="sldNum" sz="quarter" idx="12"/>
          </p:nvPr>
        </p:nvSpPr>
        <p:spPr/>
        <p:txBody>
          <a:bodyPr/>
          <a:lstStyle/>
          <a:p>
            <a:fld id="{1C3F0C5A-6CA2-CE48-ADD0-A323063E9F5B}" type="slidenum">
              <a:rPr lang="fr-FR" smtClean="0"/>
              <a:t>25</a:t>
            </a:fld>
            <a:endParaRPr lang="fr-FR"/>
          </a:p>
        </p:txBody>
      </p:sp>
      <p:sp>
        <p:nvSpPr>
          <p:cNvPr id="7" name="Rectangle 6">
            <a:extLst>
              <a:ext uri="{FF2B5EF4-FFF2-40B4-BE49-F238E27FC236}">
                <a16:creationId xmlns:a16="http://schemas.microsoft.com/office/drawing/2014/main" id="{F0CEE6F8-61D1-4622-A045-293E90688F73}"/>
              </a:ext>
            </a:extLst>
          </p:cNvPr>
          <p:cNvSpPr/>
          <p:nvPr/>
        </p:nvSpPr>
        <p:spPr>
          <a:xfrm>
            <a:off x="1902759" y="5775512"/>
            <a:ext cx="5170394" cy="8942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Rectangle 7">
            <a:extLst>
              <a:ext uri="{FF2B5EF4-FFF2-40B4-BE49-F238E27FC236}">
                <a16:creationId xmlns:a16="http://schemas.microsoft.com/office/drawing/2014/main" id="{0C435436-50CA-404A-925A-F645CC7FDF91}"/>
              </a:ext>
            </a:extLst>
          </p:cNvPr>
          <p:cNvSpPr/>
          <p:nvPr/>
        </p:nvSpPr>
        <p:spPr>
          <a:xfrm>
            <a:off x="1243853" y="3718112"/>
            <a:ext cx="9312087" cy="2400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pic>
        <p:nvPicPr>
          <p:cNvPr id="10" name="Content Placeholder 9" descr="A close up of a device&#10;&#10;Description automatically generated">
            <a:extLst>
              <a:ext uri="{FF2B5EF4-FFF2-40B4-BE49-F238E27FC236}">
                <a16:creationId xmlns:a16="http://schemas.microsoft.com/office/drawing/2014/main" id="{2518AAA1-9177-40F8-AE95-BFC7F58D44A4}"/>
              </a:ext>
            </a:extLst>
          </p:cNvPr>
          <p:cNvPicPr>
            <a:picLocks noGrp="1" noChangeAspect="1"/>
          </p:cNvPicPr>
          <p:nvPr>
            <p:ph idx="1"/>
          </p:nvPr>
        </p:nvPicPr>
        <p:blipFill>
          <a:blip r:embed="rId3"/>
          <a:stretch>
            <a:fillRect/>
          </a:stretch>
        </p:blipFill>
        <p:spPr>
          <a:xfrm>
            <a:off x="2084188" y="1825625"/>
            <a:ext cx="8023623" cy="4351338"/>
          </a:xfrm>
        </p:spPr>
      </p:pic>
    </p:spTree>
    <p:extLst>
      <p:ext uri="{BB962C8B-B14F-4D97-AF65-F5344CB8AC3E}">
        <p14:creationId xmlns:p14="http://schemas.microsoft.com/office/powerpoint/2010/main" val="3798032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a:t>Regression</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980883"/>
            <a:ext cx="12122388" cy="3967987"/>
          </a:xfrm>
        </p:spPr>
      </p:pic>
      <p:sp>
        <p:nvSpPr>
          <p:cNvPr id="4" name="Slide Number Placeholder 3"/>
          <p:cNvSpPr>
            <a:spLocks noGrp="1"/>
          </p:cNvSpPr>
          <p:nvPr>
            <p:ph type="sldNum" sz="quarter" idx="12"/>
          </p:nvPr>
        </p:nvSpPr>
        <p:spPr/>
        <p:txBody>
          <a:bodyPr/>
          <a:lstStyle/>
          <a:p>
            <a:fld id="{4038771F-F967-4F30-8D94-06F73D1E7D0E}" type="slidenum">
              <a:rPr lang="fr-CH" smtClean="0"/>
              <a:t>26</a:t>
            </a:fld>
            <a:endParaRPr lang="fr-CH" dirty="0"/>
          </a:p>
        </p:txBody>
      </p:sp>
      <p:pic>
        <p:nvPicPr>
          <p:cNvPr id="6"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1650" y="74930"/>
            <a:ext cx="3410350" cy="2438400"/>
          </a:xfrm>
          <a:prstGeom prst="rect">
            <a:avLst/>
          </a:prstGeom>
        </p:spPr>
      </p:pic>
      <p:sp>
        <p:nvSpPr>
          <p:cNvPr id="7" name="Rectangle 6"/>
          <p:cNvSpPr/>
          <p:nvPr/>
        </p:nvSpPr>
        <p:spPr>
          <a:xfrm>
            <a:off x="10965180" y="683108"/>
            <a:ext cx="1226820" cy="886611"/>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 name="TextBox 2">
            <a:extLst>
              <a:ext uri="{FF2B5EF4-FFF2-40B4-BE49-F238E27FC236}">
                <a16:creationId xmlns:a16="http://schemas.microsoft.com/office/drawing/2014/main" id="{B7A552B5-EAA3-EE4B-A590-DFCCA8BE712C}"/>
              </a:ext>
            </a:extLst>
          </p:cNvPr>
          <p:cNvSpPr txBox="1"/>
          <p:nvPr/>
        </p:nvSpPr>
        <p:spPr>
          <a:xfrm>
            <a:off x="874987" y="1385053"/>
            <a:ext cx="10913894" cy="430887"/>
          </a:xfrm>
          <a:prstGeom prst="rect">
            <a:avLst/>
          </a:prstGeom>
          <a:noFill/>
        </p:spPr>
        <p:txBody>
          <a:bodyPr wrap="square" rtlCol="0">
            <a:spAutoFit/>
          </a:bodyPr>
          <a:lstStyle/>
          <a:p>
            <a:r>
              <a:rPr lang="en-US" sz="2200" dirty="0"/>
              <a:t>Predict results within </a:t>
            </a:r>
            <a:r>
              <a:rPr lang="en-US" sz="2200" i="1" dirty="0">
                <a:solidFill>
                  <a:srgbClr val="FF0000"/>
                </a:solidFill>
              </a:rPr>
              <a:t>a continuous output</a:t>
            </a:r>
          </a:p>
        </p:txBody>
      </p:sp>
    </p:spTree>
    <p:extLst>
      <p:ext uri="{BB962C8B-B14F-4D97-AF65-F5344CB8AC3E}">
        <p14:creationId xmlns:p14="http://schemas.microsoft.com/office/powerpoint/2010/main" val="32750466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8BE9E-F773-854B-9F43-20FFBA74EE41}"/>
              </a:ext>
            </a:extLst>
          </p:cNvPr>
          <p:cNvSpPr>
            <a:spLocks noGrp="1"/>
          </p:cNvSpPr>
          <p:nvPr>
            <p:ph type="title"/>
          </p:nvPr>
        </p:nvSpPr>
        <p:spPr/>
        <p:txBody>
          <a:bodyPr/>
          <a:lstStyle/>
          <a:p>
            <a:r>
              <a:rPr lang="en-US"/>
              <a:t>Classification</a:t>
            </a:r>
          </a:p>
        </p:txBody>
      </p:sp>
      <p:sp>
        <p:nvSpPr>
          <p:cNvPr id="3" name="Content Placeholder 2">
            <a:extLst>
              <a:ext uri="{FF2B5EF4-FFF2-40B4-BE49-F238E27FC236}">
                <a16:creationId xmlns:a16="http://schemas.microsoft.com/office/drawing/2014/main" id="{B482007E-0248-D24B-807E-FF5498962DC3}"/>
              </a:ext>
            </a:extLst>
          </p:cNvPr>
          <p:cNvSpPr>
            <a:spLocks noGrp="1"/>
          </p:cNvSpPr>
          <p:nvPr>
            <p:ph idx="1"/>
          </p:nvPr>
        </p:nvSpPr>
        <p:spPr>
          <a:xfrm>
            <a:off x="838200" y="1455831"/>
            <a:ext cx="7772400" cy="1124083"/>
          </a:xfrm>
        </p:spPr>
        <p:txBody>
          <a:bodyPr>
            <a:normAutofit fontScale="92500" lnSpcReduction="10000"/>
          </a:bodyPr>
          <a:lstStyle/>
          <a:p>
            <a:r>
              <a:rPr lang="en-US" dirty="0">
                <a:solidFill>
                  <a:srgbClr val="0432FF"/>
                </a:solidFill>
              </a:rPr>
              <a:t>categorize new inputs </a:t>
            </a:r>
            <a:r>
              <a:rPr lang="en-US" dirty="0"/>
              <a:t>as belonging to one of a set of categories </a:t>
            </a:r>
            <a:r>
              <a:rPr lang="en-US" dirty="0">
                <a:sym typeface="Wingdings" panose="05000000000000000000" pitchFamily="2" charset="2"/>
              </a:rPr>
              <a:t> </a:t>
            </a:r>
            <a:r>
              <a:rPr lang="en-US" dirty="0"/>
              <a:t>Predict results within </a:t>
            </a:r>
            <a:r>
              <a:rPr lang="en-US" i="1" dirty="0">
                <a:solidFill>
                  <a:srgbClr val="FF0000"/>
                </a:solidFill>
              </a:rPr>
              <a:t>a discrete output (categories)</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FF607B57-178C-1346-A767-BBD1F403F1D2}"/>
              </a:ext>
            </a:extLst>
          </p:cNvPr>
          <p:cNvSpPr>
            <a:spLocks noGrp="1"/>
          </p:cNvSpPr>
          <p:nvPr>
            <p:ph type="sldNum" sz="quarter" idx="12"/>
          </p:nvPr>
        </p:nvSpPr>
        <p:spPr/>
        <p:txBody>
          <a:bodyPr/>
          <a:lstStyle/>
          <a:p>
            <a:fld id="{1C3F0C5A-6CA2-CE48-ADD0-A323063E9F5B}" type="slidenum">
              <a:rPr lang="fr-FR" smtClean="0"/>
              <a:t>27</a:t>
            </a:fld>
            <a:endParaRPr lang="fr-FR"/>
          </a:p>
        </p:txBody>
      </p:sp>
      <p:pic>
        <p:nvPicPr>
          <p:cNvPr id="5" name="Content Placeholder 4">
            <a:extLst>
              <a:ext uri="{FF2B5EF4-FFF2-40B4-BE49-F238E27FC236}">
                <a16:creationId xmlns:a16="http://schemas.microsoft.com/office/drawing/2014/main" id="{B6CC89BF-C60F-BE40-83BD-D82C80649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8627" y="2641509"/>
            <a:ext cx="5963847" cy="4141561"/>
          </a:xfrm>
          <a:prstGeom prst="rect">
            <a:avLst/>
          </a:prstGeom>
        </p:spPr>
      </p:pic>
      <p:pic>
        <p:nvPicPr>
          <p:cNvPr id="6" name="Picture 3">
            <a:extLst>
              <a:ext uri="{FF2B5EF4-FFF2-40B4-BE49-F238E27FC236}">
                <a16:creationId xmlns:a16="http://schemas.microsoft.com/office/drawing/2014/main" id="{2D653E12-1CEC-4134-B34B-F001C8A498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1650" y="74930"/>
            <a:ext cx="3410350" cy="2438400"/>
          </a:xfrm>
          <a:prstGeom prst="rect">
            <a:avLst/>
          </a:prstGeom>
        </p:spPr>
      </p:pic>
      <p:sp>
        <p:nvSpPr>
          <p:cNvPr id="7" name="Rectangle 6">
            <a:extLst>
              <a:ext uri="{FF2B5EF4-FFF2-40B4-BE49-F238E27FC236}">
                <a16:creationId xmlns:a16="http://schemas.microsoft.com/office/drawing/2014/main" id="{9910D37C-2A7C-435C-8390-860B551A056C}"/>
              </a:ext>
            </a:extLst>
          </p:cNvPr>
          <p:cNvSpPr/>
          <p:nvPr/>
        </p:nvSpPr>
        <p:spPr>
          <a:xfrm>
            <a:off x="10458819" y="74930"/>
            <a:ext cx="1508760" cy="64008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3885378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25A26-8E86-A84D-A40C-9C9613DEC3F5}"/>
              </a:ext>
            </a:extLst>
          </p:cNvPr>
          <p:cNvSpPr>
            <a:spLocks noGrp="1"/>
          </p:cNvSpPr>
          <p:nvPr>
            <p:ph type="title"/>
          </p:nvPr>
        </p:nvSpPr>
        <p:spPr/>
        <p:txBody>
          <a:bodyPr/>
          <a:lstStyle/>
          <a:p>
            <a:r>
              <a:rPr lang="en-US"/>
              <a:t>Clustering</a:t>
            </a:r>
          </a:p>
        </p:txBody>
      </p:sp>
      <p:sp>
        <p:nvSpPr>
          <p:cNvPr id="3" name="Content Placeholder 2">
            <a:extLst>
              <a:ext uri="{FF2B5EF4-FFF2-40B4-BE49-F238E27FC236}">
                <a16:creationId xmlns:a16="http://schemas.microsoft.com/office/drawing/2014/main" id="{52A2DF77-BEF3-A54A-9D19-FAB3AF57B704}"/>
              </a:ext>
            </a:extLst>
          </p:cNvPr>
          <p:cNvSpPr>
            <a:spLocks noGrp="1"/>
          </p:cNvSpPr>
          <p:nvPr>
            <p:ph idx="1"/>
          </p:nvPr>
        </p:nvSpPr>
        <p:spPr>
          <a:xfrm>
            <a:off x="838200" y="1825625"/>
            <a:ext cx="7627620" cy="4351338"/>
          </a:xfrm>
        </p:spPr>
        <p:txBody>
          <a:bodyPr/>
          <a:lstStyle/>
          <a:p>
            <a:r>
              <a:rPr lang="en-US" dirty="0"/>
              <a:t>create a </a:t>
            </a:r>
            <a:r>
              <a:rPr lang="en-US" dirty="0">
                <a:solidFill>
                  <a:srgbClr val="0432FF"/>
                </a:solidFill>
              </a:rPr>
              <a:t>set of categories</a:t>
            </a:r>
            <a:r>
              <a:rPr lang="en-US" dirty="0"/>
              <a:t>, for which individual data instances have a set of common or similar characteristics. </a:t>
            </a:r>
          </a:p>
        </p:txBody>
      </p:sp>
      <p:sp>
        <p:nvSpPr>
          <p:cNvPr id="4" name="Slide Number Placeholder 3">
            <a:extLst>
              <a:ext uri="{FF2B5EF4-FFF2-40B4-BE49-F238E27FC236}">
                <a16:creationId xmlns:a16="http://schemas.microsoft.com/office/drawing/2014/main" id="{04605A97-FE12-6240-865D-51BD901ACC01}"/>
              </a:ext>
            </a:extLst>
          </p:cNvPr>
          <p:cNvSpPr>
            <a:spLocks noGrp="1"/>
          </p:cNvSpPr>
          <p:nvPr>
            <p:ph type="sldNum" sz="quarter" idx="12"/>
          </p:nvPr>
        </p:nvSpPr>
        <p:spPr/>
        <p:txBody>
          <a:bodyPr/>
          <a:lstStyle/>
          <a:p>
            <a:fld id="{1C3F0C5A-6CA2-CE48-ADD0-A323063E9F5B}" type="slidenum">
              <a:rPr lang="fr-FR" smtClean="0"/>
              <a:t>28</a:t>
            </a:fld>
            <a:endParaRPr lang="fr-FR"/>
          </a:p>
        </p:txBody>
      </p:sp>
      <p:pic>
        <p:nvPicPr>
          <p:cNvPr id="6" name="Picture 5">
            <a:extLst>
              <a:ext uri="{FF2B5EF4-FFF2-40B4-BE49-F238E27FC236}">
                <a16:creationId xmlns:a16="http://schemas.microsoft.com/office/drawing/2014/main" id="{3468FF42-4EC6-0F4B-8CB0-A80CAB25617F}"/>
              </a:ext>
            </a:extLst>
          </p:cNvPr>
          <p:cNvPicPr>
            <a:picLocks noChangeAspect="1"/>
          </p:cNvPicPr>
          <p:nvPr/>
        </p:nvPicPr>
        <p:blipFill>
          <a:blip r:embed="rId3"/>
          <a:stretch>
            <a:fillRect/>
          </a:stretch>
        </p:blipFill>
        <p:spPr>
          <a:xfrm>
            <a:off x="4568806" y="2774286"/>
            <a:ext cx="4054929" cy="3947189"/>
          </a:xfrm>
          <a:prstGeom prst="rect">
            <a:avLst/>
          </a:prstGeom>
        </p:spPr>
      </p:pic>
      <p:pic>
        <p:nvPicPr>
          <p:cNvPr id="7" name="Picture 3">
            <a:extLst>
              <a:ext uri="{FF2B5EF4-FFF2-40B4-BE49-F238E27FC236}">
                <a16:creationId xmlns:a16="http://schemas.microsoft.com/office/drawing/2014/main" id="{E24E7BE0-B7E2-4876-A6D1-3AC27096F7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1650" y="74930"/>
            <a:ext cx="3410350" cy="2438400"/>
          </a:xfrm>
          <a:prstGeom prst="rect">
            <a:avLst/>
          </a:prstGeom>
        </p:spPr>
      </p:pic>
      <p:sp>
        <p:nvSpPr>
          <p:cNvPr id="8" name="Rectangle 7">
            <a:extLst>
              <a:ext uri="{FF2B5EF4-FFF2-40B4-BE49-F238E27FC236}">
                <a16:creationId xmlns:a16="http://schemas.microsoft.com/office/drawing/2014/main" id="{A3E240EB-DCAA-4C4C-8567-8913E3944389}"/>
              </a:ext>
            </a:extLst>
          </p:cNvPr>
          <p:cNvSpPr/>
          <p:nvPr/>
        </p:nvSpPr>
        <p:spPr>
          <a:xfrm>
            <a:off x="8781650" y="707866"/>
            <a:ext cx="1116730" cy="85423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3455857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4605A97-FE12-6240-865D-51BD901ACC01}"/>
              </a:ext>
            </a:extLst>
          </p:cNvPr>
          <p:cNvSpPr>
            <a:spLocks noGrp="1"/>
          </p:cNvSpPr>
          <p:nvPr>
            <p:ph type="sldNum" sz="quarter" idx="12"/>
          </p:nvPr>
        </p:nvSpPr>
        <p:spPr/>
        <p:txBody>
          <a:bodyPr/>
          <a:lstStyle/>
          <a:p>
            <a:fld id="{1C3F0C5A-6CA2-CE48-ADD0-A323063E9F5B}" type="slidenum">
              <a:rPr lang="fr-FR" smtClean="0"/>
              <a:t>29</a:t>
            </a:fld>
            <a:endParaRPr lang="fr-FR"/>
          </a:p>
        </p:txBody>
      </p:sp>
      <p:pic>
        <p:nvPicPr>
          <p:cNvPr id="13" name="Picture 12" descr="Application&#10;&#10;Description automatically generated with medium confidence">
            <a:extLst>
              <a:ext uri="{FF2B5EF4-FFF2-40B4-BE49-F238E27FC236}">
                <a16:creationId xmlns:a16="http://schemas.microsoft.com/office/drawing/2014/main" id="{D2D6F816-D4A0-04CF-18B3-A43AD412C490}"/>
              </a:ext>
            </a:extLst>
          </p:cNvPr>
          <p:cNvPicPr>
            <a:picLocks noChangeAspect="1"/>
          </p:cNvPicPr>
          <p:nvPr/>
        </p:nvPicPr>
        <p:blipFill>
          <a:blip r:embed="rId3"/>
          <a:stretch>
            <a:fillRect/>
          </a:stretch>
        </p:blipFill>
        <p:spPr>
          <a:xfrm>
            <a:off x="419100" y="394318"/>
            <a:ext cx="11353800" cy="6069363"/>
          </a:xfrm>
          <a:prstGeom prst="rect">
            <a:avLst/>
          </a:prstGeom>
        </p:spPr>
      </p:pic>
    </p:spTree>
    <p:extLst>
      <p:ext uri="{BB962C8B-B14F-4D97-AF65-F5344CB8AC3E}">
        <p14:creationId xmlns:p14="http://schemas.microsoft.com/office/powerpoint/2010/main" val="377380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9618885-9371-5342-9887-49F47069CF1A}"/>
              </a:ext>
            </a:extLst>
          </p:cNvPr>
          <p:cNvSpPr>
            <a:spLocks noGrp="1"/>
          </p:cNvSpPr>
          <p:nvPr>
            <p:ph type="dt" sz="half" idx="10"/>
          </p:nvPr>
        </p:nvSpPr>
        <p:spPr/>
        <p:txBody>
          <a:bodyPr/>
          <a:lstStyle/>
          <a:p>
            <a:fld id="{87EAD129-6FF6-1445-82D4-D9BBEE0A7D55}" type="datetime3">
              <a:rPr lang="en-US" smtClean="0"/>
              <a:t>23 January 2023</a:t>
            </a:fld>
            <a:endParaRPr lang="en-US"/>
          </a:p>
        </p:txBody>
      </p:sp>
      <p:sp>
        <p:nvSpPr>
          <p:cNvPr id="5" name="Footer Placeholder 4">
            <a:extLst>
              <a:ext uri="{FF2B5EF4-FFF2-40B4-BE49-F238E27FC236}">
                <a16:creationId xmlns:a16="http://schemas.microsoft.com/office/drawing/2014/main" id="{DD408DAD-2CCF-C040-9DD7-456C100AECEB}"/>
              </a:ext>
            </a:extLst>
          </p:cNvPr>
          <p:cNvSpPr>
            <a:spLocks noGrp="1"/>
          </p:cNvSpPr>
          <p:nvPr>
            <p:ph type="ftr" sz="quarter" idx="11"/>
          </p:nvPr>
        </p:nvSpPr>
        <p:spPr/>
        <p:txBody>
          <a:bodyPr/>
          <a:lstStyle/>
          <a:p>
            <a:r>
              <a:rPr lang="en-US"/>
              <a:t>Matthew Vowels</a:t>
            </a:r>
          </a:p>
        </p:txBody>
      </p:sp>
      <p:pic>
        <p:nvPicPr>
          <p:cNvPr id="6" name="46847079_2250482081866891_1136301209531973632_n" descr="46847079_2250482081866891_1136301209531973632_n">
            <a:hlinkClick r:id="" action="ppaction://media"/>
            <a:extLst>
              <a:ext uri="{FF2B5EF4-FFF2-40B4-BE49-F238E27FC236}">
                <a16:creationId xmlns:a16="http://schemas.microsoft.com/office/drawing/2014/main" id="{4F9E612F-3A6F-3842-8E79-E579356B9EF7}"/>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038109" y="565524"/>
            <a:ext cx="3018605" cy="5390366"/>
          </a:xfrm>
          <a:prstGeom prst="rect">
            <a:avLst/>
          </a:prstGeom>
        </p:spPr>
      </p:pic>
      <p:pic>
        <p:nvPicPr>
          <p:cNvPr id="7" name="51353583_2223396654417996_8469854422502981451_n" descr="51353583_2223396654417996_8469854422502981451_n">
            <a:hlinkClick r:id="" action="ppaction://media"/>
            <a:extLst>
              <a:ext uri="{FF2B5EF4-FFF2-40B4-BE49-F238E27FC236}">
                <a16:creationId xmlns:a16="http://schemas.microsoft.com/office/drawing/2014/main" id="{BE7557FE-CA4D-6047-852F-14FE0B1604D3}"/>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1426198" y="1316839"/>
            <a:ext cx="3887737" cy="3887737"/>
          </a:xfrm>
          <a:prstGeom prst="rect">
            <a:avLst/>
          </a:prstGeom>
        </p:spPr>
      </p:pic>
    </p:spTree>
    <p:extLst>
      <p:ext uri="{BB962C8B-B14F-4D97-AF65-F5344CB8AC3E}">
        <p14:creationId xmlns:p14="http://schemas.microsoft.com/office/powerpoint/2010/main" val="150703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0052" fill="hold"/>
                                        <p:tgtEl>
                                          <p:spTgt spid="6"/>
                                        </p:tgtEl>
                                      </p:cBhvr>
                                    </p:cmd>
                                  </p:childTnLst>
                                </p:cTn>
                              </p:par>
                              <p:par>
                                <p:cTn id="13" presetID="1" presetClass="mediacall" presetSubtype="0" fill="hold" nodeType="withEffect">
                                  <p:stCondLst>
                                    <p:cond delay="0"/>
                                  </p:stCondLst>
                                  <p:childTnLst>
                                    <p:cmd type="call" cmd="playFrom(0.0)">
                                      <p:cBhvr>
                                        <p:cTn id="14" dur="1149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6"/>
                </p:tgtEl>
              </p:cMediaNode>
            </p:video>
            <p:video>
              <p:cMediaNode vol="80000">
                <p:cTn id="16" fill="hold" display="0">
                  <p:stCondLst>
                    <p:cond delay="indefinite"/>
                  </p:stCondLst>
                </p:cTn>
                <p:tgtEl>
                  <p:spTgt spid="7"/>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4605A97-FE12-6240-865D-51BD901ACC01}"/>
              </a:ext>
            </a:extLst>
          </p:cNvPr>
          <p:cNvSpPr>
            <a:spLocks noGrp="1"/>
          </p:cNvSpPr>
          <p:nvPr>
            <p:ph type="sldNum" sz="quarter" idx="12"/>
          </p:nvPr>
        </p:nvSpPr>
        <p:spPr/>
        <p:txBody>
          <a:bodyPr/>
          <a:lstStyle/>
          <a:p>
            <a:fld id="{1C3F0C5A-6CA2-CE48-ADD0-A323063E9F5B}" type="slidenum">
              <a:rPr lang="fr-FR" smtClean="0"/>
              <a:t>30</a:t>
            </a:fld>
            <a:endParaRPr lang="fr-FR"/>
          </a:p>
        </p:txBody>
      </p:sp>
      <p:pic>
        <p:nvPicPr>
          <p:cNvPr id="13" name="Picture 12" descr="Application&#10;&#10;Description automatically generated with medium confidence">
            <a:extLst>
              <a:ext uri="{FF2B5EF4-FFF2-40B4-BE49-F238E27FC236}">
                <a16:creationId xmlns:a16="http://schemas.microsoft.com/office/drawing/2014/main" id="{D2D6F816-D4A0-04CF-18B3-A43AD412C490}"/>
              </a:ext>
            </a:extLst>
          </p:cNvPr>
          <p:cNvPicPr>
            <a:picLocks noChangeAspect="1"/>
          </p:cNvPicPr>
          <p:nvPr/>
        </p:nvPicPr>
        <p:blipFill>
          <a:blip r:embed="rId3"/>
          <a:stretch>
            <a:fillRect/>
          </a:stretch>
        </p:blipFill>
        <p:spPr>
          <a:xfrm>
            <a:off x="419100" y="394318"/>
            <a:ext cx="11353800" cy="6069363"/>
          </a:xfrm>
          <a:prstGeom prst="rect">
            <a:avLst/>
          </a:prstGeom>
        </p:spPr>
      </p:pic>
    </p:spTree>
    <p:extLst>
      <p:ext uri="{BB962C8B-B14F-4D97-AF65-F5344CB8AC3E}">
        <p14:creationId xmlns:p14="http://schemas.microsoft.com/office/powerpoint/2010/main" val="1052083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71F66-1E6C-A343-9F9E-79123695C088}"/>
              </a:ext>
            </a:extLst>
          </p:cNvPr>
          <p:cNvSpPr>
            <a:spLocks noGrp="1"/>
          </p:cNvSpPr>
          <p:nvPr>
            <p:ph type="title"/>
          </p:nvPr>
        </p:nvSpPr>
        <p:spPr/>
        <p:txBody>
          <a:bodyPr/>
          <a:lstStyle/>
          <a:p>
            <a:r>
              <a:rPr lang="en-US"/>
              <a:t>Anomaly Detection</a:t>
            </a:r>
          </a:p>
        </p:txBody>
      </p:sp>
      <p:sp>
        <p:nvSpPr>
          <p:cNvPr id="3" name="Content Placeholder 2">
            <a:extLst>
              <a:ext uri="{FF2B5EF4-FFF2-40B4-BE49-F238E27FC236}">
                <a16:creationId xmlns:a16="http://schemas.microsoft.com/office/drawing/2014/main" id="{DD57B130-0E13-0D43-8067-A0635E75C6F8}"/>
              </a:ext>
            </a:extLst>
          </p:cNvPr>
          <p:cNvSpPr>
            <a:spLocks noGrp="1"/>
          </p:cNvSpPr>
          <p:nvPr>
            <p:ph idx="1"/>
          </p:nvPr>
        </p:nvSpPr>
        <p:spPr>
          <a:xfrm>
            <a:off x="838200" y="1825625"/>
            <a:ext cx="6455569" cy="4351338"/>
          </a:xfrm>
        </p:spPr>
        <p:txBody>
          <a:bodyPr/>
          <a:lstStyle/>
          <a:p>
            <a:r>
              <a:rPr lang="en-US" dirty="0"/>
              <a:t>determine whether specific inputs are </a:t>
            </a:r>
            <a:r>
              <a:rPr lang="en-US" dirty="0">
                <a:solidFill>
                  <a:srgbClr val="0432FF"/>
                </a:solidFill>
              </a:rPr>
              <a:t>out of the ordinary</a:t>
            </a:r>
            <a:r>
              <a:rPr lang="en-US" dirty="0"/>
              <a:t>. </a:t>
            </a:r>
          </a:p>
        </p:txBody>
      </p:sp>
      <p:sp>
        <p:nvSpPr>
          <p:cNvPr id="4" name="Slide Number Placeholder 3">
            <a:extLst>
              <a:ext uri="{FF2B5EF4-FFF2-40B4-BE49-F238E27FC236}">
                <a16:creationId xmlns:a16="http://schemas.microsoft.com/office/drawing/2014/main" id="{ED812B21-A238-A54C-A575-B1AD3B8B426F}"/>
              </a:ext>
            </a:extLst>
          </p:cNvPr>
          <p:cNvSpPr>
            <a:spLocks noGrp="1"/>
          </p:cNvSpPr>
          <p:nvPr>
            <p:ph type="sldNum" sz="quarter" idx="12"/>
          </p:nvPr>
        </p:nvSpPr>
        <p:spPr/>
        <p:txBody>
          <a:bodyPr/>
          <a:lstStyle/>
          <a:p>
            <a:fld id="{1C3F0C5A-6CA2-CE48-ADD0-A323063E9F5B}" type="slidenum">
              <a:rPr lang="fr-FR" smtClean="0"/>
              <a:t>31</a:t>
            </a:fld>
            <a:endParaRPr lang="fr-FR"/>
          </a:p>
        </p:txBody>
      </p:sp>
      <p:pic>
        <p:nvPicPr>
          <p:cNvPr id="6" name="Picture 5">
            <a:extLst>
              <a:ext uri="{FF2B5EF4-FFF2-40B4-BE49-F238E27FC236}">
                <a16:creationId xmlns:a16="http://schemas.microsoft.com/office/drawing/2014/main" id="{65746C59-FF04-1543-9352-7EB174BBB3CE}"/>
              </a:ext>
            </a:extLst>
          </p:cNvPr>
          <p:cNvPicPr>
            <a:picLocks noChangeAspect="1"/>
          </p:cNvPicPr>
          <p:nvPr/>
        </p:nvPicPr>
        <p:blipFill>
          <a:blip r:embed="rId3"/>
          <a:stretch>
            <a:fillRect/>
          </a:stretch>
        </p:blipFill>
        <p:spPr>
          <a:xfrm>
            <a:off x="446314" y="2873545"/>
            <a:ext cx="5649686" cy="3619330"/>
          </a:xfrm>
          <a:prstGeom prst="rect">
            <a:avLst/>
          </a:prstGeom>
        </p:spPr>
      </p:pic>
      <p:pic>
        <p:nvPicPr>
          <p:cNvPr id="8" name="Picture 7">
            <a:extLst>
              <a:ext uri="{FF2B5EF4-FFF2-40B4-BE49-F238E27FC236}">
                <a16:creationId xmlns:a16="http://schemas.microsoft.com/office/drawing/2014/main" id="{2B5A7758-4211-E741-8F99-172F3D6A2596}"/>
              </a:ext>
            </a:extLst>
          </p:cNvPr>
          <p:cNvPicPr>
            <a:picLocks noChangeAspect="1"/>
          </p:cNvPicPr>
          <p:nvPr/>
        </p:nvPicPr>
        <p:blipFill>
          <a:blip r:embed="rId4"/>
          <a:stretch>
            <a:fillRect/>
          </a:stretch>
        </p:blipFill>
        <p:spPr>
          <a:xfrm>
            <a:off x="6096000" y="2873545"/>
            <a:ext cx="5497286" cy="3616636"/>
          </a:xfrm>
          <a:prstGeom prst="rect">
            <a:avLst/>
          </a:prstGeom>
        </p:spPr>
      </p:pic>
      <p:pic>
        <p:nvPicPr>
          <p:cNvPr id="7" name="Picture 3">
            <a:extLst>
              <a:ext uri="{FF2B5EF4-FFF2-40B4-BE49-F238E27FC236}">
                <a16:creationId xmlns:a16="http://schemas.microsoft.com/office/drawing/2014/main" id="{46828736-95E1-4BB6-A2C2-4DD972308E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81650" y="74930"/>
            <a:ext cx="3410350" cy="2438400"/>
          </a:xfrm>
          <a:prstGeom prst="rect">
            <a:avLst/>
          </a:prstGeom>
        </p:spPr>
      </p:pic>
      <p:sp>
        <p:nvSpPr>
          <p:cNvPr id="9" name="Rectangle 8">
            <a:extLst>
              <a:ext uri="{FF2B5EF4-FFF2-40B4-BE49-F238E27FC236}">
                <a16:creationId xmlns:a16="http://schemas.microsoft.com/office/drawing/2014/main" id="{65A18EEB-AC7F-4570-B1DB-4575F896AC23}"/>
              </a:ext>
            </a:extLst>
          </p:cNvPr>
          <p:cNvSpPr/>
          <p:nvPr/>
        </p:nvSpPr>
        <p:spPr>
          <a:xfrm>
            <a:off x="8781650" y="707866"/>
            <a:ext cx="1116730" cy="85423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2327568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419" y="-22702"/>
            <a:ext cx="8321040" cy="1325563"/>
          </a:xfrm>
        </p:spPr>
        <p:txBody>
          <a:bodyPr>
            <a:normAutofit/>
          </a:bodyPr>
          <a:lstStyle/>
          <a:p>
            <a:r>
              <a:rPr lang="fr-CH" sz="4000" dirty="0" err="1"/>
              <a:t>Representation</a:t>
            </a:r>
            <a:r>
              <a:rPr lang="fr-CH" sz="4000" dirty="0"/>
              <a:t> Learning</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10351" y="1166284"/>
            <a:ext cx="4826837" cy="5691716"/>
          </a:xfrm>
        </p:spPr>
      </p:pic>
      <p:sp>
        <p:nvSpPr>
          <p:cNvPr id="4" name="Slide Number Placeholder 3"/>
          <p:cNvSpPr>
            <a:spLocks noGrp="1"/>
          </p:cNvSpPr>
          <p:nvPr>
            <p:ph type="sldNum" sz="quarter" idx="12"/>
          </p:nvPr>
        </p:nvSpPr>
        <p:spPr>
          <a:xfrm>
            <a:off x="8871186" y="6356350"/>
            <a:ext cx="2743200" cy="365125"/>
          </a:xfrm>
        </p:spPr>
        <p:txBody>
          <a:bodyPr/>
          <a:lstStyle/>
          <a:p>
            <a:fld id="{4038771F-F967-4F30-8D94-06F73D1E7D0E}" type="slidenum">
              <a:rPr lang="fr-CH" smtClean="0"/>
              <a:t>32</a:t>
            </a:fld>
            <a:endParaRPr lang="fr-CH" dirty="0"/>
          </a:p>
        </p:txBody>
      </p:sp>
      <p:sp>
        <p:nvSpPr>
          <p:cNvPr id="6" name="TextBox 5"/>
          <p:cNvSpPr txBox="1"/>
          <p:nvPr/>
        </p:nvSpPr>
        <p:spPr>
          <a:xfrm rot="16200000">
            <a:off x="7063766" y="5412346"/>
            <a:ext cx="2521975" cy="369332"/>
          </a:xfrm>
          <a:prstGeom prst="rect">
            <a:avLst/>
          </a:prstGeom>
          <a:noFill/>
        </p:spPr>
        <p:txBody>
          <a:bodyPr wrap="square" rtlCol="0">
            <a:spAutoFit/>
          </a:bodyPr>
          <a:lstStyle/>
          <a:p>
            <a:r>
              <a:rPr lang="fr-CH" dirty="0">
                <a:solidFill>
                  <a:schemeClr val="bg1">
                    <a:lumMod val="75000"/>
                  </a:schemeClr>
                </a:solidFill>
              </a:rPr>
              <a:t>Mark Richardson (2009)</a:t>
            </a:r>
          </a:p>
        </p:txBody>
      </p:sp>
      <p:pic>
        <p:nvPicPr>
          <p:cNvPr id="7"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1650" y="74930"/>
            <a:ext cx="3410350" cy="2438400"/>
          </a:xfrm>
          <a:prstGeom prst="rect">
            <a:avLst/>
          </a:prstGeom>
        </p:spPr>
      </p:pic>
      <p:sp>
        <p:nvSpPr>
          <p:cNvPr id="8" name="Rectangle 7"/>
          <p:cNvSpPr/>
          <p:nvPr/>
        </p:nvSpPr>
        <p:spPr>
          <a:xfrm>
            <a:off x="9106392" y="0"/>
            <a:ext cx="1363488" cy="64008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3777220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009C9-729E-AF47-9E8B-6A2F2DD97EEB}"/>
              </a:ext>
            </a:extLst>
          </p:cNvPr>
          <p:cNvSpPr>
            <a:spLocks noGrp="1"/>
          </p:cNvSpPr>
          <p:nvPr>
            <p:ph type="title"/>
          </p:nvPr>
        </p:nvSpPr>
        <p:spPr/>
        <p:txBody>
          <a:bodyPr/>
          <a:lstStyle/>
          <a:p>
            <a:r>
              <a:rPr lang="en-US"/>
              <a:t>Continuous Estimation</a:t>
            </a:r>
          </a:p>
        </p:txBody>
      </p:sp>
      <p:sp>
        <p:nvSpPr>
          <p:cNvPr id="3" name="Content Placeholder 2">
            <a:extLst>
              <a:ext uri="{FF2B5EF4-FFF2-40B4-BE49-F238E27FC236}">
                <a16:creationId xmlns:a16="http://schemas.microsoft.com/office/drawing/2014/main" id="{E9C8746D-A8F4-3746-BE13-3210CDDB2C68}"/>
              </a:ext>
            </a:extLst>
          </p:cNvPr>
          <p:cNvSpPr>
            <a:spLocks noGrp="1"/>
          </p:cNvSpPr>
          <p:nvPr>
            <p:ph idx="1"/>
          </p:nvPr>
        </p:nvSpPr>
        <p:spPr/>
        <p:txBody>
          <a:bodyPr/>
          <a:lstStyle/>
          <a:p>
            <a:r>
              <a:rPr lang="en-US"/>
              <a:t>estimate the </a:t>
            </a:r>
            <a:r>
              <a:rPr lang="en-US">
                <a:solidFill>
                  <a:srgbClr val="0432FF"/>
                </a:solidFill>
              </a:rPr>
              <a:t>next numeric value </a:t>
            </a:r>
            <a:r>
              <a:rPr lang="en-US"/>
              <a:t>in a sequence (</a:t>
            </a:r>
            <a:r>
              <a:rPr lang="en-US" i="1"/>
              <a:t>prediction</a:t>
            </a:r>
            <a:r>
              <a:rPr lang="en-US"/>
              <a:t> for time series data)</a:t>
            </a:r>
          </a:p>
        </p:txBody>
      </p:sp>
      <p:sp>
        <p:nvSpPr>
          <p:cNvPr id="4" name="Slide Number Placeholder 3">
            <a:extLst>
              <a:ext uri="{FF2B5EF4-FFF2-40B4-BE49-F238E27FC236}">
                <a16:creationId xmlns:a16="http://schemas.microsoft.com/office/drawing/2014/main" id="{0AC45125-045B-1849-A272-58C39B42B575}"/>
              </a:ext>
            </a:extLst>
          </p:cNvPr>
          <p:cNvSpPr>
            <a:spLocks noGrp="1"/>
          </p:cNvSpPr>
          <p:nvPr>
            <p:ph type="sldNum" sz="quarter" idx="12"/>
          </p:nvPr>
        </p:nvSpPr>
        <p:spPr/>
        <p:txBody>
          <a:bodyPr/>
          <a:lstStyle/>
          <a:p>
            <a:fld id="{1C3F0C5A-6CA2-CE48-ADD0-A323063E9F5B}" type="slidenum">
              <a:rPr lang="fr-FR" smtClean="0"/>
              <a:t>33</a:t>
            </a:fld>
            <a:endParaRPr lang="fr-FR"/>
          </a:p>
        </p:txBody>
      </p:sp>
      <p:pic>
        <p:nvPicPr>
          <p:cNvPr id="6" name="Picture 5">
            <a:extLst>
              <a:ext uri="{FF2B5EF4-FFF2-40B4-BE49-F238E27FC236}">
                <a16:creationId xmlns:a16="http://schemas.microsoft.com/office/drawing/2014/main" id="{D92E1A40-9145-E841-99B1-727B6A2AC1E7}"/>
              </a:ext>
            </a:extLst>
          </p:cNvPr>
          <p:cNvPicPr>
            <a:picLocks noChangeAspect="1"/>
          </p:cNvPicPr>
          <p:nvPr/>
        </p:nvPicPr>
        <p:blipFill>
          <a:blip r:embed="rId3"/>
          <a:stretch>
            <a:fillRect/>
          </a:stretch>
        </p:blipFill>
        <p:spPr>
          <a:xfrm>
            <a:off x="3210378" y="2853844"/>
            <a:ext cx="5771243" cy="3323119"/>
          </a:xfrm>
          <a:prstGeom prst="rect">
            <a:avLst/>
          </a:prstGeom>
        </p:spPr>
      </p:pic>
    </p:spTree>
    <p:extLst>
      <p:ext uri="{BB962C8B-B14F-4D97-AF65-F5344CB8AC3E}">
        <p14:creationId xmlns:p14="http://schemas.microsoft.com/office/powerpoint/2010/main" val="18362670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A172B-9683-E443-9AE0-9F3BEABAA626}"/>
              </a:ext>
            </a:extLst>
          </p:cNvPr>
          <p:cNvSpPr>
            <a:spLocks noGrp="1"/>
          </p:cNvSpPr>
          <p:nvPr>
            <p:ph type="title"/>
          </p:nvPr>
        </p:nvSpPr>
        <p:spPr/>
        <p:txBody>
          <a:bodyPr/>
          <a:lstStyle/>
          <a:p>
            <a:r>
              <a:rPr lang="en-US"/>
              <a:t>Data Generation</a:t>
            </a:r>
          </a:p>
        </p:txBody>
      </p:sp>
      <p:sp>
        <p:nvSpPr>
          <p:cNvPr id="3" name="Content Placeholder 2">
            <a:extLst>
              <a:ext uri="{FF2B5EF4-FFF2-40B4-BE49-F238E27FC236}">
                <a16:creationId xmlns:a16="http://schemas.microsoft.com/office/drawing/2014/main" id="{3BA3C296-8C58-CF45-B8D5-3B0D074836EC}"/>
              </a:ext>
            </a:extLst>
          </p:cNvPr>
          <p:cNvSpPr>
            <a:spLocks noGrp="1"/>
          </p:cNvSpPr>
          <p:nvPr>
            <p:ph idx="1"/>
          </p:nvPr>
        </p:nvSpPr>
        <p:spPr/>
        <p:txBody>
          <a:bodyPr/>
          <a:lstStyle/>
          <a:p>
            <a:r>
              <a:rPr lang="en-US"/>
              <a:t>generate appropriately </a:t>
            </a:r>
            <a:r>
              <a:rPr lang="en-US">
                <a:solidFill>
                  <a:srgbClr val="0432FF"/>
                </a:solidFill>
              </a:rPr>
              <a:t>novel data</a:t>
            </a:r>
          </a:p>
        </p:txBody>
      </p:sp>
      <p:sp>
        <p:nvSpPr>
          <p:cNvPr id="4" name="Slide Number Placeholder 3">
            <a:extLst>
              <a:ext uri="{FF2B5EF4-FFF2-40B4-BE49-F238E27FC236}">
                <a16:creationId xmlns:a16="http://schemas.microsoft.com/office/drawing/2014/main" id="{C79E21FD-3F7F-5843-9FC4-7F2649C7D2B7}"/>
              </a:ext>
            </a:extLst>
          </p:cNvPr>
          <p:cNvSpPr>
            <a:spLocks noGrp="1"/>
          </p:cNvSpPr>
          <p:nvPr>
            <p:ph type="sldNum" sz="quarter" idx="12"/>
          </p:nvPr>
        </p:nvSpPr>
        <p:spPr/>
        <p:txBody>
          <a:bodyPr/>
          <a:lstStyle/>
          <a:p>
            <a:fld id="{1C3F0C5A-6CA2-CE48-ADD0-A323063E9F5B}" type="slidenum">
              <a:rPr lang="fr-FR" smtClean="0"/>
              <a:t>34</a:t>
            </a:fld>
            <a:endParaRPr lang="fr-FR"/>
          </a:p>
        </p:txBody>
      </p:sp>
      <p:pic>
        <p:nvPicPr>
          <p:cNvPr id="6" name="Picture 5">
            <a:extLst>
              <a:ext uri="{FF2B5EF4-FFF2-40B4-BE49-F238E27FC236}">
                <a16:creationId xmlns:a16="http://schemas.microsoft.com/office/drawing/2014/main" id="{3D35CDF4-EB34-C14B-A2FF-C39D6879F175}"/>
              </a:ext>
            </a:extLst>
          </p:cNvPr>
          <p:cNvPicPr>
            <a:picLocks noChangeAspect="1"/>
          </p:cNvPicPr>
          <p:nvPr/>
        </p:nvPicPr>
        <p:blipFill>
          <a:blip r:embed="rId3"/>
          <a:stretch>
            <a:fillRect/>
          </a:stretch>
        </p:blipFill>
        <p:spPr>
          <a:xfrm>
            <a:off x="3037114" y="2322863"/>
            <a:ext cx="6919686" cy="4290661"/>
          </a:xfrm>
          <a:prstGeom prst="rect">
            <a:avLst/>
          </a:prstGeom>
        </p:spPr>
      </p:pic>
    </p:spTree>
    <p:extLst>
      <p:ext uri="{BB962C8B-B14F-4D97-AF65-F5344CB8AC3E}">
        <p14:creationId xmlns:p14="http://schemas.microsoft.com/office/powerpoint/2010/main" val="1204558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B7245-7C3A-C24C-9710-C9B70F3E3D89}"/>
              </a:ext>
            </a:extLst>
          </p:cNvPr>
          <p:cNvSpPr>
            <a:spLocks noGrp="1"/>
          </p:cNvSpPr>
          <p:nvPr>
            <p:ph type="title"/>
          </p:nvPr>
        </p:nvSpPr>
        <p:spPr/>
        <p:txBody>
          <a:bodyPr/>
          <a:lstStyle/>
          <a:p>
            <a:r>
              <a:rPr lang="en-US"/>
              <a:t>Ranking</a:t>
            </a:r>
          </a:p>
        </p:txBody>
      </p:sp>
      <p:sp>
        <p:nvSpPr>
          <p:cNvPr id="3" name="Content Placeholder 2">
            <a:extLst>
              <a:ext uri="{FF2B5EF4-FFF2-40B4-BE49-F238E27FC236}">
                <a16:creationId xmlns:a16="http://schemas.microsoft.com/office/drawing/2014/main" id="{BCCCD2D2-0780-0A41-B1F4-7A3BAF7AF13F}"/>
              </a:ext>
            </a:extLst>
          </p:cNvPr>
          <p:cNvSpPr>
            <a:spLocks noGrp="1"/>
          </p:cNvSpPr>
          <p:nvPr>
            <p:ph idx="1"/>
          </p:nvPr>
        </p:nvSpPr>
        <p:spPr/>
        <p:txBody>
          <a:bodyPr/>
          <a:lstStyle/>
          <a:p>
            <a:r>
              <a:rPr lang="en-US"/>
              <a:t>Used in </a:t>
            </a:r>
            <a:r>
              <a:rPr lang="en-US">
                <a:solidFill>
                  <a:srgbClr val="0432FF"/>
                </a:solidFill>
              </a:rPr>
              <a:t>information retrieval </a:t>
            </a:r>
            <a:r>
              <a:rPr lang="en-US"/>
              <a:t>problems </a:t>
            </a:r>
          </a:p>
          <a:p>
            <a:r>
              <a:rPr lang="en-US"/>
              <a:t>Used in </a:t>
            </a:r>
            <a:r>
              <a:rPr lang="en-US">
                <a:solidFill>
                  <a:srgbClr val="0432FF"/>
                </a:solidFill>
              </a:rPr>
              <a:t>recommendation</a:t>
            </a:r>
            <a:r>
              <a:rPr lang="en-US"/>
              <a:t> systems</a:t>
            </a:r>
          </a:p>
        </p:txBody>
      </p:sp>
      <p:sp>
        <p:nvSpPr>
          <p:cNvPr id="4" name="Slide Number Placeholder 3">
            <a:extLst>
              <a:ext uri="{FF2B5EF4-FFF2-40B4-BE49-F238E27FC236}">
                <a16:creationId xmlns:a16="http://schemas.microsoft.com/office/drawing/2014/main" id="{27284827-5444-014B-9EF7-296908D92C03}"/>
              </a:ext>
            </a:extLst>
          </p:cNvPr>
          <p:cNvSpPr>
            <a:spLocks noGrp="1"/>
          </p:cNvSpPr>
          <p:nvPr>
            <p:ph type="sldNum" sz="quarter" idx="12"/>
          </p:nvPr>
        </p:nvSpPr>
        <p:spPr/>
        <p:txBody>
          <a:bodyPr/>
          <a:lstStyle/>
          <a:p>
            <a:fld id="{1C3F0C5A-6CA2-CE48-ADD0-A323063E9F5B}" type="slidenum">
              <a:rPr lang="fr-FR" smtClean="0"/>
              <a:t>35</a:t>
            </a:fld>
            <a:endParaRPr lang="fr-FR"/>
          </a:p>
        </p:txBody>
      </p:sp>
      <p:pic>
        <p:nvPicPr>
          <p:cNvPr id="6" name="Picture 5">
            <a:extLst>
              <a:ext uri="{FF2B5EF4-FFF2-40B4-BE49-F238E27FC236}">
                <a16:creationId xmlns:a16="http://schemas.microsoft.com/office/drawing/2014/main" id="{0B93C6E3-C821-014A-9229-296A8013C82F}"/>
              </a:ext>
            </a:extLst>
          </p:cNvPr>
          <p:cNvPicPr>
            <a:picLocks noChangeAspect="1"/>
          </p:cNvPicPr>
          <p:nvPr/>
        </p:nvPicPr>
        <p:blipFill>
          <a:blip r:embed="rId3"/>
          <a:stretch>
            <a:fillRect/>
          </a:stretch>
        </p:blipFill>
        <p:spPr>
          <a:xfrm>
            <a:off x="2756807" y="2850375"/>
            <a:ext cx="6678386" cy="3871100"/>
          </a:xfrm>
          <a:prstGeom prst="rect">
            <a:avLst/>
          </a:prstGeom>
        </p:spPr>
      </p:pic>
    </p:spTree>
    <p:extLst>
      <p:ext uri="{BB962C8B-B14F-4D97-AF65-F5344CB8AC3E}">
        <p14:creationId xmlns:p14="http://schemas.microsoft.com/office/powerpoint/2010/main" val="6074781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4047B-D483-3B49-8A90-CDA5A42F81CD}"/>
              </a:ext>
            </a:extLst>
          </p:cNvPr>
          <p:cNvSpPr>
            <a:spLocks noGrp="1"/>
          </p:cNvSpPr>
          <p:nvPr>
            <p:ph type="title"/>
          </p:nvPr>
        </p:nvSpPr>
        <p:spPr/>
        <p:txBody>
          <a:bodyPr/>
          <a:lstStyle/>
          <a:p>
            <a:r>
              <a:rPr lang="en-US"/>
              <a:t>Neural Network (NN)</a:t>
            </a:r>
          </a:p>
        </p:txBody>
      </p:sp>
      <p:sp>
        <p:nvSpPr>
          <p:cNvPr id="3" name="Content Placeholder 2">
            <a:extLst>
              <a:ext uri="{FF2B5EF4-FFF2-40B4-BE49-F238E27FC236}">
                <a16:creationId xmlns:a16="http://schemas.microsoft.com/office/drawing/2014/main" id="{B00B106A-1EEA-0647-8DA2-06190F4C2B68}"/>
              </a:ext>
            </a:extLst>
          </p:cNvPr>
          <p:cNvSpPr>
            <a:spLocks noGrp="1"/>
          </p:cNvSpPr>
          <p:nvPr>
            <p:ph idx="1"/>
          </p:nvPr>
        </p:nvSpPr>
        <p:spPr/>
        <p:txBody>
          <a:bodyPr/>
          <a:lstStyle/>
          <a:p>
            <a:r>
              <a:rPr lang="en-US">
                <a:solidFill>
                  <a:srgbClr val="0432FF"/>
                </a:solidFill>
              </a:rPr>
              <a:t>Learning algorithm </a:t>
            </a:r>
            <a:r>
              <a:rPr lang="en-US"/>
              <a:t>inspired by </a:t>
            </a:r>
            <a:r>
              <a:rPr lang="en-US" i="1">
                <a:solidFill>
                  <a:srgbClr val="FF0000"/>
                </a:solidFill>
              </a:rPr>
              <a:t>how the brain works</a:t>
            </a:r>
          </a:p>
        </p:txBody>
      </p:sp>
      <p:sp>
        <p:nvSpPr>
          <p:cNvPr id="4" name="Slide Number Placeholder 3">
            <a:extLst>
              <a:ext uri="{FF2B5EF4-FFF2-40B4-BE49-F238E27FC236}">
                <a16:creationId xmlns:a16="http://schemas.microsoft.com/office/drawing/2014/main" id="{0361BEF9-C275-E54D-9A35-3CCF988F1A41}"/>
              </a:ext>
            </a:extLst>
          </p:cNvPr>
          <p:cNvSpPr>
            <a:spLocks noGrp="1"/>
          </p:cNvSpPr>
          <p:nvPr>
            <p:ph type="sldNum" sz="quarter" idx="12"/>
          </p:nvPr>
        </p:nvSpPr>
        <p:spPr/>
        <p:txBody>
          <a:bodyPr/>
          <a:lstStyle/>
          <a:p>
            <a:fld id="{1C3F0C5A-6CA2-CE48-ADD0-A323063E9F5B}" type="slidenum">
              <a:rPr lang="fr-FR" smtClean="0"/>
              <a:t>36</a:t>
            </a:fld>
            <a:endParaRPr lang="fr-FR"/>
          </a:p>
        </p:txBody>
      </p:sp>
      <p:pic>
        <p:nvPicPr>
          <p:cNvPr id="9" name="Picture 8">
            <a:extLst>
              <a:ext uri="{FF2B5EF4-FFF2-40B4-BE49-F238E27FC236}">
                <a16:creationId xmlns:a16="http://schemas.microsoft.com/office/drawing/2014/main" id="{7FBE3554-16FD-364F-902A-55EB724AE47C}"/>
              </a:ext>
            </a:extLst>
          </p:cNvPr>
          <p:cNvPicPr>
            <a:picLocks noChangeAspect="1"/>
          </p:cNvPicPr>
          <p:nvPr/>
        </p:nvPicPr>
        <p:blipFill>
          <a:blip r:embed="rId3"/>
          <a:stretch>
            <a:fillRect/>
          </a:stretch>
        </p:blipFill>
        <p:spPr>
          <a:xfrm>
            <a:off x="222122" y="2921251"/>
            <a:ext cx="5224481" cy="3255712"/>
          </a:xfrm>
          <a:prstGeom prst="rect">
            <a:avLst/>
          </a:prstGeom>
        </p:spPr>
      </p:pic>
      <p:pic>
        <p:nvPicPr>
          <p:cNvPr id="8" name="Picture 7">
            <a:extLst>
              <a:ext uri="{FF2B5EF4-FFF2-40B4-BE49-F238E27FC236}">
                <a16:creationId xmlns:a16="http://schemas.microsoft.com/office/drawing/2014/main" id="{3921B05B-35FF-AD46-8134-395902366A57}"/>
              </a:ext>
            </a:extLst>
          </p:cNvPr>
          <p:cNvPicPr>
            <a:picLocks noChangeAspect="1"/>
          </p:cNvPicPr>
          <p:nvPr/>
        </p:nvPicPr>
        <p:blipFill>
          <a:blip r:embed="rId4"/>
          <a:stretch>
            <a:fillRect/>
          </a:stretch>
        </p:blipFill>
        <p:spPr>
          <a:xfrm>
            <a:off x="5489195" y="2274671"/>
            <a:ext cx="6242809" cy="4583329"/>
          </a:xfrm>
          <a:prstGeom prst="rect">
            <a:avLst/>
          </a:prstGeom>
        </p:spPr>
      </p:pic>
    </p:spTree>
    <p:extLst>
      <p:ext uri="{BB962C8B-B14F-4D97-AF65-F5344CB8AC3E}">
        <p14:creationId xmlns:p14="http://schemas.microsoft.com/office/powerpoint/2010/main" val="1747548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3CCCC-514B-FA4C-AE77-FC803D34A95B}"/>
              </a:ext>
            </a:extLst>
          </p:cNvPr>
          <p:cNvSpPr>
            <a:spLocks noGrp="1"/>
          </p:cNvSpPr>
          <p:nvPr>
            <p:ph type="title"/>
          </p:nvPr>
        </p:nvSpPr>
        <p:spPr/>
        <p:txBody>
          <a:bodyPr/>
          <a:lstStyle/>
          <a:p>
            <a:r>
              <a:rPr lang="en-US"/>
              <a:t>Deploying a Neural Network </a:t>
            </a:r>
          </a:p>
        </p:txBody>
      </p:sp>
      <p:sp>
        <p:nvSpPr>
          <p:cNvPr id="3" name="Content Placeholder 2">
            <a:extLst>
              <a:ext uri="{FF2B5EF4-FFF2-40B4-BE49-F238E27FC236}">
                <a16:creationId xmlns:a16="http://schemas.microsoft.com/office/drawing/2014/main" id="{08DF6768-18E1-504D-A8D1-D0F7AFFF99FE}"/>
              </a:ext>
            </a:extLst>
          </p:cNvPr>
          <p:cNvSpPr>
            <a:spLocks noGrp="1"/>
          </p:cNvSpPr>
          <p:nvPr>
            <p:ph idx="1"/>
          </p:nvPr>
        </p:nvSpPr>
        <p:spPr>
          <a:xfrm>
            <a:off x="186759" y="1690688"/>
            <a:ext cx="3986349" cy="4351338"/>
          </a:xfrm>
        </p:spPr>
        <p:txBody>
          <a:bodyPr>
            <a:normAutofit lnSpcReduction="10000"/>
          </a:bodyPr>
          <a:lstStyle/>
          <a:p>
            <a:pPr marL="0" indent="0">
              <a:buNone/>
            </a:pPr>
            <a:r>
              <a:rPr lang="en-US" dirty="0"/>
              <a:t>Given a task (in terms of </a:t>
            </a:r>
            <a:r>
              <a:rPr lang="en-US" b="1" dirty="0">
                <a:solidFill>
                  <a:srgbClr val="0432FF"/>
                </a:solidFill>
              </a:rPr>
              <a:t>I/O mappings</a:t>
            </a:r>
            <a:r>
              <a:rPr lang="en-US" dirty="0"/>
              <a:t>), we need : </a:t>
            </a:r>
          </a:p>
          <a:p>
            <a:endParaRPr lang="en-US" dirty="0"/>
          </a:p>
          <a:p>
            <a:pPr marL="514350" indent="-514350">
              <a:buAutoNum type="arabicParenR"/>
            </a:pPr>
            <a:r>
              <a:rPr lang="en-US" b="1" dirty="0">
                <a:solidFill>
                  <a:srgbClr val="FFC000"/>
                </a:solidFill>
              </a:rPr>
              <a:t>Network model </a:t>
            </a:r>
          </a:p>
          <a:p>
            <a:pPr marL="514350" indent="-514350">
              <a:buAutoNum type="arabicParenR"/>
            </a:pPr>
            <a:endParaRPr lang="en-US" b="1" dirty="0">
              <a:solidFill>
                <a:srgbClr val="FFC000"/>
              </a:solidFill>
            </a:endParaRPr>
          </a:p>
          <a:p>
            <a:pPr marL="514350" indent="-514350">
              <a:buFont typeface="Arial" panose="020B0604020202020204" pitchFamily="34" charset="0"/>
              <a:buAutoNum type="arabicParenR"/>
            </a:pPr>
            <a:r>
              <a:rPr lang="en-US" b="1" dirty="0">
                <a:solidFill>
                  <a:srgbClr val="D883FF"/>
                </a:solidFill>
              </a:rPr>
              <a:t>Cost function </a:t>
            </a:r>
          </a:p>
          <a:p>
            <a:pPr marL="0" indent="0">
              <a:buNone/>
            </a:pPr>
            <a:r>
              <a:rPr lang="en-US" b="1" dirty="0">
                <a:solidFill>
                  <a:srgbClr val="D883FF"/>
                </a:solidFill>
              </a:rPr>
              <a:t>(/objective/loss function)</a:t>
            </a:r>
          </a:p>
          <a:p>
            <a:pPr marL="0" indent="0">
              <a:buNone/>
            </a:pPr>
            <a:endParaRPr lang="en-US" b="1" dirty="0">
              <a:solidFill>
                <a:srgbClr val="FFC000"/>
              </a:solidFill>
            </a:endParaRPr>
          </a:p>
          <a:p>
            <a:pPr marL="0" indent="0">
              <a:buNone/>
            </a:pPr>
            <a:r>
              <a:rPr lang="en-US" b="1" dirty="0">
                <a:solidFill>
                  <a:srgbClr val="00B050"/>
                </a:solidFill>
              </a:rPr>
              <a:t>3) Optimization</a:t>
            </a:r>
            <a:endParaRPr lang="en-US" dirty="0"/>
          </a:p>
        </p:txBody>
      </p:sp>
      <p:sp>
        <p:nvSpPr>
          <p:cNvPr id="4" name="Slide Number Placeholder 3">
            <a:extLst>
              <a:ext uri="{FF2B5EF4-FFF2-40B4-BE49-F238E27FC236}">
                <a16:creationId xmlns:a16="http://schemas.microsoft.com/office/drawing/2014/main" id="{2E3FB521-F79C-6448-8939-32ABA3D29731}"/>
              </a:ext>
            </a:extLst>
          </p:cNvPr>
          <p:cNvSpPr>
            <a:spLocks noGrp="1"/>
          </p:cNvSpPr>
          <p:nvPr>
            <p:ph type="sldNum" sz="quarter" idx="12"/>
          </p:nvPr>
        </p:nvSpPr>
        <p:spPr/>
        <p:txBody>
          <a:bodyPr/>
          <a:lstStyle/>
          <a:p>
            <a:fld id="{1C3F0C5A-6CA2-CE48-ADD0-A323063E9F5B}" type="slidenum">
              <a:rPr lang="fr-FR" smtClean="0"/>
              <a:t>37</a:t>
            </a:fld>
            <a:endParaRPr lang="fr-FR"/>
          </a:p>
        </p:txBody>
      </p:sp>
      <p:pic>
        <p:nvPicPr>
          <p:cNvPr id="5" name="Content Placeholder 4">
            <a:extLst>
              <a:ext uri="{FF2B5EF4-FFF2-40B4-BE49-F238E27FC236}">
                <a16:creationId xmlns:a16="http://schemas.microsoft.com/office/drawing/2014/main" id="{AC63924D-07E7-6244-9252-C85A6708AE59}"/>
              </a:ext>
            </a:extLst>
          </p:cNvPr>
          <p:cNvPicPr>
            <a:picLocks noChangeAspect="1"/>
          </p:cNvPicPr>
          <p:nvPr/>
        </p:nvPicPr>
        <p:blipFill>
          <a:blip r:embed="rId3"/>
          <a:stretch>
            <a:fillRect/>
          </a:stretch>
        </p:blipFill>
        <p:spPr>
          <a:xfrm>
            <a:off x="4173108" y="1420740"/>
            <a:ext cx="8018892" cy="4519454"/>
          </a:xfrm>
          <a:prstGeom prst="rect">
            <a:avLst/>
          </a:prstGeom>
        </p:spPr>
      </p:pic>
    </p:spTree>
    <p:extLst>
      <p:ext uri="{BB962C8B-B14F-4D97-AF65-F5344CB8AC3E}">
        <p14:creationId xmlns:p14="http://schemas.microsoft.com/office/powerpoint/2010/main" val="8034129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19FE3-F9AE-754E-9C4B-F54532102F2C}"/>
              </a:ext>
            </a:extLst>
          </p:cNvPr>
          <p:cNvSpPr>
            <a:spLocks noGrp="1"/>
          </p:cNvSpPr>
          <p:nvPr>
            <p:ph type="title"/>
          </p:nvPr>
        </p:nvSpPr>
        <p:spPr/>
        <p:txBody>
          <a:bodyPr/>
          <a:lstStyle/>
          <a:p>
            <a:r>
              <a:rPr lang="en-US"/>
              <a:t>Network model</a:t>
            </a:r>
          </a:p>
        </p:txBody>
      </p:sp>
      <p:pic>
        <p:nvPicPr>
          <p:cNvPr id="9" name="Picture 8">
            <a:extLst>
              <a:ext uri="{FF2B5EF4-FFF2-40B4-BE49-F238E27FC236}">
                <a16:creationId xmlns:a16="http://schemas.microsoft.com/office/drawing/2014/main" id="{1808FD48-8F32-5E44-90CA-92139E40299C}"/>
              </a:ext>
            </a:extLst>
          </p:cNvPr>
          <p:cNvPicPr>
            <a:picLocks noChangeAspect="1"/>
          </p:cNvPicPr>
          <p:nvPr/>
        </p:nvPicPr>
        <p:blipFill>
          <a:blip r:embed="rId3"/>
          <a:stretch>
            <a:fillRect/>
          </a:stretch>
        </p:blipFill>
        <p:spPr>
          <a:xfrm>
            <a:off x="1376595" y="1474672"/>
            <a:ext cx="8961732" cy="5383328"/>
          </a:xfrm>
          <a:prstGeom prst="rect">
            <a:avLst/>
          </a:prstGeom>
        </p:spPr>
      </p:pic>
      <p:sp>
        <p:nvSpPr>
          <p:cNvPr id="3" name="Slide Number Placeholder 2">
            <a:extLst>
              <a:ext uri="{FF2B5EF4-FFF2-40B4-BE49-F238E27FC236}">
                <a16:creationId xmlns:a16="http://schemas.microsoft.com/office/drawing/2014/main" id="{2D266A10-F14F-F847-97DC-61D19CB02C02}"/>
              </a:ext>
            </a:extLst>
          </p:cNvPr>
          <p:cNvSpPr>
            <a:spLocks noGrp="1"/>
          </p:cNvSpPr>
          <p:nvPr>
            <p:ph type="sldNum" sz="quarter" idx="12"/>
          </p:nvPr>
        </p:nvSpPr>
        <p:spPr/>
        <p:txBody>
          <a:bodyPr/>
          <a:lstStyle/>
          <a:p>
            <a:fld id="{1C3F0C5A-6CA2-CE48-ADD0-A323063E9F5B}" type="slidenum">
              <a:rPr lang="fr-FR" smtClean="0"/>
              <a:t>38</a:t>
            </a:fld>
            <a:endParaRPr lang="fr-FR"/>
          </a:p>
        </p:txBody>
      </p:sp>
    </p:spTree>
    <p:extLst>
      <p:ext uri="{BB962C8B-B14F-4D97-AF65-F5344CB8AC3E}">
        <p14:creationId xmlns:p14="http://schemas.microsoft.com/office/powerpoint/2010/main" val="3549536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19FE3-F9AE-754E-9C4B-F54532102F2C}"/>
              </a:ext>
            </a:extLst>
          </p:cNvPr>
          <p:cNvSpPr>
            <a:spLocks noGrp="1"/>
          </p:cNvSpPr>
          <p:nvPr>
            <p:ph type="title"/>
          </p:nvPr>
        </p:nvSpPr>
        <p:spPr/>
        <p:txBody>
          <a:bodyPr/>
          <a:lstStyle/>
          <a:p>
            <a:r>
              <a:rPr lang="en-US"/>
              <a:t>Activation functions</a:t>
            </a:r>
          </a:p>
        </p:txBody>
      </p:sp>
      <p:pic>
        <p:nvPicPr>
          <p:cNvPr id="4" name="Picture 3">
            <a:extLst>
              <a:ext uri="{FF2B5EF4-FFF2-40B4-BE49-F238E27FC236}">
                <a16:creationId xmlns:a16="http://schemas.microsoft.com/office/drawing/2014/main" id="{9B171298-B213-2D46-BB0D-99648F311C25}"/>
              </a:ext>
            </a:extLst>
          </p:cNvPr>
          <p:cNvPicPr>
            <a:picLocks noChangeAspect="1"/>
          </p:cNvPicPr>
          <p:nvPr/>
        </p:nvPicPr>
        <p:blipFill>
          <a:blip r:embed="rId3"/>
          <a:stretch>
            <a:fillRect/>
          </a:stretch>
        </p:blipFill>
        <p:spPr>
          <a:xfrm>
            <a:off x="572449" y="1415321"/>
            <a:ext cx="7619051" cy="4027357"/>
          </a:xfrm>
          <a:prstGeom prst="rect">
            <a:avLst/>
          </a:prstGeom>
        </p:spPr>
      </p:pic>
      <p:pic>
        <p:nvPicPr>
          <p:cNvPr id="8" name="Picture 7">
            <a:extLst>
              <a:ext uri="{FF2B5EF4-FFF2-40B4-BE49-F238E27FC236}">
                <a16:creationId xmlns:a16="http://schemas.microsoft.com/office/drawing/2014/main" id="{D2AD489F-72CD-2041-B70C-C45F081830FD}"/>
              </a:ext>
            </a:extLst>
          </p:cNvPr>
          <p:cNvPicPr>
            <a:picLocks noChangeAspect="1"/>
          </p:cNvPicPr>
          <p:nvPr/>
        </p:nvPicPr>
        <p:blipFill>
          <a:blip r:embed="rId4"/>
          <a:stretch>
            <a:fillRect/>
          </a:stretch>
        </p:blipFill>
        <p:spPr>
          <a:xfrm>
            <a:off x="3335159" y="5873646"/>
            <a:ext cx="4008150" cy="569786"/>
          </a:xfrm>
          <a:prstGeom prst="rect">
            <a:avLst/>
          </a:prstGeom>
        </p:spPr>
      </p:pic>
      <p:pic>
        <p:nvPicPr>
          <p:cNvPr id="11" name="Picture 10">
            <a:extLst>
              <a:ext uri="{FF2B5EF4-FFF2-40B4-BE49-F238E27FC236}">
                <a16:creationId xmlns:a16="http://schemas.microsoft.com/office/drawing/2014/main" id="{9F336BD3-D304-B54D-A968-FC8B4D6902FC}"/>
              </a:ext>
            </a:extLst>
          </p:cNvPr>
          <p:cNvPicPr>
            <a:picLocks noChangeAspect="1"/>
          </p:cNvPicPr>
          <p:nvPr/>
        </p:nvPicPr>
        <p:blipFill>
          <a:blip r:embed="rId5"/>
          <a:stretch>
            <a:fillRect/>
          </a:stretch>
        </p:blipFill>
        <p:spPr>
          <a:xfrm>
            <a:off x="5814724" y="3124453"/>
            <a:ext cx="6377276" cy="597237"/>
          </a:xfrm>
          <a:prstGeom prst="rect">
            <a:avLst/>
          </a:prstGeom>
        </p:spPr>
      </p:pic>
      <p:sp>
        <p:nvSpPr>
          <p:cNvPr id="14" name="Rectangle 13">
            <a:extLst>
              <a:ext uri="{FF2B5EF4-FFF2-40B4-BE49-F238E27FC236}">
                <a16:creationId xmlns:a16="http://schemas.microsoft.com/office/drawing/2014/main" id="{DB1E029E-D1B6-C040-8357-8E211BE093AE}"/>
              </a:ext>
            </a:extLst>
          </p:cNvPr>
          <p:cNvSpPr/>
          <p:nvPr/>
        </p:nvSpPr>
        <p:spPr>
          <a:xfrm>
            <a:off x="3335159" y="5850785"/>
            <a:ext cx="4826708" cy="6464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7E00B1F0-2E3D-8642-9E7A-604F94B3D904}"/>
              </a:ext>
            </a:extLst>
          </p:cNvPr>
          <p:cNvSpPr txBox="1"/>
          <p:nvPr/>
        </p:nvSpPr>
        <p:spPr>
          <a:xfrm>
            <a:off x="1283174" y="5947131"/>
            <a:ext cx="2445670" cy="430887"/>
          </a:xfrm>
          <a:prstGeom prst="rect">
            <a:avLst/>
          </a:prstGeom>
          <a:noFill/>
        </p:spPr>
        <p:txBody>
          <a:bodyPr wrap="square" rtlCol="0">
            <a:spAutoFit/>
          </a:bodyPr>
          <a:lstStyle/>
          <a:p>
            <a:r>
              <a:rPr lang="en-US" sz="2200">
                <a:highlight>
                  <a:srgbClr val="FFFF00"/>
                </a:highlight>
              </a:rPr>
              <a:t>Fully connected</a:t>
            </a:r>
          </a:p>
        </p:txBody>
      </p:sp>
      <p:sp>
        <p:nvSpPr>
          <p:cNvPr id="16" name="TextBox 15">
            <a:extLst>
              <a:ext uri="{FF2B5EF4-FFF2-40B4-BE49-F238E27FC236}">
                <a16:creationId xmlns:a16="http://schemas.microsoft.com/office/drawing/2014/main" id="{1CA77AD3-C382-CD46-97E0-809E4F10FB41}"/>
              </a:ext>
            </a:extLst>
          </p:cNvPr>
          <p:cNvSpPr txBox="1"/>
          <p:nvPr/>
        </p:nvSpPr>
        <p:spPr>
          <a:xfrm>
            <a:off x="6485361" y="3610690"/>
            <a:ext cx="4013752" cy="430887"/>
          </a:xfrm>
          <a:prstGeom prst="rect">
            <a:avLst/>
          </a:prstGeom>
          <a:noFill/>
        </p:spPr>
        <p:txBody>
          <a:bodyPr wrap="square" rtlCol="0">
            <a:spAutoFit/>
          </a:bodyPr>
          <a:lstStyle/>
          <a:p>
            <a:r>
              <a:rPr lang="en-US" sz="2200">
                <a:highlight>
                  <a:srgbClr val="FFFF00"/>
                </a:highlight>
              </a:rPr>
              <a:t>Hierarchical representation</a:t>
            </a:r>
          </a:p>
        </p:txBody>
      </p:sp>
      <p:sp>
        <p:nvSpPr>
          <p:cNvPr id="17" name="Rectangle 16">
            <a:extLst>
              <a:ext uri="{FF2B5EF4-FFF2-40B4-BE49-F238E27FC236}">
                <a16:creationId xmlns:a16="http://schemas.microsoft.com/office/drawing/2014/main" id="{83D7937B-20C8-2F47-A2D8-D0BD2CE771C6}"/>
              </a:ext>
            </a:extLst>
          </p:cNvPr>
          <p:cNvSpPr/>
          <p:nvPr/>
        </p:nvSpPr>
        <p:spPr>
          <a:xfrm>
            <a:off x="5814724" y="3118023"/>
            <a:ext cx="6231502" cy="8619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EEA442A5-914F-5745-B34E-6DAC82764D19}"/>
              </a:ext>
            </a:extLst>
          </p:cNvPr>
          <p:cNvSpPr>
            <a:spLocks noGrp="1"/>
          </p:cNvSpPr>
          <p:nvPr>
            <p:ph type="sldNum" sz="quarter" idx="12"/>
          </p:nvPr>
        </p:nvSpPr>
        <p:spPr/>
        <p:txBody>
          <a:bodyPr/>
          <a:lstStyle/>
          <a:p>
            <a:fld id="{1C3F0C5A-6CA2-CE48-ADD0-A323063E9F5B}" type="slidenum">
              <a:rPr lang="fr-FR" smtClean="0"/>
              <a:t>39</a:t>
            </a:fld>
            <a:endParaRPr lang="fr-FR"/>
          </a:p>
        </p:txBody>
      </p:sp>
      <p:sp>
        <p:nvSpPr>
          <p:cNvPr id="7" name="TextBox 6">
            <a:extLst>
              <a:ext uri="{FF2B5EF4-FFF2-40B4-BE49-F238E27FC236}">
                <a16:creationId xmlns:a16="http://schemas.microsoft.com/office/drawing/2014/main" id="{F0911BC7-65AC-B742-B59B-41E1F302B1CC}"/>
              </a:ext>
            </a:extLst>
          </p:cNvPr>
          <p:cNvSpPr txBox="1"/>
          <p:nvPr/>
        </p:nvSpPr>
        <p:spPr>
          <a:xfrm>
            <a:off x="8446577" y="5773818"/>
            <a:ext cx="3355958" cy="769441"/>
          </a:xfrm>
          <a:prstGeom prst="rect">
            <a:avLst/>
          </a:prstGeom>
          <a:noFill/>
        </p:spPr>
        <p:txBody>
          <a:bodyPr wrap="square" rtlCol="0">
            <a:spAutoFit/>
          </a:bodyPr>
          <a:lstStyle/>
          <a:p>
            <a:r>
              <a:rPr lang="en-US" sz="2200" dirty="0">
                <a:highlight>
                  <a:srgbClr val="FFFF00"/>
                </a:highlight>
              </a:rPr>
              <a:t>Weights w </a:t>
            </a:r>
            <a:r>
              <a:rPr lang="en-US" sz="2200" dirty="0"/>
              <a:t>and </a:t>
            </a:r>
            <a:r>
              <a:rPr lang="en-US" sz="2200" dirty="0">
                <a:highlight>
                  <a:srgbClr val="FFFF00"/>
                </a:highlight>
              </a:rPr>
              <a:t>bias b</a:t>
            </a:r>
            <a:r>
              <a:rPr lang="en-US" sz="2200" dirty="0"/>
              <a:t> parameters to optimize  </a:t>
            </a:r>
          </a:p>
        </p:txBody>
      </p:sp>
      <p:sp>
        <p:nvSpPr>
          <p:cNvPr id="5" name="TextBox 4">
            <a:extLst>
              <a:ext uri="{FF2B5EF4-FFF2-40B4-BE49-F238E27FC236}">
                <a16:creationId xmlns:a16="http://schemas.microsoft.com/office/drawing/2014/main" id="{55D7ECF2-ECD7-B24D-B5A5-A508175602A3}"/>
              </a:ext>
            </a:extLst>
          </p:cNvPr>
          <p:cNvSpPr txBox="1"/>
          <p:nvPr/>
        </p:nvSpPr>
        <p:spPr>
          <a:xfrm>
            <a:off x="7298283" y="5947172"/>
            <a:ext cx="1786434"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 b</a:t>
            </a:r>
            <a:r>
              <a:rPr lang="en-US" sz="2000" baseline="-25000" dirty="0">
                <a:latin typeface="Arial" panose="020B0604020202020204" pitchFamily="34" charset="0"/>
                <a:cs typeface="Arial" panose="020B0604020202020204" pitchFamily="34" charset="0"/>
              </a:rPr>
              <a:t>2,2</a:t>
            </a:r>
          </a:p>
        </p:txBody>
      </p:sp>
      <p:sp>
        <p:nvSpPr>
          <p:cNvPr id="13" name="TextBox 12">
            <a:extLst>
              <a:ext uri="{FF2B5EF4-FFF2-40B4-BE49-F238E27FC236}">
                <a16:creationId xmlns:a16="http://schemas.microsoft.com/office/drawing/2014/main" id="{0E23F09A-B2B3-4B49-B0F8-28A19E8D1084}"/>
              </a:ext>
            </a:extLst>
          </p:cNvPr>
          <p:cNvSpPr txBox="1"/>
          <p:nvPr/>
        </p:nvSpPr>
        <p:spPr>
          <a:xfrm>
            <a:off x="6606115" y="752011"/>
            <a:ext cx="5013436" cy="769441"/>
          </a:xfrm>
          <a:prstGeom prst="rect">
            <a:avLst/>
          </a:prstGeom>
          <a:noFill/>
        </p:spPr>
        <p:txBody>
          <a:bodyPr wrap="square" rtlCol="0">
            <a:spAutoFit/>
          </a:bodyPr>
          <a:lstStyle/>
          <a:p>
            <a:r>
              <a:rPr lang="en-US" sz="2200" i="1" dirty="0">
                <a:solidFill>
                  <a:srgbClr val="FF0000"/>
                </a:solidFill>
              </a:rPr>
              <a:t>Different types of activation functions for the hidden layers and the output layer</a:t>
            </a:r>
          </a:p>
        </p:txBody>
      </p:sp>
    </p:spTree>
    <p:extLst>
      <p:ext uri="{BB962C8B-B14F-4D97-AF65-F5344CB8AC3E}">
        <p14:creationId xmlns:p14="http://schemas.microsoft.com/office/powerpoint/2010/main" val="573758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94D3E0-8A1F-A34C-98DD-F9FF17E59ECD}"/>
              </a:ext>
            </a:extLst>
          </p:cNvPr>
          <p:cNvPicPr>
            <a:picLocks noChangeAspect="1"/>
          </p:cNvPicPr>
          <p:nvPr/>
        </p:nvPicPr>
        <p:blipFill>
          <a:blip r:embed="rId3"/>
          <a:stretch>
            <a:fillRect/>
          </a:stretch>
        </p:blipFill>
        <p:spPr>
          <a:xfrm>
            <a:off x="1" y="1300163"/>
            <a:ext cx="12192000" cy="4615727"/>
          </a:xfrm>
          <a:prstGeom prst="rect">
            <a:avLst/>
          </a:prstGeom>
        </p:spPr>
      </p:pic>
      <p:sp>
        <p:nvSpPr>
          <p:cNvPr id="2" name="Titre 1">
            <a:extLst>
              <a:ext uri="{FF2B5EF4-FFF2-40B4-BE49-F238E27FC236}">
                <a16:creationId xmlns:a16="http://schemas.microsoft.com/office/drawing/2014/main" id="{5DE89930-4A57-6B48-8DE1-E5B20FAE792A}"/>
              </a:ext>
            </a:extLst>
          </p:cNvPr>
          <p:cNvSpPr>
            <a:spLocks noGrp="1"/>
          </p:cNvSpPr>
          <p:nvPr>
            <p:ph type="title"/>
          </p:nvPr>
        </p:nvSpPr>
        <p:spPr>
          <a:xfrm>
            <a:off x="838200" y="228600"/>
            <a:ext cx="10515600" cy="1325563"/>
          </a:xfrm>
        </p:spPr>
        <p:txBody>
          <a:bodyPr/>
          <a:lstStyle/>
          <a:p>
            <a:r>
              <a:rPr lang="en-GB" dirty="0">
                <a:solidFill>
                  <a:schemeClr val="bg1"/>
                </a:solidFill>
              </a:rPr>
              <a:t>Useful Resources</a:t>
            </a:r>
          </a:p>
        </p:txBody>
      </p:sp>
      <p:sp>
        <p:nvSpPr>
          <p:cNvPr id="3" name="Espace réservé du contenu 2">
            <a:extLst>
              <a:ext uri="{FF2B5EF4-FFF2-40B4-BE49-F238E27FC236}">
                <a16:creationId xmlns:a16="http://schemas.microsoft.com/office/drawing/2014/main" id="{4C897F40-C388-9F44-940A-619AB15E5B64}"/>
              </a:ext>
            </a:extLst>
          </p:cNvPr>
          <p:cNvSpPr>
            <a:spLocks noGrp="1"/>
          </p:cNvSpPr>
          <p:nvPr>
            <p:ph idx="1"/>
          </p:nvPr>
        </p:nvSpPr>
        <p:spPr>
          <a:xfrm>
            <a:off x="134411" y="1554163"/>
            <a:ext cx="6169819" cy="4351338"/>
          </a:xfrm>
        </p:spPr>
        <p:txBody>
          <a:bodyPr>
            <a:noAutofit/>
          </a:bodyPr>
          <a:lstStyle/>
          <a:p>
            <a:r>
              <a:rPr lang="en-GB" sz="2000" b="1" dirty="0">
                <a:solidFill>
                  <a:schemeClr val="bg1"/>
                </a:solidFill>
              </a:rPr>
              <a:t>Deep Learning book (Goodfellow, Bengio, Courville)</a:t>
            </a:r>
          </a:p>
          <a:p>
            <a:pPr marL="0" indent="0">
              <a:buNone/>
            </a:pPr>
            <a:endParaRPr lang="en-GB" sz="2000" b="1" dirty="0">
              <a:solidFill>
                <a:schemeClr val="bg1"/>
              </a:solidFill>
            </a:endParaRPr>
          </a:p>
          <a:p>
            <a:r>
              <a:rPr lang="en-GB" sz="2000" b="1" dirty="0">
                <a:solidFill>
                  <a:schemeClr val="bg1"/>
                </a:solidFill>
              </a:rPr>
              <a:t>Lightning AI course with Sebastian </a:t>
            </a:r>
            <a:r>
              <a:rPr lang="en-GB" sz="2000" b="1" dirty="0" err="1">
                <a:solidFill>
                  <a:schemeClr val="bg1"/>
                </a:solidFill>
              </a:rPr>
              <a:t>Raschka</a:t>
            </a:r>
            <a:r>
              <a:rPr lang="en-GB" sz="2000" b="1" dirty="0">
                <a:solidFill>
                  <a:schemeClr val="bg1"/>
                </a:solidFill>
              </a:rPr>
              <a:t> </a:t>
            </a:r>
            <a:r>
              <a:rPr lang="en-GB" sz="2000" b="1" dirty="0">
                <a:solidFill>
                  <a:schemeClr val="bg1"/>
                </a:solidFill>
                <a:hlinkClick r:id="rId4">
                  <a:extLst>
                    <a:ext uri="{A12FA001-AC4F-418D-AE19-62706E023703}">
                      <ahyp:hlinkClr xmlns:ahyp="http://schemas.microsoft.com/office/drawing/2018/hyperlinkcolor" val="tx"/>
                    </a:ext>
                  </a:extLst>
                </a:hlinkClick>
              </a:rPr>
              <a:t>https://lightning.ai/pages/courses/deep-learning-fundamentals/</a:t>
            </a:r>
            <a:r>
              <a:rPr lang="en-GB" sz="2000" b="1" dirty="0">
                <a:solidFill>
                  <a:schemeClr val="bg1"/>
                </a:solidFill>
              </a:rPr>
              <a:t> </a:t>
            </a:r>
          </a:p>
          <a:p>
            <a:pPr marL="0" indent="0">
              <a:buNone/>
            </a:pPr>
            <a:endParaRPr lang="en-GB" sz="2000" b="1" dirty="0">
              <a:solidFill>
                <a:schemeClr val="bg1"/>
              </a:solidFill>
            </a:endParaRPr>
          </a:p>
          <a:p>
            <a:r>
              <a:rPr lang="en-GB" sz="2000" b="1" dirty="0">
                <a:solidFill>
                  <a:schemeClr val="bg1"/>
                </a:solidFill>
              </a:rPr>
              <a:t>Machine Learning @ Stanford (Prof Andrew Ng) https://</a:t>
            </a:r>
            <a:r>
              <a:rPr lang="en-GB" sz="2000" b="1" dirty="0" err="1">
                <a:solidFill>
                  <a:schemeClr val="bg1"/>
                </a:solidFill>
              </a:rPr>
              <a:t>www.coursera.org</a:t>
            </a:r>
            <a:r>
              <a:rPr lang="en-GB" sz="2000" b="1" dirty="0">
                <a:solidFill>
                  <a:schemeClr val="bg1"/>
                </a:solidFill>
              </a:rPr>
              <a:t>/specializations/deep-learning </a:t>
            </a:r>
          </a:p>
        </p:txBody>
      </p:sp>
      <p:sp>
        <p:nvSpPr>
          <p:cNvPr id="4" name="Espace réservé du numéro de diapositive 3">
            <a:extLst>
              <a:ext uri="{FF2B5EF4-FFF2-40B4-BE49-F238E27FC236}">
                <a16:creationId xmlns:a16="http://schemas.microsoft.com/office/drawing/2014/main" id="{33FF5B9D-394B-DF44-8918-64635D90AD76}"/>
              </a:ext>
            </a:extLst>
          </p:cNvPr>
          <p:cNvSpPr>
            <a:spLocks noGrp="1"/>
          </p:cNvSpPr>
          <p:nvPr>
            <p:ph type="sldNum" sz="quarter" idx="12"/>
          </p:nvPr>
        </p:nvSpPr>
        <p:spPr/>
        <p:txBody>
          <a:bodyPr/>
          <a:lstStyle/>
          <a:p>
            <a:fld id="{1C3F0C5A-6CA2-CE48-ADD0-A323063E9F5B}" type="slidenum">
              <a:rPr lang="fr-FR" smtClean="0"/>
              <a:t>4</a:t>
            </a:fld>
            <a:endParaRPr lang="fr-FR" dirty="0"/>
          </a:p>
        </p:txBody>
      </p:sp>
    </p:spTree>
    <p:extLst>
      <p:ext uri="{BB962C8B-B14F-4D97-AF65-F5344CB8AC3E}">
        <p14:creationId xmlns:p14="http://schemas.microsoft.com/office/powerpoint/2010/main" val="2631581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19FE3-F9AE-754E-9C4B-F54532102F2C}"/>
              </a:ext>
            </a:extLst>
          </p:cNvPr>
          <p:cNvSpPr>
            <a:spLocks noGrp="1"/>
          </p:cNvSpPr>
          <p:nvPr>
            <p:ph type="title"/>
          </p:nvPr>
        </p:nvSpPr>
        <p:spPr/>
        <p:txBody>
          <a:bodyPr/>
          <a:lstStyle/>
          <a:p>
            <a:r>
              <a:rPr lang="en-US"/>
              <a:t>Activation functions</a:t>
            </a:r>
          </a:p>
        </p:txBody>
      </p:sp>
      <p:pic>
        <p:nvPicPr>
          <p:cNvPr id="4" name="Picture 3">
            <a:extLst>
              <a:ext uri="{FF2B5EF4-FFF2-40B4-BE49-F238E27FC236}">
                <a16:creationId xmlns:a16="http://schemas.microsoft.com/office/drawing/2014/main" id="{9B171298-B213-2D46-BB0D-99648F311C25}"/>
              </a:ext>
            </a:extLst>
          </p:cNvPr>
          <p:cNvPicPr>
            <a:picLocks noChangeAspect="1"/>
          </p:cNvPicPr>
          <p:nvPr/>
        </p:nvPicPr>
        <p:blipFill>
          <a:blip r:embed="rId3"/>
          <a:stretch>
            <a:fillRect/>
          </a:stretch>
        </p:blipFill>
        <p:spPr>
          <a:xfrm>
            <a:off x="572449" y="1521452"/>
            <a:ext cx="6118757" cy="3234316"/>
          </a:xfrm>
          <a:prstGeom prst="rect">
            <a:avLst/>
          </a:prstGeom>
        </p:spPr>
      </p:pic>
      <p:pic>
        <p:nvPicPr>
          <p:cNvPr id="8" name="Picture 7">
            <a:extLst>
              <a:ext uri="{FF2B5EF4-FFF2-40B4-BE49-F238E27FC236}">
                <a16:creationId xmlns:a16="http://schemas.microsoft.com/office/drawing/2014/main" id="{D2AD489F-72CD-2041-B70C-C45F081830FD}"/>
              </a:ext>
            </a:extLst>
          </p:cNvPr>
          <p:cNvPicPr>
            <a:picLocks noChangeAspect="1"/>
          </p:cNvPicPr>
          <p:nvPr/>
        </p:nvPicPr>
        <p:blipFill>
          <a:blip r:embed="rId4"/>
          <a:stretch>
            <a:fillRect/>
          </a:stretch>
        </p:blipFill>
        <p:spPr>
          <a:xfrm>
            <a:off x="3335159" y="5873646"/>
            <a:ext cx="4008150" cy="569786"/>
          </a:xfrm>
          <a:prstGeom prst="rect">
            <a:avLst/>
          </a:prstGeom>
        </p:spPr>
      </p:pic>
      <p:sp>
        <p:nvSpPr>
          <p:cNvPr id="14" name="Rectangle 13">
            <a:extLst>
              <a:ext uri="{FF2B5EF4-FFF2-40B4-BE49-F238E27FC236}">
                <a16:creationId xmlns:a16="http://schemas.microsoft.com/office/drawing/2014/main" id="{DB1E029E-D1B6-C040-8357-8E211BE093AE}"/>
              </a:ext>
            </a:extLst>
          </p:cNvPr>
          <p:cNvSpPr/>
          <p:nvPr/>
        </p:nvSpPr>
        <p:spPr>
          <a:xfrm>
            <a:off x="3335159" y="5850785"/>
            <a:ext cx="4826708" cy="6464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7E00B1F0-2E3D-8642-9E7A-604F94B3D904}"/>
              </a:ext>
            </a:extLst>
          </p:cNvPr>
          <p:cNvSpPr txBox="1"/>
          <p:nvPr/>
        </p:nvSpPr>
        <p:spPr>
          <a:xfrm>
            <a:off x="1283174" y="5947131"/>
            <a:ext cx="2445670" cy="430887"/>
          </a:xfrm>
          <a:prstGeom prst="rect">
            <a:avLst/>
          </a:prstGeom>
          <a:noFill/>
        </p:spPr>
        <p:txBody>
          <a:bodyPr wrap="square" rtlCol="0">
            <a:spAutoFit/>
          </a:bodyPr>
          <a:lstStyle/>
          <a:p>
            <a:r>
              <a:rPr lang="en-US" sz="2200">
                <a:highlight>
                  <a:srgbClr val="FFFF00"/>
                </a:highlight>
              </a:rPr>
              <a:t>Fully connected</a:t>
            </a:r>
          </a:p>
        </p:txBody>
      </p:sp>
      <p:sp>
        <p:nvSpPr>
          <p:cNvPr id="3" name="Slide Number Placeholder 2">
            <a:extLst>
              <a:ext uri="{FF2B5EF4-FFF2-40B4-BE49-F238E27FC236}">
                <a16:creationId xmlns:a16="http://schemas.microsoft.com/office/drawing/2014/main" id="{EEA442A5-914F-5745-B34E-6DAC82764D19}"/>
              </a:ext>
            </a:extLst>
          </p:cNvPr>
          <p:cNvSpPr>
            <a:spLocks noGrp="1"/>
          </p:cNvSpPr>
          <p:nvPr>
            <p:ph type="sldNum" sz="quarter" idx="12"/>
          </p:nvPr>
        </p:nvSpPr>
        <p:spPr/>
        <p:txBody>
          <a:bodyPr/>
          <a:lstStyle/>
          <a:p>
            <a:fld id="{1C3F0C5A-6CA2-CE48-ADD0-A323063E9F5B}" type="slidenum">
              <a:rPr lang="fr-FR" smtClean="0"/>
              <a:t>40</a:t>
            </a:fld>
            <a:endParaRPr lang="fr-FR"/>
          </a:p>
        </p:txBody>
      </p:sp>
      <p:sp>
        <p:nvSpPr>
          <p:cNvPr id="7" name="TextBox 6">
            <a:extLst>
              <a:ext uri="{FF2B5EF4-FFF2-40B4-BE49-F238E27FC236}">
                <a16:creationId xmlns:a16="http://schemas.microsoft.com/office/drawing/2014/main" id="{F0911BC7-65AC-B742-B59B-41E1F302B1CC}"/>
              </a:ext>
            </a:extLst>
          </p:cNvPr>
          <p:cNvSpPr txBox="1"/>
          <p:nvPr/>
        </p:nvSpPr>
        <p:spPr>
          <a:xfrm>
            <a:off x="9270375" y="3639894"/>
            <a:ext cx="871521" cy="430887"/>
          </a:xfrm>
          <a:prstGeom prst="rect">
            <a:avLst/>
          </a:prstGeom>
          <a:noFill/>
        </p:spPr>
        <p:txBody>
          <a:bodyPr wrap="square" rtlCol="0">
            <a:spAutoFit/>
          </a:bodyPr>
          <a:lstStyle/>
          <a:p>
            <a:r>
              <a:rPr lang="en-US" sz="2200" dirty="0"/>
              <a:t>(</a:t>
            </a:r>
            <a:r>
              <a:rPr lang="en-US" sz="2200" u="sng" dirty="0"/>
              <a:t>2</a:t>
            </a:r>
            <a:r>
              <a:rPr lang="en-US" sz="2200" dirty="0"/>
              <a:t>,</a:t>
            </a:r>
            <a:r>
              <a:rPr lang="en-US" sz="2200" b="1" dirty="0"/>
              <a:t>1</a:t>
            </a:r>
            <a:r>
              <a:rPr lang="en-US" sz="2200" dirty="0"/>
              <a:t>)</a:t>
            </a:r>
          </a:p>
        </p:txBody>
      </p:sp>
      <p:sp>
        <p:nvSpPr>
          <p:cNvPr id="5" name="TextBox 4">
            <a:extLst>
              <a:ext uri="{FF2B5EF4-FFF2-40B4-BE49-F238E27FC236}">
                <a16:creationId xmlns:a16="http://schemas.microsoft.com/office/drawing/2014/main" id="{55D7ECF2-ECD7-B24D-B5A5-A508175602A3}"/>
              </a:ext>
            </a:extLst>
          </p:cNvPr>
          <p:cNvSpPr txBox="1"/>
          <p:nvPr/>
        </p:nvSpPr>
        <p:spPr>
          <a:xfrm>
            <a:off x="7298283" y="5947172"/>
            <a:ext cx="1786434"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 b</a:t>
            </a:r>
            <a:r>
              <a:rPr lang="en-US" sz="2000" baseline="-25000" dirty="0">
                <a:latin typeface="Arial" panose="020B0604020202020204" pitchFamily="34" charset="0"/>
                <a:cs typeface="Arial" panose="020B0604020202020204" pitchFamily="34" charset="0"/>
              </a:rPr>
              <a:t>2,2</a:t>
            </a:r>
          </a:p>
        </p:txBody>
      </p:sp>
      <p:sp>
        <p:nvSpPr>
          <p:cNvPr id="13" name="TextBox 12">
            <a:extLst>
              <a:ext uri="{FF2B5EF4-FFF2-40B4-BE49-F238E27FC236}">
                <a16:creationId xmlns:a16="http://schemas.microsoft.com/office/drawing/2014/main" id="{0E23F09A-B2B3-4B49-B0F8-28A19E8D1084}"/>
              </a:ext>
            </a:extLst>
          </p:cNvPr>
          <p:cNvSpPr txBox="1"/>
          <p:nvPr/>
        </p:nvSpPr>
        <p:spPr>
          <a:xfrm>
            <a:off x="6606115" y="752011"/>
            <a:ext cx="5013436" cy="769441"/>
          </a:xfrm>
          <a:prstGeom prst="rect">
            <a:avLst/>
          </a:prstGeom>
          <a:noFill/>
        </p:spPr>
        <p:txBody>
          <a:bodyPr wrap="square" rtlCol="0">
            <a:spAutoFit/>
          </a:bodyPr>
          <a:lstStyle/>
          <a:p>
            <a:r>
              <a:rPr lang="en-US" sz="2200" i="1" dirty="0">
                <a:solidFill>
                  <a:srgbClr val="FF0000"/>
                </a:solidFill>
              </a:rPr>
              <a:t>Different types of activation functions for the hidden layers and the output layer</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ADD0CA6-A738-EE48-BF05-DED8A125F12B}"/>
                  </a:ext>
                </a:extLst>
              </p:cNvPr>
              <p:cNvSpPr txBox="1"/>
              <p:nvPr/>
            </p:nvSpPr>
            <p:spPr>
              <a:xfrm>
                <a:off x="7500112" y="3929524"/>
                <a:ext cx="2482088" cy="7078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4000" b="0" i="1" smtClean="0">
                          <a:latin typeface="Cambria Math" panose="02040503050406030204" pitchFamily="18" charset="0"/>
                        </a:rPr>
                        <m:t>𝑍</m:t>
                      </m:r>
                      <m:r>
                        <a:rPr lang="en-GB" sz="4000" b="0" i="1" smtClean="0">
                          <a:latin typeface="Cambria Math" panose="02040503050406030204" pitchFamily="18" charset="0"/>
                        </a:rPr>
                        <m:t>=</m:t>
                      </m:r>
                      <m:sSub>
                        <m:sSubPr>
                          <m:ctrlPr>
                            <a:rPr lang="en-GB" sz="4000" b="0" i="1" smtClean="0">
                              <a:latin typeface="Cambria Math" panose="02040503050406030204" pitchFamily="18" charset="0"/>
                            </a:rPr>
                          </m:ctrlPr>
                        </m:sSubPr>
                        <m:e>
                          <m:r>
                            <a:rPr lang="en-GB" sz="4000" b="0" i="1" smtClean="0">
                              <a:latin typeface="Cambria Math" panose="02040503050406030204" pitchFamily="18" charset="0"/>
                            </a:rPr>
                            <m:t>𝑊</m:t>
                          </m:r>
                        </m:e>
                        <m:sub>
                          <m:r>
                            <a:rPr lang="en-GB" sz="4000" b="0" i="1" smtClean="0">
                              <a:latin typeface="Cambria Math" panose="02040503050406030204" pitchFamily="18" charset="0"/>
                            </a:rPr>
                            <m:t>𝑧</m:t>
                          </m:r>
                        </m:sub>
                      </m:sSub>
                      <m:r>
                        <a:rPr lang="en-GB" sz="4000" b="0" i="1" smtClean="0">
                          <a:latin typeface="Cambria Math" panose="02040503050406030204" pitchFamily="18" charset="0"/>
                        </a:rPr>
                        <m:t>𝐻</m:t>
                      </m:r>
                    </m:oMath>
                  </m:oMathPara>
                </a14:m>
                <a:endParaRPr lang="en-CH" sz="4000" dirty="0"/>
              </a:p>
            </p:txBody>
          </p:sp>
        </mc:Choice>
        <mc:Fallback xmlns="">
          <p:sp>
            <p:nvSpPr>
              <p:cNvPr id="6" name="TextBox 5">
                <a:extLst>
                  <a:ext uri="{FF2B5EF4-FFF2-40B4-BE49-F238E27FC236}">
                    <a16:creationId xmlns:a16="http://schemas.microsoft.com/office/drawing/2014/main" id="{0ADD0CA6-A738-EE48-BF05-DED8A125F12B}"/>
                  </a:ext>
                </a:extLst>
              </p:cNvPr>
              <p:cNvSpPr txBox="1">
                <a:spLocks noRot="1" noChangeAspect="1" noMove="1" noResize="1" noEditPoints="1" noAdjustHandles="1" noChangeArrowheads="1" noChangeShapeType="1" noTextEdit="1"/>
              </p:cNvSpPr>
              <p:nvPr/>
            </p:nvSpPr>
            <p:spPr>
              <a:xfrm>
                <a:off x="7500112" y="3929524"/>
                <a:ext cx="2482088" cy="707886"/>
              </a:xfrm>
              <a:prstGeom prst="rect">
                <a:avLst/>
              </a:prstGeom>
              <a:blipFill>
                <a:blip r:embed="rId5"/>
                <a:stretch>
                  <a:fillRect b="-1754"/>
                </a:stretch>
              </a:blipFill>
            </p:spPr>
            <p:txBody>
              <a:bodyPr/>
              <a:lstStyle/>
              <a:p>
                <a:r>
                  <a:rPr lang="en-CH">
                    <a:noFill/>
                  </a:rPr>
                  <a:t> </a:t>
                </a:r>
              </a:p>
            </p:txBody>
          </p:sp>
        </mc:Fallback>
      </mc:AlternateContent>
      <p:sp>
        <p:nvSpPr>
          <p:cNvPr id="9" name="TextBox 8">
            <a:extLst>
              <a:ext uri="{FF2B5EF4-FFF2-40B4-BE49-F238E27FC236}">
                <a16:creationId xmlns:a16="http://schemas.microsoft.com/office/drawing/2014/main" id="{AD8A182B-93CC-6FD5-BE1F-AF5B6685958E}"/>
              </a:ext>
            </a:extLst>
          </p:cNvPr>
          <p:cNvSpPr txBox="1"/>
          <p:nvPr/>
        </p:nvSpPr>
        <p:spPr>
          <a:xfrm>
            <a:off x="7699560" y="3639894"/>
            <a:ext cx="871521" cy="430887"/>
          </a:xfrm>
          <a:prstGeom prst="rect">
            <a:avLst/>
          </a:prstGeom>
          <a:noFill/>
        </p:spPr>
        <p:txBody>
          <a:bodyPr wrap="square" rtlCol="0">
            <a:spAutoFit/>
          </a:bodyPr>
          <a:lstStyle/>
          <a:p>
            <a:r>
              <a:rPr lang="en-US" sz="2200" dirty="0"/>
              <a:t>(</a:t>
            </a:r>
            <a:r>
              <a:rPr lang="en-US" sz="2200" b="1" dirty="0"/>
              <a:t>3,1</a:t>
            </a:r>
            <a:r>
              <a:rPr lang="en-US" sz="2200" dirty="0"/>
              <a:t>)</a:t>
            </a:r>
          </a:p>
        </p:txBody>
      </p:sp>
      <p:sp>
        <p:nvSpPr>
          <p:cNvPr id="10" name="TextBox 9">
            <a:extLst>
              <a:ext uri="{FF2B5EF4-FFF2-40B4-BE49-F238E27FC236}">
                <a16:creationId xmlns:a16="http://schemas.microsoft.com/office/drawing/2014/main" id="{9795BE9D-4FC6-B587-42BC-E043B11DCB39}"/>
              </a:ext>
            </a:extLst>
          </p:cNvPr>
          <p:cNvSpPr txBox="1"/>
          <p:nvPr/>
        </p:nvSpPr>
        <p:spPr>
          <a:xfrm>
            <a:off x="8648956" y="3639894"/>
            <a:ext cx="871521" cy="430887"/>
          </a:xfrm>
          <a:prstGeom prst="rect">
            <a:avLst/>
          </a:prstGeom>
          <a:noFill/>
        </p:spPr>
        <p:txBody>
          <a:bodyPr wrap="square" rtlCol="0">
            <a:spAutoFit/>
          </a:bodyPr>
          <a:lstStyle/>
          <a:p>
            <a:r>
              <a:rPr lang="en-US" sz="2200" dirty="0"/>
              <a:t>(</a:t>
            </a:r>
            <a:r>
              <a:rPr lang="en-US" sz="2200" b="1" dirty="0"/>
              <a:t>3</a:t>
            </a:r>
            <a:r>
              <a:rPr lang="en-US" sz="2200" dirty="0"/>
              <a:t>,</a:t>
            </a:r>
            <a:r>
              <a:rPr lang="en-US" sz="2200" u="sng" dirty="0"/>
              <a:t>2</a:t>
            </a:r>
            <a:r>
              <a:rPr lang="en-US" sz="2200" dirty="0"/>
              <a:t>)</a:t>
            </a:r>
          </a:p>
        </p:txBody>
      </p:sp>
    </p:spTree>
    <p:extLst>
      <p:ext uri="{BB962C8B-B14F-4D97-AF65-F5344CB8AC3E}">
        <p14:creationId xmlns:p14="http://schemas.microsoft.com/office/powerpoint/2010/main" val="2163580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263EE-9119-4F0F-9178-9373755E57AE}"/>
              </a:ext>
            </a:extLst>
          </p:cNvPr>
          <p:cNvSpPr>
            <a:spLocks noGrp="1"/>
          </p:cNvSpPr>
          <p:nvPr>
            <p:ph type="title"/>
          </p:nvPr>
        </p:nvSpPr>
        <p:spPr/>
        <p:txBody>
          <a:bodyPr/>
          <a:lstStyle/>
          <a:p>
            <a:r>
              <a:rPr lang="en-US" dirty="0"/>
              <a:t>Neural Network Outputs</a:t>
            </a:r>
            <a:endParaRPr lang="en-CH" dirty="0"/>
          </a:p>
        </p:txBody>
      </p:sp>
      <p:pic>
        <p:nvPicPr>
          <p:cNvPr id="6" name="Content Placeholder 5" descr="A screenshot of a cell phone&#10;&#10;Description automatically generated">
            <a:extLst>
              <a:ext uri="{FF2B5EF4-FFF2-40B4-BE49-F238E27FC236}">
                <a16:creationId xmlns:a16="http://schemas.microsoft.com/office/drawing/2014/main" id="{02580CEF-1686-43C6-8D1A-51B9AFC423B8}"/>
              </a:ext>
            </a:extLst>
          </p:cNvPr>
          <p:cNvPicPr>
            <a:picLocks noGrp="1" noChangeAspect="1"/>
          </p:cNvPicPr>
          <p:nvPr>
            <p:ph idx="1"/>
          </p:nvPr>
        </p:nvPicPr>
        <p:blipFill>
          <a:blip r:embed="rId3"/>
          <a:stretch>
            <a:fillRect/>
          </a:stretch>
        </p:blipFill>
        <p:spPr>
          <a:xfrm>
            <a:off x="1964391" y="1433272"/>
            <a:ext cx="8263217" cy="5180494"/>
          </a:xfrm>
        </p:spPr>
      </p:pic>
      <p:sp>
        <p:nvSpPr>
          <p:cNvPr id="4" name="Slide Number Placeholder 3">
            <a:extLst>
              <a:ext uri="{FF2B5EF4-FFF2-40B4-BE49-F238E27FC236}">
                <a16:creationId xmlns:a16="http://schemas.microsoft.com/office/drawing/2014/main" id="{3C6E52B5-9116-40A9-9CCB-E2DD6FECA7F7}"/>
              </a:ext>
            </a:extLst>
          </p:cNvPr>
          <p:cNvSpPr>
            <a:spLocks noGrp="1"/>
          </p:cNvSpPr>
          <p:nvPr>
            <p:ph type="sldNum" sz="quarter" idx="12"/>
          </p:nvPr>
        </p:nvSpPr>
        <p:spPr/>
        <p:txBody>
          <a:bodyPr/>
          <a:lstStyle/>
          <a:p>
            <a:fld id="{1C3F0C5A-6CA2-CE48-ADD0-A323063E9F5B}" type="slidenum">
              <a:rPr lang="fr-FR" smtClean="0"/>
              <a:t>41</a:t>
            </a:fld>
            <a:endParaRPr lang="fr-FR"/>
          </a:p>
        </p:txBody>
      </p:sp>
      <p:sp>
        <p:nvSpPr>
          <p:cNvPr id="7" name="Rectangle 6">
            <a:extLst>
              <a:ext uri="{FF2B5EF4-FFF2-40B4-BE49-F238E27FC236}">
                <a16:creationId xmlns:a16="http://schemas.microsoft.com/office/drawing/2014/main" id="{F0CEE6F8-61D1-4622-A045-293E90688F73}"/>
              </a:ext>
            </a:extLst>
          </p:cNvPr>
          <p:cNvSpPr/>
          <p:nvPr/>
        </p:nvSpPr>
        <p:spPr>
          <a:xfrm>
            <a:off x="1902759" y="5775512"/>
            <a:ext cx="5170394" cy="8942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3" name="Oval 2">
            <a:extLst>
              <a:ext uri="{FF2B5EF4-FFF2-40B4-BE49-F238E27FC236}">
                <a16:creationId xmlns:a16="http://schemas.microsoft.com/office/drawing/2014/main" id="{255D0D61-513B-4847-9A90-0FFB23EB6AF2}"/>
              </a:ext>
            </a:extLst>
          </p:cNvPr>
          <p:cNvSpPr/>
          <p:nvPr/>
        </p:nvSpPr>
        <p:spPr>
          <a:xfrm>
            <a:off x="2848947" y="4422709"/>
            <a:ext cx="503281" cy="41054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Oval 7">
            <a:extLst>
              <a:ext uri="{FF2B5EF4-FFF2-40B4-BE49-F238E27FC236}">
                <a16:creationId xmlns:a16="http://schemas.microsoft.com/office/drawing/2014/main" id="{E5CDC27F-6292-42DB-B5FA-8CDC34EBF98C}"/>
              </a:ext>
            </a:extLst>
          </p:cNvPr>
          <p:cNvSpPr/>
          <p:nvPr/>
        </p:nvSpPr>
        <p:spPr>
          <a:xfrm>
            <a:off x="4114800" y="4369835"/>
            <a:ext cx="618931" cy="41054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9" name="Oval 8">
            <a:extLst>
              <a:ext uri="{FF2B5EF4-FFF2-40B4-BE49-F238E27FC236}">
                <a16:creationId xmlns:a16="http://schemas.microsoft.com/office/drawing/2014/main" id="{77633B7B-ED74-4005-82A2-CB969B3E2C46}"/>
              </a:ext>
            </a:extLst>
          </p:cNvPr>
          <p:cNvSpPr/>
          <p:nvPr/>
        </p:nvSpPr>
        <p:spPr>
          <a:xfrm>
            <a:off x="5386873" y="4369834"/>
            <a:ext cx="709127" cy="41054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Tree>
    <p:extLst>
      <p:ext uri="{BB962C8B-B14F-4D97-AF65-F5344CB8AC3E}">
        <p14:creationId xmlns:p14="http://schemas.microsoft.com/office/powerpoint/2010/main" val="21404623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11C05-4D7E-5A4A-AF5E-A883333B90D8}"/>
              </a:ext>
            </a:extLst>
          </p:cNvPr>
          <p:cNvSpPr>
            <a:spLocks noGrp="1"/>
          </p:cNvSpPr>
          <p:nvPr>
            <p:ph type="title"/>
          </p:nvPr>
        </p:nvSpPr>
        <p:spPr>
          <a:xfrm>
            <a:off x="447040" y="365125"/>
            <a:ext cx="11744960" cy="1325563"/>
          </a:xfrm>
        </p:spPr>
        <p:txBody>
          <a:bodyPr/>
          <a:lstStyle/>
          <a:p>
            <a:r>
              <a:rPr lang="en-US"/>
              <a:t>Output layer : activation functions</a:t>
            </a:r>
          </a:p>
        </p:txBody>
      </p:sp>
      <p:sp>
        <p:nvSpPr>
          <p:cNvPr id="3" name="Content Placeholder 2">
            <a:extLst>
              <a:ext uri="{FF2B5EF4-FFF2-40B4-BE49-F238E27FC236}">
                <a16:creationId xmlns:a16="http://schemas.microsoft.com/office/drawing/2014/main" id="{247BC460-DC6D-7849-86D6-7D541BCE0486}"/>
              </a:ext>
            </a:extLst>
          </p:cNvPr>
          <p:cNvSpPr>
            <a:spLocks noGrp="1"/>
          </p:cNvSpPr>
          <p:nvPr>
            <p:ph idx="1"/>
          </p:nvPr>
        </p:nvSpPr>
        <p:spPr>
          <a:xfrm>
            <a:off x="838200" y="1825625"/>
            <a:ext cx="10515600" cy="4895850"/>
          </a:xfrm>
        </p:spPr>
        <p:txBody>
          <a:bodyPr>
            <a:normAutofit/>
          </a:bodyPr>
          <a:lstStyle/>
          <a:p>
            <a:pPr marL="514350" indent="-514350">
              <a:buAutoNum type="arabicParenR"/>
            </a:pPr>
            <a:r>
              <a:rPr lang="en-US" b="1" dirty="0">
                <a:solidFill>
                  <a:srgbClr val="0432FF"/>
                </a:solidFill>
              </a:rPr>
              <a:t>Classification</a:t>
            </a:r>
            <a:r>
              <a:rPr lang="en-US" dirty="0"/>
              <a:t> : probability vector</a:t>
            </a:r>
          </a:p>
          <a:p>
            <a:pPr lvl="1"/>
            <a:r>
              <a:rPr lang="en-US" dirty="0">
                <a:highlight>
                  <a:srgbClr val="FFFF00"/>
                </a:highlight>
              </a:rPr>
              <a:t>Sigmoid</a:t>
            </a:r>
            <a:r>
              <a:rPr lang="en-US" dirty="0"/>
              <a:t> (binary class)</a:t>
            </a:r>
          </a:p>
          <a:p>
            <a:pPr lvl="1"/>
            <a:r>
              <a:rPr lang="en-US" dirty="0">
                <a:highlight>
                  <a:srgbClr val="FFFF00"/>
                </a:highlight>
              </a:rPr>
              <a:t>Softmax</a:t>
            </a:r>
            <a:r>
              <a:rPr lang="en-US" dirty="0"/>
              <a:t> (multiple class)</a:t>
            </a:r>
          </a:p>
          <a:p>
            <a:pPr marL="457200" lvl="1" indent="0">
              <a:buNone/>
            </a:pPr>
            <a:endParaRPr lang="en-US" dirty="0"/>
          </a:p>
          <a:p>
            <a:pPr marL="457200" lvl="1" indent="0">
              <a:buNone/>
            </a:pPr>
            <a:endParaRPr lang="en-US" dirty="0"/>
          </a:p>
          <a:p>
            <a:pPr marL="0" indent="0">
              <a:buNone/>
            </a:pPr>
            <a:r>
              <a:rPr lang="en-US" b="1" dirty="0">
                <a:solidFill>
                  <a:srgbClr val="0432FF"/>
                </a:solidFill>
              </a:rPr>
              <a:t>2) Regression</a:t>
            </a:r>
            <a:r>
              <a:rPr lang="en-US" dirty="0"/>
              <a:t> : mean estimate</a:t>
            </a:r>
          </a:p>
          <a:p>
            <a:pPr lvl="1"/>
            <a:r>
              <a:rPr lang="en-US" dirty="0">
                <a:highlight>
                  <a:srgbClr val="FFFF00"/>
                </a:highlight>
              </a:rPr>
              <a:t>ReLU</a:t>
            </a:r>
          </a:p>
          <a:p>
            <a:pPr lvl="1"/>
            <a:r>
              <a:rPr lang="en-US" dirty="0">
                <a:highlight>
                  <a:srgbClr val="FFFF00"/>
                </a:highlight>
              </a:rPr>
              <a:t>Softplus</a:t>
            </a:r>
          </a:p>
          <a:p>
            <a:pPr lvl="1"/>
            <a:r>
              <a:rPr lang="en-US" dirty="0">
                <a:highlight>
                  <a:srgbClr val="FFFF00"/>
                </a:highlight>
              </a:rPr>
              <a:t>Smoothed max</a:t>
            </a:r>
          </a:p>
          <a:p>
            <a:pPr lvl="1"/>
            <a:r>
              <a:rPr lang="en-US" dirty="0"/>
              <a:t>Generalization of ReLU (</a:t>
            </a:r>
            <a:r>
              <a:rPr lang="en-US" dirty="0">
                <a:highlight>
                  <a:srgbClr val="FFFF00"/>
                </a:highlight>
              </a:rPr>
              <a:t>leaky ReLU</a:t>
            </a:r>
            <a:r>
              <a:rPr lang="en-US" dirty="0"/>
              <a:t>,…)</a:t>
            </a:r>
          </a:p>
          <a:p>
            <a:endParaRPr lang="en-US" dirty="0"/>
          </a:p>
        </p:txBody>
      </p:sp>
      <p:sp>
        <p:nvSpPr>
          <p:cNvPr id="4" name="Slide Number Placeholder 3">
            <a:extLst>
              <a:ext uri="{FF2B5EF4-FFF2-40B4-BE49-F238E27FC236}">
                <a16:creationId xmlns:a16="http://schemas.microsoft.com/office/drawing/2014/main" id="{A237D4EE-5BA4-264E-9948-0905242B7298}"/>
              </a:ext>
            </a:extLst>
          </p:cNvPr>
          <p:cNvSpPr>
            <a:spLocks noGrp="1"/>
          </p:cNvSpPr>
          <p:nvPr>
            <p:ph type="sldNum" sz="quarter" idx="12"/>
          </p:nvPr>
        </p:nvSpPr>
        <p:spPr/>
        <p:txBody>
          <a:bodyPr/>
          <a:lstStyle/>
          <a:p>
            <a:fld id="{1C3F0C5A-6CA2-CE48-ADD0-A323063E9F5B}" type="slidenum">
              <a:rPr lang="fr-FR" smtClean="0"/>
              <a:t>42</a:t>
            </a:fld>
            <a:endParaRPr lang="fr-FR" dirty="0"/>
          </a:p>
        </p:txBody>
      </p:sp>
      <p:pic>
        <p:nvPicPr>
          <p:cNvPr id="7" name="Picture 6" descr="A picture containing screenshot&#10;&#10;Description automatically generated">
            <a:extLst>
              <a:ext uri="{FF2B5EF4-FFF2-40B4-BE49-F238E27FC236}">
                <a16:creationId xmlns:a16="http://schemas.microsoft.com/office/drawing/2014/main" id="{CEE0D783-BDE2-44FB-A55D-D161D6B631AC}"/>
              </a:ext>
            </a:extLst>
          </p:cNvPr>
          <p:cNvPicPr>
            <a:picLocks noChangeAspect="1"/>
          </p:cNvPicPr>
          <p:nvPr/>
        </p:nvPicPr>
        <p:blipFill>
          <a:blip r:embed="rId3"/>
          <a:stretch>
            <a:fillRect/>
          </a:stretch>
        </p:blipFill>
        <p:spPr>
          <a:xfrm>
            <a:off x="7368738" y="1459211"/>
            <a:ext cx="4048155" cy="2309829"/>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8BB4787D-0350-466D-A119-A4403B3283AD}"/>
              </a:ext>
            </a:extLst>
          </p:cNvPr>
          <p:cNvPicPr>
            <a:picLocks noChangeAspect="1"/>
          </p:cNvPicPr>
          <p:nvPr/>
        </p:nvPicPr>
        <p:blipFill>
          <a:blip r:embed="rId4"/>
          <a:stretch>
            <a:fillRect/>
          </a:stretch>
        </p:blipFill>
        <p:spPr>
          <a:xfrm>
            <a:off x="7468521" y="3914765"/>
            <a:ext cx="3848588" cy="2295860"/>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5506DEF-9495-91EF-01ED-BA8AA20BC8EC}"/>
                  </a:ext>
                </a:extLst>
              </p:cNvPr>
              <p:cNvSpPr txBox="1"/>
              <p:nvPr/>
            </p:nvSpPr>
            <p:spPr>
              <a:xfrm>
                <a:off x="3645687" y="3075057"/>
                <a:ext cx="3647750" cy="7078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4000" b="0" i="1" smtClean="0">
                          <a:latin typeface="Cambria Math" panose="02040503050406030204" pitchFamily="18" charset="0"/>
                        </a:rPr>
                        <m:t>𝑍</m:t>
                      </m:r>
                      <m:r>
                        <a:rPr lang="en-GB" sz="4000" b="0" i="1" smtClean="0">
                          <a:latin typeface="Cambria Math" panose="02040503050406030204" pitchFamily="18" charset="0"/>
                        </a:rPr>
                        <m:t>=</m:t>
                      </m:r>
                      <m:sSub>
                        <m:sSubPr>
                          <m:ctrlPr>
                            <a:rPr lang="en-GB" sz="4000" b="0" i="1" smtClean="0">
                              <a:latin typeface="Cambria Math" panose="02040503050406030204" pitchFamily="18" charset="0"/>
                            </a:rPr>
                          </m:ctrlPr>
                        </m:sSubPr>
                        <m:e>
                          <m:r>
                            <a:rPr lang="en-GB" sz="4000" b="0" i="1" smtClean="0">
                              <a:latin typeface="Cambria Math" panose="02040503050406030204" pitchFamily="18" charset="0"/>
                              <a:ea typeface="Cambria Math" panose="02040503050406030204" pitchFamily="18" charset="0"/>
                            </a:rPr>
                            <m:t>𝜎</m:t>
                          </m:r>
                          <m:r>
                            <a:rPr lang="en-GB" sz="4000" b="0" i="1" smtClean="0">
                              <a:latin typeface="Cambria Math" panose="02040503050406030204" pitchFamily="18" charset="0"/>
                              <a:ea typeface="Cambria Math" panose="02040503050406030204" pitchFamily="18" charset="0"/>
                            </a:rPr>
                            <m:t>(</m:t>
                          </m:r>
                          <m:r>
                            <a:rPr lang="en-GB" sz="4000" b="0" i="1" smtClean="0">
                              <a:latin typeface="Cambria Math" panose="02040503050406030204" pitchFamily="18" charset="0"/>
                            </a:rPr>
                            <m:t>𝑊</m:t>
                          </m:r>
                        </m:e>
                        <m:sub>
                          <m:r>
                            <a:rPr lang="en-GB" sz="4000" b="0" i="1" smtClean="0">
                              <a:latin typeface="Cambria Math" panose="02040503050406030204" pitchFamily="18" charset="0"/>
                            </a:rPr>
                            <m:t>𝑧</m:t>
                          </m:r>
                        </m:sub>
                      </m:sSub>
                      <m:r>
                        <a:rPr lang="en-GB" sz="4000" b="0" i="1" smtClean="0">
                          <a:latin typeface="Cambria Math" panose="02040503050406030204" pitchFamily="18" charset="0"/>
                        </a:rPr>
                        <m:t>𝐻</m:t>
                      </m:r>
                      <m:r>
                        <a:rPr lang="en-GB" sz="4000" b="0" i="1" smtClean="0">
                          <a:latin typeface="Cambria Math" panose="02040503050406030204" pitchFamily="18" charset="0"/>
                        </a:rPr>
                        <m:t>)</m:t>
                      </m:r>
                    </m:oMath>
                  </m:oMathPara>
                </a14:m>
                <a:endParaRPr lang="en-CH" sz="4000" dirty="0"/>
              </a:p>
            </p:txBody>
          </p:sp>
        </mc:Choice>
        <mc:Fallback xmlns="">
          <p:sp>
            <p:nvSpPr>
              <p:cNvPr id="5" name="TextBox 4">
                <a:extLst>
                  <a:ext uri="{FF2B5EF4-FFF2-40B4-BE49-F238E27FC236}">
                    <a16:creationId xmlns:a16="http://schemas.microsoft.com/office/drawing/2014/main" id="{A5506DEF-9495-91EF-01ED-BA8AA20BC8EC}"/>
                  </a:ext>
                </a:extLst>
              </p:cNvPr>
              <p:cNvSpPr txBox="1">
                <a:spLocks noRot="1" noChangeAspect="1" noMove="1" noResize="1" noEditPoints="1" noAdjustHandles="1" noChangeArrowheads="1" noChangeShapeType="1" noTextEdit="1"/>
              </p:cNvSpPr>
              <p:nvPr/>
            </p:nvSpPr>
            <p:spPr>
              <a:xfrm>
                <a:off x="3645687" y="3075057"/>
                <a:ext cx="3647750" cy="707886"/>
              </a:xfrm>
              <a:prstGeom prst="rect">
                <a:avLst/>
              </a:prstGeom>
              <a:blipFill>
                <a:blip r:embed="rId5"/>
                <a:stretch>
                  <a:fillRect b="-22414"/>
                </a:stretch>
              </a:blipFill>
            </p:spPr>
            <p:txBody>
              <a:bodyPr/>
              <a:lstStyle/>
              <a:p>
                <a:r>
                  <a:rPr lang="en-CH">
                    <a:noFill/>
                  </a:rPr>
                  <a:t> </a:t>
                </a:r>
              </a:p>
            </p:txBody>
          </p:sp>
        </mc:Fallback>
      </mc:AlternateContent>
    </p:spTree>
    <p:extLst>
      <p:ext uri="{BB962C8B-B14F-4D97-AF65-F5344CB8AC3E}">
        <p14:creationId xmlns:p14="http://schemas.microsoft.com/office/powerpoint/2010/main" val="38916367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82C8-1DD3-3840-8A7E-385748C34613}"/>
              </a:ext>
            </a:extLst>
          </p:cNvPr>
          <p:cNvSpPr>
            <a:spLocks noGrp="1"/>
          </p:cNvSpPr>
          <p:nvPr>
            <p:ph type="title"/>
          </p:nvPr>
        </p:nvSpPr>
        <p:spPr>
          <a:xfrm>
            <a:off x="838200" y="136525"/>
            <a:ext cx="10515600" cy="1325563"/>
          </a:xfrm>
        </p:spPr>
        <p:txBody>
          <a:bodyPr/>
          <a:lstStyle/>
          <a:p>
            <a:r>
              <a:rPr lang="en-US" dirty="0"/>
              <a:t>Sigmoid and softmax</a:t>
            </a:r>
          </a:p>
        </p:txBody>
      </p:sp>
      <p:sp>
        <p:nvSpPr>
          <p:cNvPr id="4" name="Slide Number Placeholder 3">
            <a:extLst>
              <a:ext uri="{FF2B5EF4-FFF2-40B4-BE49-F238E27FC236}">
                <a16:creationId xmlns:a16="http://schemas.microsoft.com/office/drawing/2014/main" id="{BDF3E74D-F75A-394C-93FA-5A80A1C0335E}"/>
              </a:ext>
            </a:extLst>
          </p:cNvPr>
          <p:cNvSpPr>
            <a:spLocks noGrp="1"/>
          </p:cNvSpPr>
          <p:nvPr>
            <p:ph type="sldNum" sz="quarter" idx="12"/>
          </p:nvPr>
        </p:nvSpPr>
        <p:spPr/>
        <p:txBody>
          <a:bodyPr/>
          <a:lstStyle/>
          <a:p>
            <a:fld id="{1C3F0C5A-6CA2-CE48-ADD0-A323063E9F5B}" type="slidenum">
              <a:rPr lang="fr-FR" smtClean="0"/>
              <a:t>43</a:t>
            </a:fld>
            <a:endParaRPr lang="fr-FR" dirty="0"/>
          </a:p>
        </p:txBody>
      </p:sp>
      <p:pic>
        <p:nvPicPr>
          <p:cNvPr id="6" name="Picture 5">
            <a:extLst>
              <a:ext uri="{FF2B5EF4-FFF2-40B4-BE49-F238E27FC236}">
                <a16:creationId xmlns:a16="http://schemas.microsoft.com/office/drawing/2014/main" id="{95B8193C-8074-1B4F-A8E4-5C18CFC1050E}"/>
              </a:ext>
            </a:extLst>
          </p:cNvPr>
          <p:cNvPicPr>
            <a:picLocks noChangeAspect="1"/>
          </p:cNvPicPr>
          <p:nvPr/>
        </p:nvPicPr>
        <p:blipFill>
          <a:blip r:embed="rId3"/>
          <a:stretch>
            <a:fillRect/>
          </a:stretch>
        </p:blipFill>
        <p:spPr>
          <a:xfrm>
            <a:off x="775607" y="1125652"/>
            <a:ext cx="10640786" cy="2876473"/>
          </a:xfrm>
          <a:prstGeom prst="rect">
            <a:avLst/>
          </a:prstGeom>
        </p:spPr>
      </p:pic>
      <p:sp>
        <p:nvSpPr>
          <p:cNvPr id="7" name="Rectangle 6">
            <a:extLst>
              <a:ext uri="{FF2B5EF4-FFF2-40B4-BE49-F238E27FC236}">
                <a16:creationId xmlns:a16="http://schemas.microsoft.com/office/drawing/2014/main" id="{47E3343D-1D4E-7F48-9477-9F25825E3B8F}"/>
              </a:ext>
            </a:extLst>
          </p:cNvPr>
          <p:cNvSpPr/>
          <p:nvPr/>
        </p:nvSpPr>
        <p:spPr>
          <a:xfrm>
            <a:off x="979714" y="1125652"/>
            <a:ext cx="5116286" cy="11158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672000B-61C4-F849-986E-42C358E2D41A}"/>
              </a:ext>
            </a:extLst>
          </p:cNvPr>
          <p:cNvSpPr txBox="1"/>
          <p:nvPr/>
        </p:nvSpPr>
        <p:spPr>
          <a:xfrm>
            <a:off x="1502228" y="1743971"/>
            <a:ext cx="4757057" cy="461665"/>
          </a:xfrm>
          <a:prstGeom prst="rect">
            <a:avLst/>
          </a:prstGeom>
          <a:noFill/>
        </p:spPr>
        <p:txBody>
          <a:bodyPr wrap="square" rtlCol="0">
            <a:spAutoFit/>
          </a:bodyPr>
          <a:lstStyle/>
          <a:p>
            <a:r>
              <a:rPr lang="en-US" sz="2400" b="1" dirty="0">
                <a:solidFill>
                  <a:srgbClr val="0432FF"/>
                </a:solidFill>
              </a:rPr>
              <a:t>Sigmoid</a:t>
            </a:r>
            <a:r>
              <a:rPr lang="en-US" sz="2400" dirty="0"/>
              <a:t> (</a:t>
            </a:r>
            <a:r>
              <a:rPr lang="en-US" sz="2400" i="1" dirty="0">
                <a:solidFill>
                  <a:srgbClr val="FF0000"/>
                </a:solidFill>
              </a:rPr>
              <a:t>two-class</a:t>
            </a:r>
            <a:r>
              <a:rPr lang="en-US" sz="2400" dirty="0"/>
              <a:t> classifier) :</a:t>
            </a:r>
          </a:p>
        </p:txBody>
      </p:sp>
      <p:sp>
        <p:nvSpPr>
          <p:cNvPr id="9" name="TextBox 8">
            <a:extLst>
              <a:ext uri="{FF2B5EF4-FFF2-40B4-BE49-F238E27FC236}">
                <a16:creationId xmlns:a16="http://schemas.microsoft.com/office/drawing/2014/main" id="{F0B8F6CD-4202-254F-A6B8-77FE93AE458A}"/>
              </a:ext>
            </a:extLst>
          </p:cNvPr>
          <p:cNvSpPr txBox="1"/>
          <p:nvPr/>
        </p:nvSpPr>
        <p:spPr>
          <a:xfrm>
            <a:off x="1502228" y="4333067"/>
            <a:ext cx="4757057" cy="461665"/>
          </a:xfrm>
          <a:prstGeom prst="rect">
            <a:avLst/>
          </a:prstGeom>
          <a:noFill/>
        </p:spPr>
        <p:txBody>
          <a:bodyPr wrap="square" rtlCol="0">
            <a:spAutoFit/>
          </a:bodyPr>
          <a:lstStyle/>
          <a:p>
            <a:r>
              <a:rPr lang="en-US" sz="2400" b="1" dirty="0">
                <a:solidFill>
                  <a:srgbClr val="0432FF"/>
                </a:solidFill>
              </a:rPr>
              <a:t>Softmax</a:t>
            </a:r>
            <a:r>
              <a:rPr lang="en-US" sz="2400" dirty="0"/>
              <a:t> (</a:t>
            </a:r>
            <a:r>
              <a:rPr lang="en-US" sz="2400" i="1" dirty="0">
                <a:solidFill>
                  <a:srgbClr val="FF0000"/>
                </a:solidFill>
              </a:rPr>
              <a:t>multi-class</a:t>
            </a:r>
            <a:r>
              <a:rPr lang="en-US" sz="2400" dirty="0"/>
              <a:t> classifier) :</a:t>
            </a:r>
          </a:p>
        </p:txBody>
      </p:sp>
      <p:pic>
        <p:nvPicPr>
          <p:cNvPr id="5" name="Picture 4">
            <a:extLst>
              <a:ext uri="{FF2B5EF4-FFF2-40B4-BE49-F238E27FC236}">
                <a16:creationId xmlns:a16="http://schemas.microsoft.com/office/drawing/2014/main" id="{DC560A8C-C8E0-494C-A6E5-14B68B0B6032}"/>
              </a:ext>
            </a:extLst>
          </p:cNvPr>
          <p:cNvPicPr>
            <a:picLocks noChangeAspect="1"/>
          </p:cNvPicPr>
          <p:nvPr/>
        </p:nvPicPr>
        <p:blipFill>
          <a:blip r:embed="rId4"/>
          <a:stretch>
            <a:fillRect/>
          </a:stretch>
        </p:blipFill>
        <p:spPr>
          <a:xfrm>
            <a:off x="1349828" y="4860828"/>
            <a:ext cx="3920245" cy="1074585"/>
          </a:xfrm>
          <a:prstGeom prst="rect">
            <a:avLst/>
          </a:prstGeom>
        </p:spPr>
      </p:pic>
      <p:sp>
        <p:nvSpPr>
          <p:cNvPr id="3" name="Rectangle 2">
            <a:extLst>
              <a:ext uri="{FF2B5EF4-FFF2-40B4-BE49-F238E27FC236}">
                <a16:creationId xmlns:a16="http://schemas.microsoft.com/office/drawing/2014/main" id="{162230DD-5768-8746-9A07-87F8FC44F6B6}"/>
              </a:ext>
            </a:extLst>
          </p:cNvPr>
          <p:cNvSpPr/>
          <p:nvPr/>
        </p:nvSpPr>
        <p:spPr>
          <a:xfrm>
            <a:off x="1502228" y="2321869"/>
            <a:ext cx="3162762" cy="11071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1751D6D-21E7-4748-98AA-9A0BCBB7AB2D}"/>
              </a:ext>
            </a:extLst>
          </p:cNvPr>
          <p:cNvSpPr/>
          <p:nvPr/>
        </p:nvSpPr>
        <p:spPr>
          <a:xfrm>
            <a:off x="1502228" y="4828282"/>
            <a:ext cx="3658708" cy="11071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79133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82C8-1DD3-3840-8A7E-385748C34613}"/>
              </a:ext>
            </a:extLst>
          </p:cNvPr>
          <p:cNvSpPr>
            <a:spLocks noGrp="1"/>
          </p:cNvSpPr>
          <p:nvPr>
            <p:ph type="title"/>
          </p:nvPr>
        </p:nvSpPr>
        <p:spPr>
          <a:xfrm>
            <a:off x="838200" y="136525"/>
            <a:ext cx="10515600" cy="1325563"/>
          </a:xfrm>
        </p:spPr>
        <p:txBody>
          <a:bodyPr/>
          <a:lstStyle/>
          <a:p>
            <a:r>
              <a:rPr lang="en-US" dirty="0"/>
              <a:t>ReLU, softplus and smoothed max</a:t>
            </a:r>
          </a:p>
        </p:txBody>
      </p:sp>
      <p:sp>
        <p:nvSpPr>
          <p:cNvPr id="4" name="Slide Number Placeholder 3">
            <a:extLst>
              <a:ext uri="{FF2B5EF4-FFF2-40B4-BE49-F238E27FC236}">
                <a16:creationId xmlns:a16="http://schemas.microsoft.com/office/drawing/2014/main" id="{BDF3E74D-F75A-394C-93FA-5A80A1C0335E}"/>
              </a:ext>
            </a:extLst>
          </p:cNvPr>
          <p:cNvSpPr>
            <a:spLocks noGrp="1"/>
          </p:cNvSpPr>
          <p:nvPr>
            <p:ph type="sldNum" sz="quarter" idx="12"/>
          </p:nvPr>
        </p:nvSpPr>
        <p:spPr/>
        <p:txBody>
          <a:bodyPr/>
          <a:lstStyle/>
          <a:p>
            <a:fld id="{1C3F0C5A-6CA2-CE48-ADD0-A323063E9F5B}" type="slidenum">
              <a:rPr lang="fr-FR" smtClean="0"/>
              <a:t>44</a:t>
            </a:fld>
            <a:endParaRPr lang="fr-FR" dirty="0"/>
          </a:p>
        </p:txBody>
      </p:sp>
      <p:pic>
        <p:nvPicPr>
          <p:cNvPr id="5" name="Picture 4">
            <a:extLst>
              <a:ext uri="{FF2B5EF4-FFF2-40B4-BE49-F238E27FC236}">
                <a16:creationId xmlns:a16="http://schemas.microsoft.com/office/drawing/2014/main" id="{39D407D5-A501-4840-91D8-EA4338DD6474}"/>
              </a:ext>
            </a:extLst>
          </p:cNvPr>
          <p:cNvPicPr>
            <a:picLocks noChangeAspect="1"/>
          </p:cNvPicPr>
          <p:nvPr/>
        </p:nvPicPr>
        <p:blipFill>
          <a:blip r:embed="rId3"/>
          <a:stretch>
            <a:fillRect/>
          </a:stretch>
        </p:blipFill>
        <p:spPr>
          <a:xfrm>
            <a:off x="2254172" y="1302255"/>
            <a:ext cx="8359400" cy="5054095"/>
          </a:xfrm>
          <a:prstGeom prst="rect">
            <a:avLst/>
          </a:prstGeom>
        </p:spPr>
      </p:pic>
      <p:sp>
        <p:nvSpPr>
          <p:cNvPr id="6" name="Rectangle 5">
            <a:extLst>
              <a:ext uri="{FF2B5EF4-FFF2-40B4-BE49-F238E27FC236}">
                <a16:creationId xmlns:a16="http://schemas.microsoft.com/office/drawing/2014/main" id="{3FAB1C69-6067-4D4F-8961-E83B0A37D4EB}"/>
              </a:ext>
            </a:extLst>
          </p:cNvPr>
          <p:cNvSpPr/>
          <p:nvPr/>
        </p:nvSpPr>
        <p:spPr>
          <a:xfrm>
            <a:off x="1143000" y="1302255"/>
            <a:ext cx="5116286" cy="11158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DF54AB9-178F-4D40-849B-759981A7DEB8}"/>
              </a:ext>
            </a:extLst>
          </p:cNvPr>
          <p:cNvSpPr txBox="1"/>
          <p:nvPr/>
        </p:nvSpPr>
        <p:spPr>
          <a:xfrm>
            <a:off x="1502229" y="1860204"/>
            <a:ext cx="4757057" cy="461665"/>
          </a:xfrm>
          <a:prstGeom prst="rect">
            <a:avLst/>
          </a:prstGeom>
          <a:noFill/>
        </p:spPr>
        <p:txBody>
          <a:bodyPr wrap="square" rtlCol="0">
            <a:spAutoFit/>
          </a:bodyPr>
          <a:lstStyle/>
          <a:p>
            <a:r>
              <a:rPr lang="en-US" sz="2400" b="1" dirty="0">
                <a:solidFill>
                  <a:srgbClr val="0432FF"/>
                </a:solidFill>
              </a:rPr>
              <a:t>Softplus</a:t>
            </a:r>
            <a:r>
              <a:rPr lang="en-US" sz="2400" dirty="0"/>
              <a:t> (smooth approx. of ReLU) :</a:t>
            </a:r>
          </a:p>
        </p:txBody>
      </p:sp>
      <p:sp>
        <p:nvSpPr>
          <p:cNvPr id="7" name="Rectangle 6">
            <a:extLst>
              <a:ext uri="{FF2B5EF4-FFF2-40B4-BE49-F238E27FC236}">
                <a16:creationId xmlns:a16="http://schemas.microsoft.com/office/drawing/2014/main" id="{CD473D93-537C-7042-99FC-84F910242604}"/>
              </a:ext>
            </a:extLst>
          </p:cNvPr>
          <p:cNvSpPr/>
          <p:nvPr/>
        </p:nvSpPr>
        <p:spPr>
          <a:xfrm>
            <a:off x="1317586" y="3619637"/>
            <a:ext cx="5116286" cy="1325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F69359CF-018A-0C49-A2F4-835CF3507BC6}"/>
              </a:ext>
            </a:extLst>
          </p:cNvPr>
          <p:cNvSpPr txBox="1"/>
          <p:nvPr/>
        </p:nvSpPr>
        <p:spPr>
          <a:xfrm>
            <a:off x="1497200" y="4729756"/>
            <a:ext cx="4757057" cy="430887"/>
          </a:xfrm>
          <a:prstGeom prst="rect">
            <a:avLst/>
          </a:prstGeom>
          <a:noFill/>
        </p:spPr>
        <p:txBody>
          <a:bodyPr wrap="square" rtlCol="0">
            <a:spAutoFit/>
          </a:bodyPr>
          <a:lstStyle/>
          <a:p>
            <a:r>
              <a:rPr lang="en-US" sz="2200" b="1" dirty="0">
                <a:solidFill>
                  <a:srgbClr val="0432FF"/>
                </a:solidFill>
              </a:rPr>
              <a:t>ReLU</a:t>
            </a:r>
            <a:r>
              <a:rPr lang="en-US" sz="2200" dirty="0"/>
              <a:t> (Rectified Linear Unit) : </a:t>
            </a:r>
          </a:p>
        </p:txBody>
      </p:sp>
      <p:sp>
        <p:nvSpPr>
          <p:cNvPr id="9" name="TextBox 8">
            <a:extLst>
              <a:ext uri="{FF2B5EF4-FFF2-40B4-BE49-F238E27FC236}">
                <a16:creationId xmlns:a16="http://schemas.microsoft.com/office/drawing/2014/main" id="{8FF8C31D-700B-D246-BF67-B07333CB4D91}"/>
              </a:ext>
            </a:extLst>
          </p:cNvPr>
          <p:cNvSpPr txBox="1"/>
          <p:nvPr/>
        </p:nvSpPr>
        <p:spPr>
          <a:xfrm>
            <a:off x="1497200" y="3318606"/>
            <a:ext cx="5573071" cy="461665"/>
          </a:xfrm>
          <a:prstGeom prst="rect">
            <a:avLst/>
          </a:prstGeom>
          <a:noFill/>
        </p:spPr>
        <p:txBody>
          <a:bodyPr wrap="square" rtlCol="0">
            <a:spAutoFit/>
          </a:bodyPr>
          <a:lstStyle/>
          <a:p>
            <a:r>
              <a:rPr lang="en-US" sz="2400" b="1" dirty="0">
                <a:solidFill>
                  <a:srgbClr val="0432FF"/>
                </a:solidFill>
              </a:rPr>
              <a:t>Smoothed max </a:t>
            </a:r>
            <a:r>
              <a:rPr lang="en-US" sz="2400" dirty="0"/>
              <a:t>(</a:t>
            </a:r>
            <a:r>
              <a:rPr lang="en-US" sz="2400" i="1" dirty="0">
                <a:solidFill>
                  <a:srgbClr val="FF0000"/>
                </a:solidFill>
              </a:rPr>
              <a:t>extension</a:t>
            </a:r>
            <a:r>
              <a:rPr lang="en-US" sz="2400" dirty="0"/>
              <a:t> of softplus)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5114B53-FDF1-1649-988F-61DB308715F2}"/>
                  </a:ext>
                </a:extLst>
              </p:cNvPr>
              <p:cNvSpPr txBox="1"/>
              <p:nvPr/>
            </p:nvSpPr>
            <p:spPr>
              <a:xfrm>
                <a:off x="2134428" y="3925941"/>
                <a:ext cx="3809172" cy="78175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ea typeface="Cambria Math" panose="02040503050406030204" pitchFamily="18" charset="0"/>
                        </a:rPr>
                        <m:t>𝜁</m:t>
                      </m:r>
                      <m:d>
                        <m:dPr>
                          <m:ctrlPr>
                            <a:rPr lang="fr-CH" sz="2000" b="0" i="1" smtClean="0">
                              <a:latin typeface="Cambria Math" panose="02040503050406030204" pitchFamily="18" charset="0"/>
                              <a:ea typeface="Cambria Math" panose="02040503050406030204" pitchFamily="18" charset="0"/>
                            </a:rPr>
                          </m:ctrlPr>
                        </m:dPr>
                        <m:e>
                          <m:r>
                            <a:rPr lang="fr-CH" sz="2000" b="0" i="1" smtClean="0">
                              <a:latin typeface="Cambria Math" panose="02040503050406030204" pitchFamily="18" charset="0"/>
                              <a:ea typeface="Cambria Math" panose="02040503050406030204" pitchFamily="18" charset="0"/>
                            </a:rPr>
                            <m:t>𝑥</m:t>
                          </m:r>
                        </m:e>
                      </m:d>
                      <m:r>
                        <a:rPr lang="fr-CH" sz="2000" b="0" i="1" smtClean="0">
                          <a:latin typeface="Cambria Math" panose="02040503050406030204" pitchFamily="18" charset="0"/>
                          <a:ea typeface="Cambria Math" panose="02040503050406030204" pitchFamily="18" charset="0"/>
                        </a:rPr>
                        <m:t>=</m:t>
                      </m:r>
                      <m:r>
                        <m:rPr>
                          <m:sty m:val="p"/>
                        </m:rPr>
                        <a:rPr lang="fr-CH" sz="2000" b="0" i="0" smtClean="0">
                          <a:latin typeface="Cambria Math" panose="02040503050406030204" pitchFamily="18" charset="0"/>
                          <a:ea typeface="Cambria Math" panose="02040503050406030204" pitchFamily="18" charset="0"/>
                        </a:rPr>
                        <m:t>log</m:t>
                      </m:r>
                      <m:nary>
                        <m:naryPr>
                          <m:chr m:val="∑"/>
                          <m:supHide m:val="on"/>
                          <m:ctrlPr>
                            <a:rPr lang="fr-CH" sz="2000" b="0" i="1" smtClean="0">
                              <a:latin typeface="Cambria Math" panose="02040503050406030204" pitchFamily="18" charset="0"/>
                              <a:ea typeface="Cambria Math" panose="02040503050406030204" pitchFamily="18" charset="0"/>
                            </a:rPr>
                          </m:ctrlPr>
                        </m:naryPr>
                        <m:sub>
                          <m:r>
                            <m:rPr>
                              <m:brk m:alnAt="7"/>
                            </m:rPr>
                            <a:rPr lang="fr-CH" sz="2000" b="0" i="1" smtClean="0">
                              <a:latin typeface="Cambria Math" panose="02040503050406030204" pitchFamily="18" charset="0"/>
                              <a:ea typeface="Cambria Math" panose="02040503050406030204" pitchFamily="18" charset="0"/>
                            </a:rPr>
                            <m:t>𝑗</m:t>
                          </m:r>
                        </m:sub>
                        <m:sup/>
                        <m:e>
                          <m:r>
                            <m:rPr>
                              <m:sty m:val="p"/>
                            </m:rPr>
                            <a:rPr lang="fr-CH" sz="2000" b="0" i="0" smtClean="0">
                              <a:latin typeface="Cambria Math" panose="02040503050406030204" pitchFamily="18" charset="0"/>
                              <a:ea typeface="Cambria Math" panose="02040503050406030204" pitchFamily="18" charset="0"/>
                            </a:rPr>
                            <m:t>exp</m:t>
                          </m:r>
                          <m:r>
                            <a:rPr lang="fr-CH" sz="2000" b="0" i="1" smtClean="0">
                              <a:latin typeface="Cambria Math" panose="02040503050406030204" pitchFamily="18" charset="0"/>
                              <a:ea typeface="Cambria Math" panose="02040503050406030204" pitchFamily="18" charset="0"/>
                            </a:rPr>
                            <m:t>⁡(</m:t>
                          </m:r>
                          <m:sSub>
                            <m:sSubPr>
                              <m:ctrlPr>
                                <a:rPr lang="fr-CH" sz="2000" b="0" i="1" smtClean="0">
                                  <a:latin typeface="Cambria Math" panose="02040503050406030204" pitchFamily="18" charset="0"/>
                                  <a:ea typeface="Cambria Math" panose="02040503050406030204" pitchFamily="18" charset="0"/>
                                </a:rPr>
                              </m:ctrlPr>
                            </m:sSubPr>
                            <m:e>
                              <m:r>
                                <a:rPr lang="fr-CH" sz="2000" b="0" i="1" smtClean="0">
                                  <a:latin typeface="Cambria Math" panose="02040503050406030204" pitchFamily="18" charset="0"/>
                                  <a:ea typeface="Cambria Math" panose="02040503050406030204" pitchFamily="18" charset="0"/>
                                </a:rPr>
                                <m:t>𝑥</m:t>
                              </m:r>
                            </m:e>
                            <m:sub>
                              <m:r>
                                <a:rPr lang="fr-CH" sz="2000" b="0" i="1" smtClean="0">
                                  <a:latin typeface="Cambria Math" panose="02040503050406030204" pitchFamily="18" charset="0"/>
                                  <a:ea typeface="Cambria Math" panose="02040503050406030204" pitchFamily="18" charset="0"/>
                                </a:rPr>
                                <m:t>𝑖</m:t>
                              </m:r>
                            </m:sub>
                          </m:sSub>
                          <m:r>
                            <a:rPr lang="fr-CH" sz="2000" b="0" i="1" smtClean="0">
                              <a:latin typeface="Cambria Math" panose="02040503050406030204" pitchFamily="18" charset="0"/>
                              <a:ea typeface="Cambria Math" panose="02040503050406030204" pitchFamily="18" charset="0"/>
                            </a:rPr>
                            <m:t>)</m:t>
                          </m:r>
                        </m:e>
                      </m:nary>
                    </m:oMath>
                  </m:oMathPara>
                </a14:m>
                <a:endParaRPr lang="en-US" sz="2000" dirty="0"/>
              </a:p>
            </p:txBody>
          </p:sp>
        </mc:Choice>
        <mc:Fallback xmlns="">
          <p:sp>
            <p:nvSpPr>
              <p:cNvPr id="10" name="TextBox 9">
                <a:extLst>
                  <a:ext uri="{FF2B5EF4-FFF2-40B4-BE49-F238E27FC236}">
                    <a16:creationId xmlns:a16="http://schemas.microsoft.com/office/drawing/2014/main" id="{75114B53-FDF1-1649-988F-61DB308715F2}"/>
                  </a:ext>
                </a:extLst>
              </p:cNvPr>
              <p:cNvSpPr txBox="1">
                <a:spLocks noRot="1" noChangeAspect="1" noMove="1" noResize="1" noEditPoints="1" noAdjustHandles="1" noChangeArrowheads="1" noChangeShapeType="1" noTextEdit="1"/>
              </p:cNvSpPr>
              <p:nvPr/>
            </p:nvSpPr>
            <p:spPr>
              <a:xfrm>
                <a:off x="2134428" y="3925941"/>
                <a:ext cx="3809172" cy="781752"/>
              </a:xfrm>
              <a:prstGeom prst="rect">
                <a:avLst/>
              </a:prstGeom>
              <a:blipFill>
                <a:blip r:embed="rId4"/>
                <a:stretch>
                  <a:fillRect t="-138095" b="-185714"/>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5F1B7E28-E710-AE43-9674-61979FC8872F}"/>
              </a:ext>
            </a:extLst>
          </p:cNvPr>
          <p:cNvSpPr txBox="1"/>
          <p:nvPr/>
        </p:nvSpPr>
        <p:spPr>
          <a:xfrm>
            <a:off x="7195872" y="1597140"/>
            <a:ext cx="1583872" cy="369332"/>
          </a:xfrm>
          <a:prstGeom prst="rect">
            <a:avLst/>
          </a:prstGeom>
          <a:noFill/>
        </p:spPr>
        <p:txBody>
          <a:bodyPr wrap="square" rtlCol="0">
            <a:spAutoFit/>
          </a:bodyPr>
          <a:lstStyle/>
          <a:p>
            <a:r>
              <a:rPr lang="en-US" dirty="0"/>
              <a:t>softplus</a:t>
            </a:r>
          </a:p>
        </p:txBody>
      </p:sp>
      <p:sp>
        <p:nvSpPr>
          <p:cNvPr id="12" name="TextBox 11">
            <a:extLst>
              <a:ext uri="{FF2B5EF4-FFF2-40B4-BE49-F238E27FC236}">
                <a16:creationId xmlns:a16="http://schemas.microsoft.com/office/drawing/2014/main" id="{06B94E41-2B42-6A48-998C-208F84234F9D}"/>
              </a:ext>
            </a:extLst>
          </p:cNvPr>
          <p:cNvSpPr txBox="1"/>
          <p:nvPr/>
        </p:nvSpPr>
        <p:spPr>
          <a:xfrm>
            <a:off x="7195872" y="4282418"/>
            <a:ext cx="1583872" cy="369332"/>
          </a:xfrm>
          <a:prstGeom prst="rect">
            <a:avLst/>
          </a:prstGeom>
          <a:noFill/>
        </p:spPr>
        <p:txBody>
          <a:bodyPr wrap="square" rtlCol="0">
            <a:spAutoFit/>
          </a:bodyPr>
          <a:lstStyle/>
          <a:p>
            <a:r>
              <a:rPr lang="en-US" dirty="0"/>
              <a:t>ReLU</a:t>
            </a:r>
          </a:p>
        </p:txBody>
      </p:sp>
    </p:spTree>
    <p:extLst>
      <p:ext uri="{BB962C8B-B14F-4D97-AF65-F5344CB8AC3E}">
        <p14:creationId xmlns:p14="http://schemas.microsoft.com/office/powerpoint/2010/main" val="3299924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9BC4B-5F3C-4148-A289-F821DDD57EA9}"/>
              </a:ext>
            </a:extLst>
          </p:cNvPr>
          <p:cNvSpPr>
            <a:spLocks noGrp="1"/>
          </p:cNvSpPr>
          <p:nvPr>
            <p:ph type="title"/>
          </p:nvPr>
        </p:nvSpPr>
        <p:spPr/>
        <p:txBody>
          <a:bodyPr/>
          <a:lstStyle/>
          <a:p>
            <a:r>
              <a:rPr lang="en-US" dirty="0">
                <a:solidFill>
                  <a:schemeClr val="bg1"/>
                </a:solidFill>
              </a:rPr>
              <a:t>Let’s start playing ! </a:t>
            </a:r>
          </a:p>
        </p:txBody>
      </p:sp>
      <p:pic>
        <p:nvPicPr>
          <p:cNvPr id="6" name="Content Placeholder 5">
            <a:extLst>
              <a:ext uri="{FF2B5EF4-FFF2-40B4-BE49-F238E27FC236}">
                <a16:creationId xmlns:a16="http://schemas.microsoft.com/office/drawing/2014/main" id="{866ED399-BF91-1148-9931-B400AD7C222E}"/>
              </a:ext>
            </a:extLst>
          </p:cNvPr>
          <p:cNvPicPr>
            <a:picLocks noGrp="1" noChangeAspect="1"/>
          </p:cNvPicPr>
          <p:nvPr>
            <p:ph idx="1"/>
          </p:nvPr>
        </p:nvPicPr>
        <p:blipFill>
          <a:blip r:embed="rId3"/>
          <a:stretch>
            <a:fillRect/>
          </a:stretch>
        </p:blipFill>
        <p:spPr>
          <a:xfrm>
            <a:off x="5850658" y="1480691"/>
            <a:ext cx="6091873" cy="4351338"/>
          </a:xfrm>
        </p:spPr>
      </p:pic>
      <p:sp>
        <p:nvSpPr>
          <p:cNvPr id="4" name="Slide Number Placeholder 3">
            <a:extLst>
              <a:ext uri="{FF2B5EF4-FFF2-40B4-BE49-F238E27FC236}">
                <a16:creationId xmlns:a16="http://schemas.microsoft.com/office/drawing/2014/main" id="{121D1726-68DE-934C-BA15-3AEEA2A8063E}"/>
              </a:ext>
            </a:extLst>
          </p:cNvPr>
          <p:cNvSpPr>
            <a:spLocks noGrp="1"/>
          </p:cNvSpPr>
          <p:nvPr>
            <p:ph type="sldNum" sz="quarter" idx="12"/>
          </p:nvPr>
        </p:nvSpPr>
        <p:spPr/>
        <p:txBody>
          <a:bodyPr/>
          <a:lstStyle/>
          <a:p>
            <a:fld id="{1C3F0C5A-6CA2-CE48-ADD0-A323063E9F5B}" type="slidenum">
              <a:rPr lang="fr-FR" smtClean="0"/>
              <a:t>45</a:t>
            </a:fld>
            <a:endParaRPr lang="fr-FR"/>
          </a:p>
        </p:txBody>
      </p:sp>
      <p:pic>
        <p:nvPicPr>
          <p:cNvPr id="8" name="Picture 7">
            <a:extLst>
              <a:ext uri="{FF2B5EF4-FFF2-40B4-BE49-F238E27FC236}">
                <a16:creationId xmlns:a16="http://schemas.microsoft.com/office/drawing/2014/main" id="{8512B6CB-6D4B-7F4E-B3DC-D735521F9EEE}"/>
              </a:ext>
            </a:extLst>
          </p:cNvPr>
          <p:cNvPicPr>
            <a:picLocks noChangeAspect="1"/>
          </p:cNvPicPr>
          <p:nvPr/>
        </p:nvPicPr>
        <p:blipFill>
          <a:blip r:embed="rId4"/>
          <a:stretch>
            <a:fillRect/>
          </a:stretch>
        </p:blipFill>
        <p:spPr>
          <a:xfrm>
            <a:off x="249470" y="2357333"/>
            <a:ext cx="4166414" cy="2252310"/>
          </a:xfrm>
          <a:prstGeom prst="rect">
            <a:avLst/>
          </a:prstGeom>
        </p:spPr>
      </p:pic>
      <p:sp>
        <p:nvSpPr>
          <p:cNvPr id="9" name="Right Arrow 8">
            <a:extLst>
              <a:ext uri="{FF2B5EF4-FFF2-40B4-BE49-F238E27FC236}">
                <a16:creationId xmlns:a16="http://schemas.microsoft.com/office/drawing/2014/main" id="{254B564A-87AC-CF46-9C74-E9E6D68A92A7}"/>
              </a:ext>
            </a:extLst>
          </p:cNvPr>
          <p:cNvSpPr/>
          <p:nvPr/>
        </p:nvSpPr>
        <p:spPr>
          <a:xfrm>
            <a:off x="4638908" y="3083312"/>
            <a:ext cx="981307" cy="69137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85469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BFCB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4FA3D-8DA8-3843-99E0-5A59EA5C1FF1}"/>
              </a:ext>
            </a:extLst>
          </p:cNvPr>
          <p:cNvSpPr>
            <a:spLocks noGrp="1"/>
          </p:cNvSpPr>
          <p:nvPr>
            <p:ph type="title"/>
          </p:nvPr>
        </p:nvSpPr>
        <p:spPr>
          <a:xfrm>
            <a:off x="781050" y="576263"/>
            <a:ext cx="6469856" cy="5260181"/>
          </a:xfrm>
        </p:spPr>
        <p:txBody>
          <a:bodyPr>
            <a:normAutofit/>
          </a:bodyPr>
          <a:lstStyle/>
          <a:p>
            <a:r>
              <a:rPr lang="en-US" b="1" dirty="0"/>
              <a:t>Tutorial 1</a:t>
            </a:r>
            <a:r>
              <a:rPr lang="en-US" dirty="0"/>
              <a:t>: 9h-9h45</a:t>
            </a:r>
            <a:br>
              <a:rPr lang="en-US" dirty="0"/>
            </a:br>
            <a:br>
              <a:rPr lang="en-US" dirty="0"/>
            </a:br>
            <a:r>
              <a:rPr lang="en-US" dirty="0"/>
              <a:t>Introduction to </a:t>
            </a:r>
            <a:r>
              <a:rPr lang="en-US" dirty="0" err="1"/>
              <a:t>Tensorflow</a:t>
            </a:r>
            <a:endParaRPr lang="en-US" dirty="0"/>
          </a:p>
        </p:txBody>
      </p:sp>
      <p:sp>
        <p:nvSpPr>
          <p:cNvPr id="4" name="Slide Number Placeholder 3">
            <a:extLst>
              <a:ext uri="{FF2B5EF4-FFF2-40B4-BE49-F238E27FC236}">
                <a16:creationId xmlns:a16="http://schemas.microsoft.com/office/drawing/2014/main" id="{4EF6CCF5-4958-6A44-BC53-096787B8BD34}"/>
              </a:ext>
            </a:extLst>
          </p:cNvPr>
          <p:cNvSpPr>
            <a:spLocks noGrp="1"/>
          </p:cNvSpPr>
          <p:nvPr>
            <p:ph type="sldNum" sz="quarter" idx="12"/>
          </p:nvPr>
        </p:nvSpPr>
        <p:spPr/>
        <p:txBody>
          <a:bodyPr/>
          <a:lstStyle/>
          <a:p>
            <a:fld id="{1C3F0C5A-6CA2-CE48-ADD0-A323063E9F5B}" type="slidenum">
              <a:rPr lang="fr-FR" smtClean="0"/>
              <a:t>46</a:t>
            </a:fld>
            <a:endParaRPr lang="fr-FR"/>
          </a:p>
        </p:txBody>
      </p:sp>
      <p:pic>
        <p:nvPicPr>
          <p:cNvPr id="7" name="Picture 6">
            <a:extLst>
              <a:ext uri="{FF2B5EF4-FFF2-40B4-BE49-F238E27FC236}">
                <a16:creationId xmlns:a16="http://schemas.microsoft.com/office/drawing/2014/main" id="{62E99689-2B98-2545-9567-344202594868}"/>
              </a:ext>
            </a:extLst>
          </p:cNvPr>
          <p:cNvPicPr>
            <a:picLocks noChangeAspect="1"/>
          </p:cNvPicPr>
          <p:nvPr/>
        </p:nvPicPr>
        <p:blipFill>
          <a:blip r:embed="rId2"/>
          <a:stretch>
            <a:fillRect/>
          </a:stretch>
        </p:blipFill>
        <p:spPr>
          <a:xfrm>
            <a:off x="8049491" y="944185"/>
            <a:ext cx="3910039" cy="4969630"/>
          </a:xfrm>
          <a:prstGeom prst="rect">
            <a:avLst/>
          </a:prstGeom>
        </p:spPr>
      </p:pic>
    </p:spTree>
    <p:extLst>
      <p:ext uri="{BB962C8B-B14F-4D97-AF65-F5344CB8AC3E}">
        <p14:creationId xmlns:p14="http://schemas.microsoft.com/office/powerpoint/2010/main" val="1972909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1D7A33-3B87-B84C-9126-597510A4BEAF}"/>
              </a:ext>
            </a:extLst>
          </p:cNvPr>
          <p:cNvSpPr>
            <a:spLocks noGrp="1"/>
          </p:cNvSpPr>
          <p:nvPr>
            <p:ph type="title"/>
          </p:nvPr>
        </p:nvSpPr>
        <p:spPr/>
        <p:txBody>
          <a:bodyPr/>
          <a:lstStyle/>
          <a:p>
            <a:r>
              <a:rPr lang="fr-FR" dirty="0" err="1"/>
              <a:t>Traditional</a:t>
            </a:r>
            <a:r>
              <a:rPr lang="fr-FR" dirty="0"/>
              <a:t> </a:t>
            </a:r>
            <a:r>
              <a:rPr lang="fr-FR" dirty="0" err="1"/>
              <a:t>approach</a:t>
            </a:r>
            <a:r>
              <a:rPr lang="fr-FR" dirty="0"/>
              <a:t> (Software 1.0)</a:t>
            </a:r>
          </a:p>
        </p:txBody>
      </p:sp>
      <p:pic>
        <p:nvPicPr>
          <p:cNvPr id="5" name="Image 4">
            <a:extLst>
              <a:ext uri="{FF2B5EF4-FFF2-40B4-BE49-F238E27FC236}">
                <a16:creationId xmlns:a16="http://schemas.microsoft.com/office/drawing/2014/main" id="{BD575D7A-50A6-9340-99E9-B44F119ED515}"/>
              </a:ext>
            </a:extLst>
          </p:cNvPr>
          <p:cNvPicPr>
            <a:picLocks noChangeAspect="1"/>
          </p:cNvPicPr>
          <p:nvPr/>
        </p:nvPicPr>
        <p:blipFill>
          <a:blip r:embed="rId3"/>
          <a:stretch>
            <a:fillRect/>
          </a:stretch>
        </p:blipFill>
        <p:spPr>
          <a:xfrm>
            <a:off x="1606550" y="1231446"/>
            <a:ext cx="8978900" cy="4216400"/>
          </a:xfrm>
          <a:prstGeom prst="rect">
            <a:avLst/>
          </a:prstGeom>
        </p:spPr>
      </p:pic>
      <p:sp>
        <p:nvSpPr>
          <p:cNvPr id="6" name="Espace réservé du contenu 2">
            <a:extLst>
              <a:ext uri="{FF2B5EF4-FFF2-40B4-BE49-F238E27FC236}">
                <a16:creationId xmlns:a16="http://schemas.microsoft.com/office/drawing/2014/main" id="{F2DBBF62-8A42-B044-AE40-6756D33E9E50}"/>
              </a:ext>
            </a:extLst>
          </p:cNvPr>
          <p:cNvSpPr txBox="1">
            <a:spLocks/>
          </p:cNvSpPr>
          <p:nvPr/>
        </p:nvSpPr>
        <p:spPr>
          <a:xfrm>
            <a:off x="3581401" y="5810084"/>
            <a:ext cx="5438898" cy="546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i="1" dirty="0">
                <a:solidFill>
                  <a:srgbClr val="FF0000"/>
                </a:solidFill>
              </a:rPr>
              <a:t>List of all the knowledge and formal rules </a:t>
            </a:r>
          </a:p>
        </p:txBody>
      </p:sp>
      <p:sp>
        <p:nvSpPr>
          <p:cNvPr id="7" name="Espace réservé du numéro de diapositive 6">
            <a:extLst>
              <a:ext uri="{FF2B5EF4-FFF2-40B4-BE49-F238E27FC236}">
                <a16:creationId xmlns:a16="http://schemas.microsoft.com/office/drawing/2014/main" id="{127344C6-41FF-634F-841A-A20B3566D51F}"/>
              </a:ext>
            </a:extLst>
          </p:cNvPr>
          <p:cNvSpPr>
            <a:spLocks noGrp="1"/>
          </p:cNvSpPr>
          <p:nvPr>
            <p:ph type="sldNum" sz="quarter" idx="12"/>
          </p:nvPr>
        </p:nvSpPr>
        <p:spPr/>
        <p:txBody>
          <a:bodyPr/>
          <a:lstStyle/>
          <a:p>
            <a:fld id="{1C3F0C5A-6CA2-CE48-ADD0-A323063E9F5B}" type="slidenum">
              <a:rPr lang="fr-FR" smtClean="0"/>
              <a:t>5</a:t>
            </a:fld>
            <a:endParaRPr lang="fr-FR" dirty="0"/>
          </a:p>
        </p:txBody>
      </p:sp>
    </p:spTree>
    <p:extLst>
      <p:ext uri="{BB962C8B-B14F-4D97-AF65-F5344CB8AC3E}">
        <p14:creationId xmlns:p14="http://schemas.microsoft.com/office/powerpoint/2010/main" val="1240218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B616C9C-1721-5D40-AF9F-A7762EE98B47}"/>
              </a:ext>
            </a:extLst>
          </p:cNvPr>
          <p:cNvPicPr>
            <a:picLocks noChangeAspect="1"/>
          </p:cNvPicPr>
          <p:nvPr/>
        </p:nvPicPr>
        <p:blipFill>
          <a:blip r:embed="rId3"/>
          <a:stretch>
            <a:fillRect/>
          </a:stretch>
        </p:blipFill>
        <p:spPr>
          <a:xfrm>
            <a:off x="1631950" y="1540205"/>
            <a:ext cx="8928100" cy="4140200"/>
          </a:xfrm>
          <a:prstGeom prst="rect">
            <a:avLst/>
          </a:prstGeom>
        </p:spPr>
      </p:pic>
      <p:sp>
        <p:nvSpPr>
          <p:cNvPr id="2" name="Titre 1">
            <a:extLst>
              <a:ext uri="{FF2B5EF4-FFF2-40B4-BE49-F238E27FC236}">
                <a16:creationId xmlns:a16="http://schemas.microsoft.com/office/drawing/2014/main" id="{AD1D7A33-3B87-B84C-9126-597510A4BEAF}"/>
              </a:ext>
            </a:extLst>
          </p:cNvPr>
          <p:cNvSpPr>
            <a:spLocks noGrp="1"/>
          </p:cNvSpPr>
          <p:nvPr>
            <p:ph type="title"/>
          </p:nvPr>
        </p:nvSpPr>
        <p:spPr/>
        <p:txBody>
          <a:bodyPr/>
          <a:lstStyle/>
          <a:p>
            <a:r>
              <a:rPr lang="fr-FR" dirty="0"/>
              <a:t>Machine Learning </a:t>
            </a:r>
            <a:r>
              <a:rPr lang="fr-FR" dirty="0" err="1"/>
              <a:t>approach</a:t>
            </a:r>
            <a:r>
              <a:rPr lang="fr-FR" dirty="0"/>
              <a:t> (Software 2.0)</a:t>
            </a:r>
          </a:p>
        </p:txBody>
      </p:sp>
      <p:sp>
        <p:nvSpPr>
          <p:cNvPr id="6" name="Espace réservé du contenu 2">
            <a:extLst>
              <a:ext uri="{FF2B5EF4-FFF2-40B4-BE49-F238E27FC236}">
                <a16:creationId xmlns:a16="http://schemas.microsoft.com/office/drawing/2014/main" id="{24A8BE58-C0EF-534E-B788-B8AA6712BA1D}"/>
              </a:ext>
            </a:extLst>
          </p:cNvPr>
          <p:cNvSpPr txBox="1">
            <a:spLocks/>
          </p:cNvSpPr>
          <p:nvPr/>
        </p:nvSpPr>
        <p:spPr>
          <a:xfrm>
            <a:off x="4425620" y="5902159"/>
            <a:ext cx="3637725" cy="5462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i="1" dirty="0">
                <a:solidFill>
                  <a:srgbClr val="FF0000"/>
                </a:solidFill>
              </a:rPr>
              <a:t>Learning from </a:t>
            </a:r>
            <a:r>
              <a:rPr lang="fr-FR" sz="2200" i="1" dirty="0" err="1">
                <a:solidFill>
                  <a:srgbClr val="FF0000"/>
                </a:solidFill>
              </a:rPr>
              <a:t>examples</a:t>
            </a:r>
            <a:endParaRPr lang="fr-FR" sz="2200" i="1" dirty="0">
              <a:solidFill>
                <a:srgbClr val="FF0000"/>
              </a:solidFill>
            </a:endParaRPr>
          </a:p>
        </p:txBody>
      </p:sp>
      <p:sp>
        <p:nvSpPr>
          <p:cNvPr id="7" name="Espace réservé du numéro de diapositive 6">
            <a:extLst>
              <a:ext uri="{FF2B5EF4-FFF2-40B4-BE49-F238E27FC236}">
                <a16:creationId xmlns:a16="http://schemas.microsoft.com/office/drawing/2014/main" id="{2CDD1788-2645-6D45-8D69-08ECEDEBD866}"/>
              </a:ext>
            </a:extLst>
          </p:cNvPr>
          <p:cNvSpPr>
            <a:spLocks noGrp="1"/>
          </p:cNvSpPr>
          <p:nvPr>
            <p:ph type="sldNum" sz="quarter" idx="12"/>
          </p:nvPr>
        </p:nvSpPr>
        <p:spPr/>
        <p:txBody>
          <a:bodyPr/>
          <a:lstStyle/>
          <a:p>
            <a:fld id="{1C3F0C5A-6CA2-CE48-ADD0-A323063E9F5B}" type="slidenum">
              <a:rPr lang="fr-FR" smtClean="0"/>
              <a:t>6</a:t>
            </a:fld>
            <a:endParaRPr lang="fr-FR"/>
          </a:p>
        </p:txBody>
      </p:sp>
    </p:spTree>
    <p:extLst>
      <p:ext uri="{BB962C8B-B14F-4D97-AF65-F5344CB8AC3E}">
        <p14:creationId xmlns:p14="http://schemas.microsoft.com/office/powerpoint/2010/main" val="487225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D06972-3687-5A4C-A781-04BA71B39437}"/>
              </a:ext>
            </a:extLst>
          </p:cNvPr>
          <p:cNvSpPr>
            <a:spLocks noGrp="1"/>
          </p:cNvSpPr>
          <p:nvPr>
            <p:ph type="title"/>
          </p:nvPr>
        </p:nvSpPr>
        <p:spPr/>
        <p:txBody>
          <a:bodyPr/>
          <a:lstStyle/>
          <a:p>
            <a:r>
              <a:rPr lang="fr-FR" dirty="0"/>
              <a:t>Machine Learning </a:t>
            </a:r>
            <a:r>
              <a:rPr lang="fr-FR" dirty="0" err="1"/>
              <a:t>approach</a:t>
            </a:r>
            <a:r>
              <a:rPr lang="fr-FR" dirty="0"/>
              <a:t> (Software 2.0)</a:t>
            </a:r>
          </a:p>
        </p:txBody>
      </p:sp>
      <p:pic>
        <p:nvPicPr>
          <p:cNvPr id="5" name="Espace réservé du contenu 4">
            <a:extLst>
              <a:ext uri="{FF2B5EF4-FFF2-40B4-BE49-F238E27FC236}">
                <a16:creationId xmlns:a16="http://schemas.microsoft.com/office/drawing/2014/main" id="{2914123E-D9B2-8F4D-9AAA-A3AF8B941044}"/>
              </a:ext>
            </a:extLst>
          </p:cNvPr>
          <p:cNvPicPr>
            <a:picLocks noGrp="1" noChangeAspect="1"/>
          </p:cNvPicPr>
          <p:nvPr>
            <p:ph idx="1"/>
          </p:nvPr>
        </p:nvPicPr>
        <p:blipFill>
          <a:blip r:embed="rId3"/>
          <a:stretch>
            <a:fillRect/>
          </a:stretch>
        </p:blipFill>
        <p:spPr>
          <a:xfrm>
            <a:off x="1955553" y="1844313"/>
            <a:ext cx="8470900" cy="3937000"/>
          </a:xfrm>
        </p:spPr>
      </p:pic>
      <p:sp>
        <p:nvSpPr>
          <p:cNvPr id="6" name="Espace réservé du contenu 2">
            <a:extLst>
              <a:ext uri="{FF2B5EF4-FFF2-40B4-BE49-F238E27FC236}">
                <a16:creationId xmlns:a16="http://schemas.microsoft.com/office/drawing/2014/main" id="{9C782FA3-1734-AD41-A98C-1CC01EC32674}"/>
              </a:ext>
            </a:extLst>
          </p:cNvPr>
          <p:cNvSpPr txBox="1">
            <a:spLocks/>
          </p:cNvSpPr>
          <p:nvPr/>
        </p:nvSpPr>
        <p:spPr>
          <a:xfrm>
            <a:off x="4805629" y="5810084"/>
            <a:ext cx="3637725" cy="5462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i="1" err="1">
                <a:solidFill>
                  <a:srgbClr val="FF0000"/>
                </a:solidFill>
              </a:rPr>
              <a:t>Adapting</a:t>
            </a:r>
            <a:r>
              <a:rPr lang="fr-FR" sz="2200" i="1">
                <a:solidFill>
                  <a:srgbClr val="FF0000"/>
                </a:solidFill>
              </a:rPr>
              <a:t> to change</a:t>
            </a:r>
          </a:p>
        </p:txBody>
      </p:sp>
      <p:sp>
        <p:nvSpPr>
          <p:cNvPr id="7" name="Espace réservé du numéro de diapositive 6">
            <a:extLst>
              <a:ext uri="{FF2B5EF4-FFF2-40B4-BE49-F238E27FC236}">
                <a16:creationId xmlns:a16="http://schemas.microsoft.com/office/drawing/2014/main" id="{CA3DE0AF-D9AF-7849-86A7-E08FAD52CF42}"/>
              </a:ext>
            </a:extLst>
          </p:cNvPr>
          <p:cNvSpPr>
            <a:spLocks noGrp="1"/>
          </p:cNvSpPr>
          <p:nvPr>
            <p:ph type="sldNum" sz="quarter" idx="12"/>
          </p:nvPr>
        </p:nvSpPr>
        <p:spPr/>
        <p:txBody>
          <a:bodyPr/>
          <a:lstStyle/>
          <a:p>
            <a:fld id="{1C3F0C5A-6CA2-CE48-ADD0-A323063E9F5B}" type="slidenum">
              <a:rPr lang="fr-FR" smtClean="0"/>
              <a:t>7</a:t>
            </a:fld>
            <a:endParaRPr lang="fr-FR"/>
          </a:p>
        </p:txBody>
      </p:sp>
    </p:spTree>
    <p:extLst>
      <p:ext uri="{BB962C8B-B14F-4D97-AF65-F5344CB8AC3E}">
        <p14:creationId xmlns:p14="http://schemas.microsoft.com/office/powerpoint/2010/main" val="41975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C20F59-B005-5C49-AF61-422FB83F959D}"/>
              </a:ext>
            </a:extLst>
          </p:cNvPr>
          <p:cNvSpPr>
            <a:spLocks noGrp="1"/>
          </p:cNvSpPr>
          <p:nvPr>
            <p:ph type="title"/>
          </p:nvPr>
        </p:nvSpPr>
        <p:spPr/>
        <p:txBody>
          <a:bodyPr/>
          <a:lstStyle/>
          <a:p>
            <a:r>
              <a:rPr lang="fr-FR" dirty="0"/>
              <a:t>Machine Learning </a:t>
            </a:r>
            <a:r>
              <a:rPr lang="fr-FR" dirty="0" err="1"/>
              <a:t>approach</a:t>
            </a:r>
            <a:r>
              <a:rPr lang="fr-FR" dirty="0"/>
              <a:t> </a:t>
            </a:r>
            <a:r>
              <a:rPr lang="fr-FR"/>
              <a:t>(Software 2.0)</a:t>
            </a:r>
            <a:endParaRPr lang="fr-FR" dirty="0"/>
          </a:p>
        </p:txBody>
      </p:sp>
      <p:pic>
        <p:nvPicPr>
          <p:cNvPr id="5" name="Espace réservé du contenu 4">
            <a:extLst>
              <a:ext uri="{FF2B5EF4-FFF2-40B4-BE49-F238E27FC236}">
                <a16:creationId xmlns:a16="http://schemas.microsoft.com/office/drawing/2014/main" id="{B102B9D8-E0D9-B641-BA3B-5D955EA4C10A}"/>
              </a:ext>
            </a:extLst>
          </p:cNvPr>
          <p:cNvPicPr>
            <a:picLocks noGrp="1" noChangeAspect="1"/>
          </p:cNvPicPr>
          <p:nvPr>
            <p:ph idx="1"/>
          </p:nvPr>
        </p:nvPicPr>
        <p:blipFill>
          <a:blip r:embed="rId3"/>
          <a:stretch>
            <a:fillRect/>
          </a:stretch>
        </p:blipFill>
        <p:spPr>
          <a:xfrm>
            <a:off x="1460500" y="1550936"/>
            <a:ext cx="9271000" cy="4330700"/>
          </a:xfrm>
        </p:spPr>
      </p:pic>
      <p:sp>
        <p:nvSpPr>
          <p:cNvPr id="6" name="Espace réservé du contenu 2">
            <a:extLst>
              <a:ext uri="{FF2B5EF4-FFF2-40B4-BE49-F238E27FC236}">
                <a16:creationId xmlns:a16="http://schemas.microsoft.com/office/drawing/2014/main" id="{59455323-5129-FA4C-992C-57DC3F95C6D4}"/>
              </a:ext>
            </a:extLst>
          </p:cNvPr>
          <p:cNvSpPr txBox="1">
            <a:spLocks/>
          </p:cNvSpPr>
          <p:nvPr/>
        </p:nvSpPr>
        <p:spPr>
          <a:xfrm>
            <a:off x="4639376" y="6083217"/>
            <a:ext cx="3637725" cy="5462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i="1" dirty="0">
                <a:solidFill>
                  <a:srgbClr val="FF0000"/>
                </a:solidFill>
              </a:rPr>
              <a:t>Help </a:t>
            </a:r>
            <a:r>
              <a:rPr lang="fr-FR" sz="2200" i="1" dirty="0" err="1">
                <a:solidFill>
                  <a:srgbClr val="FF0000"/>
                </a:solidFill>
              </a:rPr>
              <a:t>Humans</a:t>
            </a:r>
            <a:r>
              <a:rPr lang="fr-FR" sz="2200" i="1" dirty="0">
                <a:solidFill>
                  <a:srgbClr val="FF0000"/>
                </a:solidFill>
              </a:rPr>
              <a:t> learn</a:t>
            </a:r>
          </a:p>
        </p:txBody>
      </p:sp>
      <p:sp>
        <p:nvSpPr>
          <p:cNvPr id="7" name="Espace réservé du numéro de diapositive 6">
            <a:extLst>
              <a:ext uri="{FF2B5EF4-FFF2-40B4-BE49-F238E27FC236}">
                <a16:creationId xmlns:a16="http://schemas.microsoft.com/office/drawing/2014/main" id="{EF49221E-9447-2745-872A-F3656797E0A4}"/>
              </a:ext>
            </a:extLst>
          </p:cNvPr>
          <p:cNvSpPr>
            <a:spLocks noGrp="1"/>
          </p:cNvSpPr>
          <p:nvPr>
            <p:ph type="sldNum" sz="quarter" idx="12"/>
          </p:nvPr>
        </p:nvSpPr>
        <p:spPr/>
        <p:txBody>
          <a:bodyPr/>
          <a:lstStyle/>
          <a:p>
            <a:fld id="{1C3F0C5A-6CA2-CE48-ADD0-A323063E9F5B}" type="slidenum">
              <a:rPr lang="fr-FR" smtClean="0"/>
              <a:t>8</a:t>
            </a:fld>
            <a:endParaRPr lang="fr-FR"/>
          </a:p>
        </p:txBody>
      </p:sp>
    </p:spTree>
    <p:extLst>
      <p:ext uri="{BB962C8B-B14F-4D97-AF65-F5344CB8AC3E}">
        <p14:creationId xmlns:p14="http://schemas.microsoft.com/office/powerpoint/2010/main" val="2089680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9F7C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DC341-EE37-3F47-B71E-EC3F3E62EADD}"/>
              </a:ext>
            </a:extLst>
          </p:cNvPr>
          <p:cNvSpPr>
            <a:spLocks noGrp="1"/>
          </p:cNvSpPr>
          <p:nvPr>
            <p:ph type="title"/>
          </p:nvPr>
        </p:nvSpPr>
        <p:spPr>
          <a:xfrm>
            <a:off x="824787" y="372257"/>
            <a:ext cx="6073917" cy="2852737"/>
          </a:xfrm>
        </p:spPr>
        <p:txBody>
          <a:bodyPr/>
          <a:lstStyle/>
          <a:p>
            <a:r>
              <a:rPr lang="en-US" dirty="0"/>
              <a:t>What is Machine Learning ? </a:t>
            </a:r>
          </a:p>
        </p:txBody>
      </p:sp>
      <p:sp>
        <p:nvSpPr>
          <p:cNvPr id="3" name="Text Placeholder 2">
            <a:extLst>
              <a:ext uri="{FF2B5EF4-FFF2-40B4-BE49-F238E27FC236}">
                <a16:creationId xmlns:a16="http://schemas.microsoft.com/office/drawing/2014/main" id="{F50E9ED8-1A52-404E-848F-175AF6E87BCE}"/>
              </a:ext>
            </a:extLst>
          </p:cNvPr>
          <p:cNvSpPr>
            <a:spLocks noGrp="1"/>
          </p:cNvSpPr>
          <p:nvPr>
            <p:ph type="body" idx="1"/>
          </p:nvPr>
        </p:nvSpPr>
        <p:spPr>
          <a:xfrm>
            <a:off x="1405056" y="4023081"/>
            <a:ext cx="4797083" cy="1500187"/>
          </a:xfrm>
        </p:spPr>
        <p:txBody>
          <a:bodyPr>
            <a:normAutofit/>
          </a:bodyPr>
          <a:lstStyle/>
          <a:p>
            <a:r>
              <a:rPr lang="en-US" sz="3000" i="1" dirty="0">
                <a:solidFill>
                  <a:schemeClr val="tx1"/>
                </a:solidFill>
              </a:rPr>
              <a:t>"Can machines do what we (as thinking entities) can do?” </a:t>
            </a:r>
            <a:r>
              <a:rPr lang="en-US" sz="3000" dirty="0">
                <a:solidFill>
                  <a:schemeClr val="tx1"/>
                </a:solidFill>
              </a:rPr>
              <a:t>(Turing) </a:t>
            </a:r>
          </a:p>
        </p:txBody>
      </p:sp>
      <p:sp>
        <p:nvSpPr>
          <p:cNvPr id="4" name="Slide Number Placeholder 3">
            <a:extLst>
              <a:ext uri="{FF2B5EF4-FFF2-40B4-BE49-F238E27FC236}">
                <a16:creationId xmlns:a16="http://schemas.microsoft.com/office/drawing/2014/main" id="{7EFE361C-6E89-EF4E-8CB5-403A8A1BF7AF}"/>
              </a:ext>
            </a:extLst>
          </p:cNvPr>
          <p:cNvSpPr>
            <a:spLocks noGrp="1"/>
          </p:cNvSpPr>
          <p:nvPr>
            <p:ph type="sldNum" sz="quarter" idx="12"/>
          </p:nvPr>
        </p:nvSpPr>
        <p:spPr/>
        <p:txBody>
          <a:bodyPr/>
          <a:lstStyle/>
          <a:p>
            <a:fld id="{1C3F0C5A-6CA2-CE48-ADD0-A323063E9F5B}" type="slidenum">
              <a:rPr lang="fr-FR" smtClean="0"/>
              <a:t>9</a:t>
            </a:fld>
            <a:endParaRPr lang="fr-FR"/>
          </a:p>
        </p:txBody>
      </p:sp>
      <p:pic>
        <p:nvPicPr>
          <p:cNvPr id="6" name="Picture 5">
            <a:extLst>
              <a:ext uri="{FF2B5EF4-FFF2-40B4-BE49-F238E27FC236}">
                <a16:creationId xmlns:a16="http://schemas.microsoft.com/office/drawing/2014/main" id="{8ECFB549-56C8-134F-B664-1F54DF4E10F6}"/>
              </a:ext>
            </a:extLst>
          </p:cNvPr>
          <p:cNvPicPr>
            <a:picLocks noChangeAspect="1"/>
          </p:cNvPicPr>
          <p:nvPr/>
        </p:nvPicPr>
        <p:blipFill>
          <a:blip r:embed="rId3"/>
          <a:stretch>
            <a:fillRect/>
          </a:stretch>
        </p:blipFill>
        <p:spPr>
          <a:xfrm>
            <a:off x="7030849" y="577850"/>
            <a:ext cx="4797083" cy="5511800"/>
          </a:xfrm>
          <a:prstGeom prst="rect">
            <a:avLst/>
          </a:prstGeom>
        </p:spPr>
      </p:pic>
    </p:spTree>
    <p:extLst>
      <p:ext uri="{BB962C8B-B14F-4D97-AF65-F5344CB8AC3E}">
        <p14:creationId xmlns:p14="http://schemas.microsoft.com/office/powerpoint/2010/main" val="266535827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TotalTime>
  <Words>2858</Words>
  <Application>Microsoft Macintosh PowerPoint</Application>
  <PresentationFormat>Widescreen</PresentationFormat>
  <Paragraphs>398</Paragraphs>
  <Slides>46</Slides>
  <Notes>37</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Calibri Light</vt:lpstr>
      <vt:lpstr>Cambria Math</vt:lpstr>
      <vt:lpstr>Thème Office</vt:lpstr>
      <vt:lpstr>Machine Learning  Review</vt:lpstr>
      <vt:lpstr>Who am I?</vt:lpstr>
      <vt:lpstr>PowerPoint Presentation</vt:lpstr>
      <vt:lpstr>Useful Resources</vt:lpstr>
      <vt:lpstr>Traditional approach (Software 1.0)</vt:lpstr>
      <vt:lpstr>Machine Learning approach (Software 2.0)</vt:lpstr>
      <vt:lpstr>Machine Learning approach (Software 2.0)</vt:lpstr>
      <vt:lpstr>Machine Learning approach (Software 2.0)</vt:lpstr>
      <vt:lpstr>What is Machine Learning ? </vt:lpstr>
      <vt:lpstr>Let’s warm up !</vt:lpstr>
      <vt:lpstr>Definition… in words</vt:lpstr>
      <vt:lpstr>Definition… schematically</vt:lpstr>
      <vt:lpstr>Experience E</vt:lpstr>
      <vt:lpstr>Learning Pillars</vt:lpstr>
      <vt:lpstr>Supervised Learning</vt:lpstr>
      <vt:lpstr>Unsupervised Learning</vt:lpstr>
      <vt:lpstr>Reinforcement Learning</vt:lpstr>
      <vt:lpstr>Data assumption</vt:lpstr>
      <vt:lpstr>Features</vt:lpstr>
      <vt:lpstr>Features Example :Image classification</vt:lpstr>
      <vt:lpstr>Deep Learning  </vt:lpstr>
      <vt:lpstr>Training/Validation/Test sets</vt:lpstr>
      <vt:lpstr>Training/Validation/Test sets</vt:lpstr>
      <vt:lpstr>Task T</vt:lpstr>
      <vt:lpstr>Problem Types</vt:lpstr>
      <vt:lpstr>Regression</vt:lpstr>
      <vt:lpstr>Classification</vt:lpstr>
      <vt:lpstr>Clustering</vt:lpstr>
      <vt:lpstr>PowerPoint Presentation</vt:lpstr>
      <vt:lpstr>PowerPoint Presentation</vt:lpstr>
      <vt:lpstr>Anomaly Detection</vt:lpstr>
      <vt:lpstr>Representation Learning</vt:lpstr>
      <vt:lpstr>Continuous Estimation</vt:lpstr>
      <vt:lpstr>Data Generation</vt:lpstr>
      <vt:lpstr>Ranking</vt:lpstr>
      <vt:lpstr>Neural Network (NN)</vt:lpstr>
      <vt:lpstr>Deploying a Neural Network </vt:lpstr>
      <vt:lpstr>Network model</vt:lpstr>
      <vt:lpstr>Activation functions</vt:lpstr>
      <vt:lpstr>Activation functions</vt:lpstr>
      <vt:lpstr>Neural Network Outputs</vt:lpstr>
      <vt:lpstr>Output layer : activation functions</vt:lpstr>
      <vt:lpstr>Sigmoid and softmax</vt:lpstr>
      <vt:lpstr>ReLU, softplus and smoothed max</vt:lpstr>
      <vt:lpstr>Let’s start playing ! </vt:lpstr>
      <vt:lpstr>Tutorial 1: 9h-9h45  Introduction to Tensorflow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Geraldine Conti</dc:creator>
  <cp:lastModifiedBy>Matthew Vowels</cp:lastModifiedBy>
  <cp:revision>540</cp:revision>
  <dcterms:created xsi:type="dcterms:W3CDTF">2019-08-05T05:12:45Z</dcterms:created>
  <dcterms:modified xsi:type="dcterms:W3CDTF">2023-01-23T19:47:48Z</dcterms:modified>
</cp:coreProperties>
</file>