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7"/>
  </p:notesMasterIdLst>
  <p:sldIdLst>
    <p:sldId id="605" r:id="rId2"/>
    <p:sldId id="608" r:id="rId3"/>
    <p:sldId id="288" r:id="rId4"/>
    <p:sldId id="640" r:id="rId5"/>
    <p:sldId id="426" r:id="rId6"/>
    <p:sldId id="285" r:id="rId7"/>
    <p:sldId id="272" r:id="rId8"/>
    <p:sldId id="425" r:id="rId9"/>
    <p:sldId id="400" r:id="rId10"/>
    <p:sldId id="366" r:id="rId11"/>
    <p:sldId id="365" r:id="rId12"/>
    <p:sldId id="641" r:id="rId13"/>
    <p:sldId id="642" r:id="rId14"/>
    <p:sldId id="430" r:id="rId15"/>
    <p:sldId id="368" r:id="rId16"/>
    <p:sldId id="434" r:id="rId17"/>
    <p:sldId id="334" r:id="rId18"/>
    <p:sldId id="435" r:id="rId19"/>
    <p:sldId id="404" r:id="rId20"/>
    <p:sldId id="405" r:id="rId21"/>
    <p:sldId id="410" r:id="rId22"/>
    <p:sldId id="609" r:id="rId23"/>
    <p:sldId id="403" r:id="rId24"/>
    <p:sldId id="406" r:id="rId25"/>
    <p:sldId id="656" r:id="rId26"/>
    <p:sldId id="436" r:id="rId27"/>
    <p:sldId id="275" r:id="rId28"/>
    <p:sldId id="412" r:id="rId29"/>
    <p:sldId id="413" r:id="rId30"/>
    <p:sldId id="416" r:id="rId31"/>
    <p:sldId id="418" r:id="rId32"/>
    <p:sldId id="420" r:id="rId33"/>
    <p:sldId id="419" r:id="rId34"/>
    <p:sldId id="578" r:id="rId35"/>
    <p:sldId id="603" r:id="rId36"/>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F7C8"/>
    <a:srgbClr val="F7FFBD"/>
    <a:srgbClr val="FFFFCC"/>
    <a:srgbClr val="0432FF"/>
    <a:srgbClr val="BFCBFF"/>
    <a:srgbClr val="FFE5F1"/>
    <a:srgbClr val="FF40FF"/>
    <a:srgbClr val="FF9300"/>
    <a:srgbClr val="FF6208"/>
    <a:srgbClr val="20A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3466"/>
    <p:restoredTop sz="78944" autoAdjust="0"/>
  </p:normalViewPr>
  <p:slideViewPr>
    <p:cSldViewPr snapToGrid="0" snapToObjects="1">
      <p:cViewPr>
        <p:scale>
          <a:sx n="78" d="100"/>
          <a:sy n="78" d="100"/>
        </p:scale>
        <p:origin x="144" y="560"/>
      </p:cViewPr>
      <p:guideLst/>
    </p:cSldViewPr>
  </p:slideViewPr>
  <p:notesTextViewPr>
    <p:cViewPr>
      <p:scale>
        <a:sx n="1" d="1"/>
        <a:sy n="1" d="1"/>
      </p:scale>
      <p:origin x="0" y="0"/>
    </p:cViewPr>
  </p:notesTextViewPr>
  <p:sorterViewPr>
    <p:cViewPr varScale="1">
      <p:scale>
        <a:sx n="1" d="1"/>
        <a:sy n="1" d="1"/>
      </p:scale>
      <p:origin x="0" y="-11097"/>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8D8E7EA-2098-D84F-B626-38BE05C51F79}" type="datetimeFigureOut">
              <a:rPr lang="fr-FR" smtClean="0"/>
              <a:t>18/01/2023</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74FB9C-E7B6-A04F-9404-C6599A447B67}" type="slidenum">
              <a:rPr lang="fr-FR" smtClean="0"/>
              <a:t>‹#›</a:t>
            </a:fld>
            <a:endParaRPr lang="fr-FR"/>
          </a:p>
        </p:txBody>
      </p:sp>
    </p:spTree>
    <p:extLst>
      <p:ext uri="{BB962C8B-B14F-4D97-AF65-F5344CB8AC3E}">
        <p14:creationId xmlns:p14="http://schemas.microsoft.com/office/powerpoint/2010/main" val="4596697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H" dirty="0"/>
          </a:p>
        </p:txBody>
      </p:sp>
      <p:sp>
        <p:nvSpPr>
          <p:cNvPr id="4" name="Slide Number Placeholder 3"/>
          <p:cNvSpPr>
            <a:spLocks noGrp="1"/>
          </p:cNvSpPr>
          <p:nvPr>
            <p:ph type="sldNum" sz="quarter" idx="5"/>
          </p:nvPr>
        </p:nvSpPr>
        <p:spPr/>
        <p:txBody>
          <a:bodyPr/>
          <a:lstStyle/>
          <a:p>
            <a:fld id="{BD74FB9C-E7B6-A04F-9404-C6599A447B67}" type="slidenum">
              <a:rPr lang="fr-FR" smtClean="0"/>
              <a:t>1</a:t>
            </a:fld>
            <a:endParaRPr lang="fr-FR"/>
          </a:p>
        </p:txBody>
      </p:sp>
    </p:spTree>
    <p:extLst>
      <p:ext uri="{BB962C8B-B14F-4D97-AF65-F5344CB8AC3E}">
        <p14:creationId xmlns:p14="http://schemas.microsoft.com/office/powerpoint/2010/main" val="8745688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Precision : of all the images we predicted y=1, what fraction of it have cats ? </a:t>
            </a:r>
          </a:p>
          <a:p>
            <a:endParaRPr lang="en-US" dirty="0"/>
          </a:p>
          <a:p>
            <a:r>
              <a:rPr lang="en-US" dirty="0"/>
              <a:t>Recall : of all the images that actually have cats, what fraction of it did we correctly identifying have cats ? We have missed two cats !!! </a:t>
            </a:r>
          </a:p>
          <a:p>
            <a:endParaRPr lang="en-US" dirty="0"/>
          </a:p>
          <a:p>
            <a:endParaRPr lang="en-US" dirty="0"/>
          </a:p>
          <a:p>
            <a:r>
              <a:rPr lang="en-US" dirty="0"/>
              <a:t>Categorized as : </a:t>
            </a:r>
          </a:p>
          <a:p>
            <a:pPr lvl="1"/>
            <a:r>
              <a:rPr lang="en-US" dirty="0">
                <a:highlight>
                  <a:srgbClr val="FFFF00"/>
                </a:highlight>
              </a:rPr>
              <a:t>Satisficing </a:t>
            </a:r>
            <a:r>
              <a:rPr lang="en-US" dirty="0"/>
              <a:t>metrics : running time </a:t>
            </a:r>
          </a:p>
          <a:p>
            <a:pPr lvl="1"/>
            <a:r>
              <a:rPr lang="en-US" dirty="0">
                <a:highlight>
                  <a:srgbClr val="FFFF00"/>
                </a:highlight>
              </a:rPr>
              <a:t>Optimizing</a:t>
            </a:r>
            <a:r>
              <a:rPr lang="en-US" dirty="0"/>
              <a:t> metrics : accuracy</a:t>
            </a:r>
          </a:p>
          <a:p>
            <a:endParaRPr lang="en-US" dirty="0"/>
          </a:p>
        </p:txBody>
      </p:sp>
      <p:sp>
        <p:nvSpPr>
          <p:cNvPr id="4" name="Slide Number Placeholder 3"/>
          <p:cNvSpPr>
            <a:spLocks noGrp="1"/>
          </p:cNvSpPr>
          <p:nvPr>
            <p:ph type="sldNum" sz="quarter" idx="5"/>
          </p:nvPr>
        </p:nvSpPr>
        <p:spPr/>
        <p:txBody>
          <a:bodyPr/>
          <a:lstStyle/>
          <a:p>
            <a:fld id="{86C978B8-A9A4-3347-8EFF-AA1998490631}" type="slidenum">
              <a:rPr lang="en-US" smtClean="0"/>
              <a:t>13</a:t>
            </a:fld>
            <a:endParaRPr lang="en-US"/>
          </a:p>
        </p:txBody>
      </p:sp>
    </p:spTree>
    <p:extLst>
      <p:ext uri="{BB962C8B-B14F-4D97-AF65-F5344CB8AC3E}">
        <p14:creationId xmlns:p14="http://schemas.microsoft.com/office/powerpoint/2010/main" val="4586500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kriyavikalpa.com</a:t>
            </a:r>
            <a:r>
              <a:rPr lang="en-US" dirty="0"/>
              <a:t>/2018/12/12/evaluating-your-classifier/</a:t>
            </a:r>
          </a:p>
          <a:p>
            <a:endParaRPr lang="en-US" dirty="0"/>
          </a:p>
          <a:p>
            <a:r>
              <a:rPr lang="en-US" dirty="0"/>
              <a:t>Precision : of all the images we predicted y=1, what fraction of it have cats ? </a:t>
            </a:r>
          </a:p>
          <a:p>
            <a:endParaRPr lang="en-US" dirty="0"/>
          </a:p>
          <a:p>
            <a:r>
              <a:rPr lang="en-US" dirty="0"/>
              <a:t>Recall : of all the images that actually have cats, what fraction of it did we correctly identifying have cats ? We have missed two cats !!! </a:t>
            </a:r>
          </a:p>
          <a:p>
            <a:endParaRPr lang="en-US" dirty="0"/>
          </a:p>
          <a:p>
            <a:endParaRPr lang="en-US" dirty="0"/>
          </a:p>
          <a:p>
            <a:r>
              <a:rPr lang="en-US" dirty="0"/>
              <a:t>Categorized as : </a:t>
            </a:r>
          </a:p>
          <a:p>
            <a:pPr lvl="1"/>
            <a:r>
              <a:rPr lang="en-US" dirty="0">
                <a:highlight>
                  <a:srgbClr val="FFFF00"/>
                </a:highlight>
              </a:rPr>
              <a:t>Satisficing </a:t>
            </a:r>
            <a:r>
              <a:rPr lang="en-US" dirty="0"/>
              <a:t>metrics : running time </a:t>
            </a:r>
          </a:p>
          <a:p>
            <a:pPr lvl="1"/>
            <a:r>
              <a:rPr lang="en-US" dirty="0">
                <a:highlight>
                  <a:srgbClr val="FFFF00"/>
                </a:highlight>
              </a:rPr>
              <a:t>Optimizing</a:t>
            </a:r>
            <a:r>
              <a:rPr lang="en-US" dirty="0"/>
              <a:t> metrics : accuracy</a:t>
            </a:r>
          </a:p>
          <a:p>
            <a:endParaRPr lang="en-US" dirty="0"/>
          </a:p>
          <a:p>
            <a:pPr rtl="0"/>
            <a:r>
              <a:rPr lang="en-US" sz="1200" b="0" i="0" u="none" strike="noStrike" kern="1200" dirty="0">
                <a:solidFill>
                  <a:schemeClr val="tx1"/>
                </a:solidFill>
                <a:effectLst/>
                <a:latin typeface="+mn-lt"/>
                <a:ea typeface="+mn-ea"/>
                <a:cs typeface="+mn-cs"/>
              </a:rPr>
              <a:t>The main objective of our model is to have a high Precision and Recall, not just a higher Precision and lower recall or vice versa.</a:t>
            </a:r>
          </a:p>
          <a:p>
            <a:pPr rtl="0"/>
            <a:r>
              <a:rPr lang="en-US" sz="1200" b="0" i="0" u="none" strike="noStrike" kern="1200" dirty="0">
                <a:solidFill>
                  <a:schemeClr val="tx1"/>
                </a:solidFill>
                <a:effectLst/>
                <a:latin typeface="+mn-lt"/>
                <a:ea typeface="+mn-ea"/>
                <a:cs typeface="+mn-cs"/>
              </a:rPr>
              <a:t>Let’s do some calculation.</a:t>
            </a:r>
            <a:br>
              <a:rPr lang="en-US" sz="1200" b="0" i="0" u="none" strike="noStrike" kern="1200" dirty="0">
                <a:solidFill>
                  <a:schemeClr val="tx1"/>
                </a:solidFill>
                <a:effectLst/>
                <a:latin typeface="+mn-lt"/>
                <a:ea typeface="+mn-ea"/>
                <a:cs typeface="+mn-cs"/>
              </a:rPr>
            </a:br>
            <a:r>
              <a:rPr lang="en-US" sz="1200" b="0" i="0" u="none" strike="noStrike" kern="1200" dirty="0">
                <a:solidFill>
                  <a:schemeClr val="tx1"/>
                </a:solidFill>
                <a:effectLst/>
                <a:latin typeface="+mn-lt"/>
                <a:ea typeface="+mn-ea"/>
                <a:cs typeface="+mn-cs"/>
              </a:rPr>
              <a:t>Suppose, Precision = 0.5, Recall = 0.5.</a:t>
            </a:r>
            <a:br>
              <a:rPr lang="en-US" sz="1200" b="0" i="0" u="none" strike="noStrike" kern="1200" dirty="0">
                <a:solidFill>
                  <a:schemeClr val="tx1"/>
                </a:solidFill>
                <a:effectLst/>
                <a:latin typeface="+mn-lt"/>
                <a:ea typeface="+mn-ea"/>
                <a:cs typeface="+mn-cs"/>
              </a:rPr>
            </a:br>
            <a:r>
              <a:rPr lang="en-US" sz="1200" b="0" i="0" u="none" strike="noStrike" kern="1200" dirty="0">
                <a:solidFill>
                  <a:schemeClr val="tx1"/>
                </a:solidFill>
                <a:effectLst/>
                <a:latin typeface="+mn-lt"/>
                <a:ea typeface="+mn-ea"/>
                <a:cs typeface="+mn-cs"/>
              </a:rPr>
              <a:t>HM = 0.5</a:t>
            </a:r>
            <a:br>
              <a:rPr lang="en-US" sz="1200" b="0" i="0" u="none" strike="noStrike" kern="1200" dirty="0">
                <a:solidFill>
                  <a:schemeClr val="tx1"/>
                </a:solidFill>
                <a:effectLst/>
                <a:latin typeface="+mn-lt"/>
                <a:ea typeface="+mn-ea"/>
                <a:cs typeface="+mn-cs"/>
              </a:rPr>
            </a:br>
            <a:r>
              <a:rPr lang="en-US" sz="1200" b="0" i="0" u="none" strike="noStrike" kern="1200" dirty="0">
                <a:solidFill>
                  <a:schemeClr val="tx1"/>
                </a:solidFill>
                <a:effectLst/>
                <a:latin typeface="+mn-lt"/>
                <a:ea typeface="+mn-ea"/>
                <a:cs typeface="+mn-cs"/>
              </a:rPr>
              <a:t>AM = 0.5</a:t>
            </a:r>
            <a:br>
              <a:rPr lang="en-US" sz="1200" b="0" i="0" u="none" strike="noStrike" kern="1200" dirty="0">
                <a:solidFill>
                  <a:schemeClr val="tx1"/>
                </a:solidFill>
                <a:effectLst/>
                <a:latin typeface="+mn-lt"/>
                <a:ea typeface="+mn-ea"/>
                <a:cs typeface="+mn-cs"/>
              </a:rPr>
            </a:br>
            <a:r>
              <a:rPr lang="en-US" sz="1200" b="0" i="0" u="none" strike="noStrike" kern="1200" dirty="0">
                <a:solidFill>
                  <a:schemeClr val="tx1"/>
                </a:solidFill>
                <a:effectLst/>
                <a:latin typeface="+mn-lt"/>
                <a:ea typeface="+mn-ea"/>
                <a:cs typeface="+mn-cs"/>
              </a:rPr>
              <a:t>GM = 0.5</a:t>
            </a:r>
          </a:p>
          <a:p>
            <a:pPr rtl="0"/>
            <a:r>
              <a:rPr lang="en-US" sz="1200" b="0" i="0" u="none" strike="noStrike" kern="1200" dirty="0">
                <a:solidFill>
                  <a:schemeClr val="tx1"/>
                </a:solidFill>
                <a:effectLst/>
                <a:latin typeface="+mn-lt"/>
                <a:ea typeface="+mn-ea"/>
                <a:cs typeface="+mn-cs"/>
              </a:rPr>
              <a:t>Now suppose, Precision = 0.9, Recall = 0.3</a:t>
            </a:r>
            <a:br>
              <a:rPr lang="en-US" sz="1200" b="0" i="0" u="none" strike="noStrike" kern="1200" dirty="0">
                <a:solidFill>
                  <a:schemeClr val="tx1"/>
                </a:solidFill>
                <a:effectLst/>
                <a:latin typeface="+mn-lt"/>
                <a:ea typeface="+mn-ea"/>
                <a:cs typeface="+mn-cs"/>
              </a:rPr>
            </a:br>
            <a:r>
              <a:rPr lang="en-US" sz="1200" b="0" i="0" u="none" strike="noStrike" kern="1200" dirty="0">
                <a:solidFill>
                  <a:schemeClr val="tx1"/>
                </a:solidFill>
                <a:effectLst/>
                <a:latin typeface="+mn-lt"/>
                <a:ea typeface="+mn-ea"/>
                <a:cs typeface="+mn-cs"/>
              </a:rPr>
              <a:t>AM = 0.60</a:t>
            </a:r>
            <a:br>
              <a:rPr lang="en-US" sz="1200" b="0" i="0" u="none" strike="noStrike" kern="1200" dirty="0">
                <a:solidFill>
                  <a:schemeClr val="tx1"/>
                </a:solidFill>
                <a:effectLst/>
                <a:latin typeface="+mn-lt"/>
                <a:ea typeface="+mn-ea"/>
                <a:cs typeface="+mn-cs"/>
              </a:rPr>
            </a:br>
            <a:r>
              <a:rPr lang="en-US" sz="1200" b="0" i="0" u="none" strike="noStrike" kern="1200" dirty="0">
                <a:solidFill>
                  <a:schemeClr val="tx1"/>
                </a:solidFill>
                <a:effectLst/>
                <a:latin typeface="+mn-lt"/>
                <a:ea typeface="+mn-ea"/>
                <a:cs typeface="+mn-cs"/>
              </a:rPr>
              <a:t>GM = 0.52</a:t>
            </a:r>
            <a:br>
              <a:rPr lang="en-US" sz="1200" b="0" i="0" u="none" strike="noStrike" kern="1200" dirty="0">
                <a:solidFill>
                  <a:schemeClr val="tx1"/>
                </a:solidFill>
                <a:effectLst/>
                <a:latin typeface="+mn-lt"/>
                <a:ea typeface="+mn-ea"/>
                <a:cs typeface="+mn-cs"/>
              </a:rPr>
            </a:br>
            <a:r>
              <a:rPr lang="en-US" sz="1200" b="0" i="0" u="none" strike="noStrike" kern="1200" dirty="0">
                <a:solidFill>
                  <a:schemeClr val="tx1"/>
                </a:solidFill>
                <a:effectLst/>
                <a:latin typeface="+mn-lt"/>
                <a:ea typeface="+mn-ea"/>
                <a:cs typeface="+mn-cs"/>
              </a:rPr>
              <a:t>HM = 0.45</a:t>
            </a:r>
          </a:p>
          <a:p>
            <a:pPr rtl="0"/>
            <a:r>
              <a:rPr lang="en-US" sz="1200" b="0" i="0" u="none" strike="noStrike" kern="1200" dirty="0">
                <a:solidFill>
                  <a:schemeClr val="tx1"/>
                </a:solidFill>
                <a:effectLst/>
                <a:latin typeface="+mn-lt"/>
                <a:ea typeface="+mn-ea"/>
                <a:cs typeface="+mn-cs"/>
              </a:rPr>
              <a:t>In essence you can see that </a:t>
            </a:r>
            <a:r>
              <a:rPr lang="en-US" sz="1200" b="0" i="0" u="none" strike="noStrike" kern="1200" dirty="0" err="1">
                <a:solidFill>
                  <a:schemeClr val="tx1"/>
                </a:solidFill>
                <a:effectLst/>
                <a:latin typeface="+mn-lt"/>
                <a:ea typeface="+mn-ea"/>
                <a:cs typeface="+mn-cs"/>
              </a:rPr>
              <a:t>Hamonic</a:t>
            </a:r>
            <a:r>
              <a:rPr lang="en-US" sz="1200" b="0" i="0" u="none" strike="noStrike" kern="1200" dirty="0">
                <a:solidFill>
                  <a:schemeClr val="tx1"/>
                </a:solidFill>
                <a:effectLst/>
                <a:latin typeface="+mn-lt"/>
                <a:ea typeface="+mn-ea"/>
                <a:cs typeface="+mn-cs"/>
              </a:rPr>
              <a:t> Means falls near the minimum of Precision and </a:t>
            </a:r>
            <a:r>
              <a:rPr lang="en-US" sz="1200" b="0" i="0" u="none" strike="noStrike" kern="1200" dirty="0" err="1">
                <a:solidFill>
                  <a:schemeClr val="tx1"/>
                </a:solidFill>
                <a:effectLst/>
                <a:latin typeface="+mn-lt"/>
                <a:ea typeface="+mn-ea"/>
                <a:cs typeface="+mn-cs"/>
              </a:rPr>
              <a:t>Reacall</a:t>
            </a:r>
            <a:r>
              <a:rPr lang="en-US" sz="1200" b="0" i="0" u="none" strike="noStrike" kern="1200" dirty="0">
                <a:solidFill>
                  <a:schemeClr val="tx1"/>
                </a:solidFill>
                <a:effectLst/>
                <a:latin typeface="+mn-lt"/>
                <a:ea typeface="+mn-ea"/>
                <a:cs typeface="+mn-cs"/>
              </a:rPr>
              <a:t>. (Use </a:t>
            </a:r>
            <a:r>
              <a:rPr lang="en-US" sz="1200" b="0" i="0" u="none" strike="noStrike" kern="1200" dirty="0" err="1">
                <a:solidFill>
                  <a:schemeClr val="tx1"/>
                </a:solidFill>
                <a:effectLst/>
                <a:latin typeface="+mn-lt"/>
                <a:ea typeface="+mn-ea"/>
                <a:cs typeface="+mn-cs"/>
              </a:rPr>
              <a:t>scipy</a:t>
            </a:r>
            <a:r>
              <a:rPr lang="en-US" sz="1200" b="0" i="0" u="none" strike="noStrike" kern="1200" dirty="0">
                <a:solidFill>
                  <a:schemeClr val="tx1"/>
                </a:solidFill>
                <a:effectLst/>
                <a:latin typeface="+mn-lt"/>
                <a:ea typeface="+mn-ea"/>
                <a:cs typeface="+mn-cs"/>
              </a:rPr>
              <a:t> and work out more example)</a:t>
            </a:r>
          </a:p>
          <a:p>
            <a:endParaRPr lang="en-US" dirty="0"/>
          </a:p>
        </p:txBody>
      </p:sp>
      <p:sp>
        <p:nvSpPr>
          <p:cNvPr id="4" name="Slide Number Placeholder 3"/>
          <p:cNvSpPr>
            <a:spLocks noGrp="1"/>
          </p:cNvSpPr>
          <p:nvPr>
            <p:ph type="sldNum" sz="quarter" idx="5"/>
          </p:nvPr>
        </p:nvSpPr>
        <p:spPr/>
        <p:txBody>
          <a:bodyPr/>
          <a:lstStyle/>
          <a:p>
            <a:fld id="{86C978B8-A9A4-3347-8EFF-AA1998490631}" type="slidenum">
              <a:rPr lang="en-US" smtClean="0"/>
              <a:t>14</a:t>
            </a:fld>
            <a:endParaRPr lang="en-US"/>
          </a:p>
        </p:txBody>
      </p:sp>
    </p:spTree>
    <p:extLst>
      <p:ext uri="{BB962C8B-B14F-4D97-AF65-F5344CB8AC3E}">
        <p14:creationId xmlns:p14="http://schemas.microsoft.com/office/powerpoint/2010/main" val="1787992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www.geek.com</a:t>
            </a:r>
            <a:r>
              <a:rPr lang="en-US" dirty="0"/>
              <a:t>/geek-pick/dataharvest-a-look-at-how-google-sees-users-on-google-1407789/</a:t>
            </a:r>
          </a:p>
        </p:txBody>
      </p:sp>
      <p:sp>
        <p:nvSpPr>
          <p:cNvPr id="4" name="Slide Number Placeholder 3"/>
          <p:cNvSpPr>
            <a:spLocks noGrp="1"/>
          </p:cNvSpPr>
          <p:nvPr>
            <p:ph type="sldNum" sz="quarter" idx="5"/>
          </p:nvPr>
        </p:nvSpPr>
        <p:spPr/>
        <p:txBody>
          <a:bodyPr/>
          <a:lstStyle/>
          <a:p>
            <a:fld id="{BD74FB9C-E7B6-A04F-9404-C6599A447B67}" type="slidenum">
              <a:rPr lang="fr-FR" smtClean="0"/>
              <a:t>15</a:t>
            </a:fld>
            <a:endParaRPr lang="fr-FR"/>
          </a:p>
        </p:txBody>
      </p:sp>
    </p:spTree>
    <p:extLst>
      <p:ext uri="{BB962C8B-B14F-4D97-AF65-F5344CB8AC3E}">
        <p14:creationId xmlns:p14="http://schemas.microsoft.com/office/powerpoint/2010/main" val="30889398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PUT here the </a:t>
            </a:r>
            <a:r>
              <a:rPr lang="en-US" err="1"/>
              <a:t>coursera</a:t>
            </a:r>
            <a:r>
              <a:rPr lang="en-US"/>
              <a:t> slides </a:t>
            </a:r>
          </a:p>
        </p:txBody>
      </p:sp>
      <p:sp>
        <p:nvSpPr>
          <p:cNvPr id="4" name="Slide Number Placeholder 3"/>
          <p:cNvSpPr>
            <a:spLocks noGrp="1"/>
          </p:cNvSpPr>
          <p:nvPr>
            <p:ph type="sldNum" sz="quarter" idx="5"/>
          </p:nvPr>
        </p:nvSpPr>
        <p:spPr/>
        <p:txBody>
          <a:bodyPr/>
          <a:lstStyle/>
          <a:p>
            <a:fld id="{D9FFA849-DACA-EF4C-AD64-4ACD0CDF3AB3}" type="slidenum">
              <a:rPr lang="en-US" smtClean="0"/>
              <a:t>17</a:t>
            </a:fld>
            <a:endParaRPr lang="en-US"/>
          </a:p>
        </p:txBody>
      </p:sp>
    </p:spTree>
    <p:extLst>
      <p:ext uri="{BB962C8B-B14F-4D97-AF65-F5344CB8AC3E}">
        <p14:creationId xmlns:p14="http://schemas.microsoft.com/office/powerpoint/2010/main" val="18198240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www.oreilly.com</a:t>
            </a:r>
            <a:r>
              <a:rPr lang="en-US" dirty="0"/>
              <a:t>/library/view/hands-on-machine-learning/9781491962282/ch04.html</a:t>
            </a:r>
          </a:p>
        </p:txBody>
      </p:sp>
      <p:sp>
        <p:nvSpPr>
          <p:cNvPr id="4" name="Slide Number Placeholder 3"/>
          <p:cNvSpPr>
            <a:spLocks noGrp="1"/>
          </p:cNvSpPr>
          <p:nvPr>
            <p:ph type="sldNum" sz="quarter" idx="5"/>
          </p:nvPr>
        </p:nvSpPr>
        <p:spPr/>
        <p:txBody>
          <a:bodyPr/>
          <a:lstStyle/>
          <a:p>
            <a:fld id="{BD74FB9C-E7B6-A04F-9404-C6599A447B67}" type="slidenum">
              <a:rPr lang="fr-FR" smtClean="0"/>
              <a:t>18</a:t>
            </a:fld>
            <a:endParaRPr lang="fr-FR"/>
          </a:p>
        </p:txBody>
      </p:sp>
    </p:spTree>
    <p:extLst>
      <p:ext uri="{BB962C8B-B14F-4D97-AF65-F5344CB8AC3E}">
        <p14:creationId xmlns:p14="http://schemas.microsoft.com/office/powerpoint/2010/main" val="28594732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Two problems : </a:t>
            </a:r>
          </a:p>
          <a:p>
            <a:pPr marL="228600" indent="-228600">
              <a:buAutoNum type="arabicParenR"/>
            </a:pPr>
            <a:r>
              <a:rPr lang="en-US" dirty="0"/>
              <a:t>Time too long/jumps</a:t>
            </a:r>
          </a:p>
          <a:p>
            <a:pPr marL="228600" indent="-228600">
              <a:buAutoNum type="arabicParenR"/>
            </a:pPr>
            <a:r>
              <a:rPr lang="en-US" dirty="0"/>
              <a:t>End up in local minima </a:t>
            </a:r>
          </a:p>
          <a:p>
            <a:endParaRPr lang="en-US" dirty="0"/>
          </a:p>
          <a:p>
            <a:r>
              <a:rPr lang="en-US" dirty="0"/>
              <a:t>https://</a:t>
            </a:r>
            <a:r>
              <a:rPr lang="en-US" dirty="0" err="1"/>
              <a:t>towardsdatascience.com</a:t>
            </a:r>
            <a:r>
              <a:rPr lang="en-US" dirty="0"/>
              <a:t>/learning-rate-schedules-and-adaptive-learning-rate-methods-for-deep-learning-2c8f433990d1</a:t>
            </a:r>
          </a:p>
          <a:p>
            <a:r>
              <a:rPr lang="en-US" dirty="0"/>
              <a:t>https://</a:t>
            </a:r>
            <a:r>
              <a:rPr lang="en-US" dirty="0" err="1"/>
              <a:t>www.jeremyjordan.me</a:t>
            </a:r>
            <a:r>
              <a:rPr lang="en-US" dirty="0"/>
              <a:t>/</a:t>
            </a:r>
            <a:r>
              <a:rPr lang="en-US" dirty="0" err="1"/>
              <a:t>nn</a:t>
            </a:r>
            <a:r>
              <a:rPr lang="en-US" dirty="0"/>
              <a:t>-learning-rate/</a:t>
            </a:r>
          </a:p>
          <a:p>
            <a:endParaRPr lang="en-US" dirty="0"/>
          </a:p>
        </p:txBody>
      </p:sp>
      <p:sp>
        <p:nvSpPr>
          <p:cNvPr id="4" name="Slide Number Placeholder 3"/>
          <p:cNvSpPr>
            <a:spLocks noGrp="1"/>
          </p:cNvSpPr>
          <p:nvPr>
            <p:ph type="sldNum" sz="quarter" idx="5"/>
          </p:nvPr>
        </p:nvSpPr>
        <p:spPr/>
        <p:txBody>
          <a:bodyPr/>
          <a:lstStyle/>
          <a:p>
            <a:fld id="{BD74FB9C-E7B6-A04F-9404-C6599A447B67}" type="slidenum">
              <a:rPr lang="fr-FR" smtClean="0"/>
              <a:t>19</a:t>
            </a:fld>
            <a:endParaRPr lang="fr-FR"/>
          </a:p>
        </p:txBody>
      </p:sp>
    </p:spTree>
    <p:extLst>
      <p:ext uri="{BB962C8B-B14F-4D97-AF65-F5344CB8AC3E}">
        <p14:creationId xmlns:p14="http://schemas.microsoft.com/office/powerpoint/2010/main" val="7871493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Hessian : large batch size to compensate for the larger approximation error </a:t>
            </a:r>
          </a:p>
          <a:p>
            <a:endParaRPr lang="en-US" dirty="0"/>
          </a:p>
          <a:p>
            <a:r>
              <a:rPr lang="en-US" dirty="0"/>
              <a:t>Batch : too long per iteration </a:t>
            </a:r>
          </a:p>
          <a:p>
            <a:endParaRPr lang="en-US" dirty="0"/>
          </a:p>
          <a:p>
            <a:r>
              <a:rPr lang="en-US" dirty="0"/>
              <a:t>Minibatch stochastic : fastest learning </a:t>
            </a:r>
          </a:p>
          <a:p>
            <a:endParaRPr lang="en-US" dirty="0"/>
          </a:p>
          <a:p>
            <a:r>
              <a:rPr lang="en-US" dirty="0"/>
              <a:t>Because mini-batch gradient descent makes a parameter update after seeing just a subset of examples, the direction of the update has some variance, and so the path taken by minibatch gradient descent will oscillate towards convergence. Using momentum can reduce these oscillations. </a:t>
            </a:r>
          </a:p>
          <a:p>
            <a:endParaRPr lang="en-US" dirty="0"/>
          </a:p>
          <a:p>
            <a:r>
              <a:rPr lang="en-US" i="1" dirty="0"/>
              <a:t>Hessian : second derivatives, change in the slope </a:t>
            </a:r>
          </a:p>
          <a:p>
            <a:endParaRPr lang="en-US" dirty="0"/>
          </a:p>
        </p:txBody>
      </p:sp>
      <p:sp>
        <p:nvSpPr>
          <p:cNvPr id="4" name="Slide Number Placeholder 3"/>
          <p:cNvSpPr>
            <a:spLocks noGrp="1"/>
          </p:cNvSpPr>
          <p:nvPr>
            <p:ph type="sldNum" sz="quarter" idx="5"/>
          </p:nvPr>
        </p:nvSpPr>
        <p:spPr/>
        <p:txBody>
          <a:bodyPr/>
          <a:lstStyle/>
          <a:p>
            <a:fld id="{86C978B8-A9A4-3347-8EFF-AA1998490631}" type="slidenum">
              <a:rPr lang="en-US" smtClean="0"/>
              <a:t>20</a:t>
            </a:fld>
            <a:endParaRPr lang="en-US"/>
          </a:p>
        </p:txBody>
      </p:sp>
    </p:spTree>
    <p:extLst>
      <p:ext uri="{BB962C8B-B14F-4D97-AF65-F5344CB8AC3E}">
        <p14:creationId xmlns:p14="http://schemas.microsoft.com/office/powerpoint/2010/main" val="35825827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blog.ml.cmu.edu</a:t>
            </a:r>
            <a:r>
              <a:rPr lang="en-US" dirty="0"/>
              <a:t>/2018/12/12/massively-parallel-hyperparameter-optimization/</a:t>
            </a:r>
          </a:p>
          <a:p>
            <a:endParaRPr lang="en-US" dirty="0"/>
          </a:p>
          <a:p>
            <a:r>
              <a:rPr lang="en-US" dirty="0"/>
              <a:t>(do not use a grid) </a:t>
            </a:r>
          </a:p>
          <a:p>
            <a:endParaRPr lang="en-US" dirty="0"/>
          </a:p>
          <a:p>
            <a:r>
              <a:rPr lang="en-US" dirty="0"/>
              <a:t>https://</a:t>
            </a:r>
            <a:r>
              <a:rPr lang="en-US" dirty="0" err="1"/>
              <a:t>www.analyticsindiamag.com</a:t>
            </a:r>
            <a:r>
              <a:rPr lang="en-US" dirty="0"/>
              <a:t>/why-is-random-search-better-than-grid-search-for-machine-learning/</a:t>
            </a:r>
          </a:p>
          <a:p>
            <a:endParaRPr lang="en-US" dirty="0"/>
          </a:p>
          <a:p>
            <a:r>
              <a:rPr lang="en-US" sz="1200" b="0" i="0" u="none" strike="noStrike" kern="1200" dirty="0">
                <a:solidFill>
                  <a:schemeClr val="tx1"/>
                </a:solidFill>
                <a:effectLst/>
                <a:latin typeface="+mn-lt"/>
                <a:ea typeface="+mn-ea"/>
                <a:cs typeface="+mn-cs"/>
              </a:rPr>
              <a:t>Let us say we have 3×3 set of parameters. There are about 9 set parameters in each search technique. From the example above, random search works best for lower dimensional data since the time taken to find the right set is less with less number of iterations. In grid search, however, the optimal parameter is not found since we do not have it in our grid, and that’s why time is spent to find the near best solution is until it reaches the last set sample. With this example, it is clear that random search is the best parameter search technique when there are less number of dimensions.</a:t>
            </a:r>
            <a:endParaRPr lang="en-US" dirty="0"/>
          </a:p>
        </p:txBody>
      </p:sp>
      <p:sp>
        <p:nvSpPr>
          <p:cNvPr id="4" name="Slide Number Placeholder 3"/>
          <p:cNvSpPr>
            <a:spLocks noGrp="1"/>
          </p:cNvSpPr>
          <p:nvPr>
            <p:ph type="sldNum" sz="quarter" idx="5"/>
          </p:nvPr>
        </p:nvSpPr>
        <p:spPr/>
        <p:txBody>
          <a:bodyPr/>
          <a:lstStyle/>
          <a:p>
            <a:fld id="{BD74FB9C-E7B6-A04F-9404-C6599A447B67}" type="slidenum">
              <a:rPr lang="fr-FR" smtClean="0"/>
              <a:t>21</a:t>
            </a:fld>
            <a:endParaRPr lang="fr-FR"/>
          </a:p>
        </p:txBody>
      </p:sp>
    </p:spTree>
    <p:extLst>
      <p:ext uri="{BB962C8B-B14F-4D97-AF65-F5344CB8AC3E}">
        <p14:creationId xmlns:p14="http://schemas.microsoft.com/office/powerpoint/2010/main" val="35413572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Two hidden units with the same activation function and inputs should have different initial parameters. Otherwise a deterministic learning algorithm will update both of these units in the same way. </a:t>
            </a:r>
          </a:p>
          <a:p>
            <a:endParaRPr lang="en-US" dirty="0"/>
          </a:p>
          <a:p>
            <a:r>
              <a:rPr lang="en-US" dirty="0"/>
              <a:t>https://</a:t>
            </a:r>
            <a:r>
              <a:rPr lang="en-US" dirty="0" err="1"/>
              <a:t>prateekvjoshi.com</a:t>
            </a:r>
            <a:r>
              <a:rPr lang="en-US" dirty="0"/>
              <a:t>/2016/03/29/understanding-</a:t>
            </a:r>
            <a:r>
              <a:rPr lang="en-US" dirty="0" err="1"/>
              <a:t>xavier</a:t>
            </a:r>
            <a:r>
              <a:rPr lang="en-US" dirty="0"/>
              <a:t>-initialization-in-deep-neural-networks/</a:t>
            </a:r>
          </a:p>
        </p:txBody>
      </p:sp>
      <p:sp>
        <p:nvSpPr>
          <p:cNvPr id="4" name="Slide Number Placeholder 3"/>
          <p:cNvSpPr>
            <a:spLocks noGrp="1"/>
          </p:cNvSpPr>
          <p:nvPr>
            <p:ph type="sldNum" sz="quarter" idx="5"/>
          </p:nvPr>
        </p:nvSpPr>
        <p:spPr/>
        <p:txBody>
          <a:bodyPr/>
          <a:lstStyle/>
          <a:p>
            <a:fld id="{BD74FB9C-E7B6-A04F-9404-C6599A447B67}" type="slidenum">
              <a:rPr lang="fr-FR" smtClean="0"/>
              <a:t>23</a:t>
            </a:fld>
            <a:endParaRPr lang="fr-FR"/>
          </a:p>
        </p:txBody>
      </p:sp>
    </p:spTree>
    <p:extLst>
      <p:ext uri="{BB962C8B-B14F-4D97-AF65-F5344CB8AC3E}">
        <p14:creationId xmlns:p14="http://schemas.microsoft.com/office/powerpoint/2010/main" val="17495964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More generally than previous slide </a:t>
            </a:r>
          </a:p>
          <a:p>
            <a:endParaRPr lang="en-US" dirty="0"/>
          </a:p>
          <a:p>
            <a:r>
              <a:rPr lang="en-US" dirty="0"/>
              <a:t>https://</a:t>
            </a:r>
            <a:r>
              <a:rPr lang="en-US" dirty="0" err="1"/>
              <a:t>www.sciencemag.org</a:t>
            </a:r>
            <a:r>
              <a:rPr lang="en-US" dirty="0"/>
              <a:t>/news/2018/05/ai-researchers-allege-machine-learning-alchemy</a:t>
            </a:r>
          </a:p>
          <a:p>
            <a:endParaRPr lang="en-US" dirty="0"/>
          </a:p>
          <a:p>
            <a:r>
              <a:rPr lang="en-US" dirty="0"/>
              <a:t>https://</a:t>
            </a:r>
            <a:r>
              <a:rPr lang="en-US" dirty="0" err="1"/>
              <a:t>medium.com</a:t>
            </a:r>
            <a:r>
              <a:rPr lang="en-US" dirty="0"/>
              <a:t>/@abhinav.mahapatra10/ml-advanced-momentum-in-machine-learning-what-is-nesterov-momentum-ad37ce1935fc</a:t>
            </a:r>
          </a:p>
          <a:p>
            <a:endParaRPr lang="en-US" dirty="0"/>
          </a:p>
          <a:p>
            <a:r>
              <a:rPr lang="en-US" sz="1200" b="0" i="0" u="none" strike="noStrike" kern="1200" dirty="0">
                <a:solidFill>
                  <a:schemeClr val="tx1"/>
                </a:solidFill>
                <a:effectLst/>
                <a:latin typeface="+mn-lt"/>
                <a:ea typeface="+mn-ea"/>
                <a:cs typeface="+mn-cs"/>
              </a:rPr>
              <a:t>Think of the loss being a hilly roller coaster terrain, thus it has the potential energy of U.</a:t>
            </a:r>
          </a:p>
          <a:p>
            <a:r>
              <a:rPr lang="en-US" sz="1200" b="1" i="1" kern="1200" dirty="0">
                <a:solidFill>
                  <a:schemeClr val="tx1"/>
                </a:solidFill>
                <a:effectLst/>
                <a:latin typeface="+mn-lt"/>
                <a:ea typeface="+mn-ea"/>
                <a:cs typeface="+mn-cs"/>
              </a:rPr>
              <a:t>U(potential energy) = </a:t>
            </a:r>
            <a:r>
              <a:rPr lang="en-US" sz="1200" b="1" i="1" kern="1200" dirty="0" err="1">
                <a:solidFill>
                  <a:schemeClr val="tx1"/>
                </a:solidFill>
                <a:effectLst/>
                <a:latin typeface="+mn-lt"/>
                <a:ea typeface="+mn-ea"/>
                <a:cs typeface="+mn-cs"/>
              </a:rPr>
              <a:t>mgh</a:t>
            </a:r>
            <a:endParaRPr lang="en-US" sz="1200" b="0" i="1" kern="1200" dirty="0">
              <a:solidFill>
                <a:schemeClr val="tx1"/>
              </a:solidFill>
              <a:effectLst/>
              <a:latin typeface="+mn-lt"/>
              <a:ea typeface="+mn-ea"/>
              <a:cs typeface="+mn-cs"/>
            </a:endParaRPr>
          </a:p>
          <a:p>
            <a:r>
              <a:rPr lang="en-US" sz="1200" b="0" i="0" u="none" strike="noStrike" kern="1200" dirty="0">
                <a:solidFill>
                  <a:schemeClr val="tx1"/>
                </a:solidFill>
                <a:effectLst/>
                <a:latin typeface="+mn-lt"/>
                <a:ea typeface="+mn-ea"/>
                <a:cs typeface="+mn-cs"/>
              </a:rPr>
              <a:t>Which simply implies that </a:t>
            </a:r>
            <a:r>
              <a:rPr lang="en-US" sz="1200" b="1" i="0" u="none" strike="noStrike" kern="1200" dirty="0">
                <a:solidFill>
                  <a:schemeClr val="tx1"/>
                </a:solidFill>
                <a:effectLst/>
                <a:latin typeface="+mn-lt"/>
                <a:ea typeface="+mn-ea"/>
                <a:cs typeface="+mn-cs"/>
              </a:rPr>
              <a:t>U(energy) ∝ h(height)</a:t>
            </a:r>
            <a:r>
              <a:rPr lang="en-US" sz="1200" b="0" i="0" u="none" strike="noStrike" kern="1200" dirty="0">
                <a:solidFill>
                  <a:schemeClr val="tx1"/>
                </a:solidFill>
                <a:effectLst/>
                <a:latin typeface="+mn-lt"/>
                <a:ea typeface="+mn-ea"/>
                <a:cs typeface="+mn-cs"/>
              </a:rPr>
              <a:t>. We want that since when the gradient is on top, we want it to go to the bottom faster and when on the bottom of the curve, we want it to slow down in order to not miss the minima.</a:t>
            </a:r>
          </a:p>
          <a:p>
            <a:r>
              <a:rPr lang="en-US" sz="1200" b="0" i="0" u="none" strike="noStrike" kern="1200" dirty="0">
                <a:solidFill>
                  <a:schemeClr val="tx1"/>
                </a:solidFill>
                <a:effectLst/>
                <a:latin typeface="+mn-lt"/>
                <a:ea typeface="+mn-ea"/>
                <a:cs typeface="+mn-cs"/>
              </a:rPr>
              <a:t>The force of the particle is considered as </a:t>
            </a:r>
            <a:r>
              <a:rPr lang="en-US" sz="1200" b="1" i="0" u="none" strike="noStrike" kern="1200" dirty="0">
                <a:solidFill>
                  <a:schemeClr val="tx1"/>
                </a:solidFill>
                <a:effectLst/>
                <a:latin typeface="+mn-lt"/>
                <a:ea typeface="+mn-ea"/>
                <a:cs typeface="+mn-cs"/>
              </a:rPr>
              <a:t>F = ma</a:t>
            </a:r>
            <a:r>
              <a:rPr lang="en-US" sz="1200" b="0" i="0" u="none" strike="noStrike" kern="1200" dirty="0">
                <a:solidFill>
                  <a:schemeClr val="tx1"/>
                </a:solidFill>
                <a:effectLst/>
                <a:latin typeface="+mn-lt"/>
                <a:ea typeface="+mn-ea"/>
                <a:cs typeface="+mn-cs"/>
              </a:rPr>
              <a:t> in the negative gradient</a:t>
            </a:r>
          </a:p>
          <a:p>
            <a:endParaRPr lang="en-US" dirty="0"/>
          </a:p>
        </p:txBody>
      </p:sp>
      <p:sp>
        <p:nvSpPr>
          <p:cNvPr id="4" name="Slide Number Placeholder 3"/>
          <p:cNvSpPr>
            <a:spLocks noGrp="1"/>
          </p:cNvSpPr>
          <p:nvPr>
            <p:ph type="sldNum" sz="quarter" idx="5"/>
          </p:nvPr>
        </p:nvSpPr>
        <p:spPr/>
        <p:txBody>
          <a:bodyPr/>
          <a:lstStyle/>
          <a:p>
            <a:fld id="{86C978B8-A9A4-3347-8EFF-AA1998490631}" type="slidenum">
              <a:rPr lang="en-US" smtClean="0"/>
              <a:t>24</a:t>
            </a:fld>
            <a:endParaRPr lang="en-US"/>
          </a:p>
        </p:txBody>
      </p:sp>
    </p:spTree>
    <p:extLst>
      <p:ext uri="{BB962C8B-B14F-4D97-AF65-F5344CB8AC3E}">
        <p14:creationId xmlns:p14="http://schemas.microsoft.com/office/powerpoint/2010/main" val="9843987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Classification accuracy (portion of correct answers)</a:t>
            </a:r>
          </a:p>
          <a:p>
            <a:r>
              <a:rPr lang="en-GB" dirty="0"/>
              <a:t>Error rate (portion of incorrect answers) </a:t>
            </a:r>
          </a:p>
          <a:p>
            <a:r>
              <a:rPr lang="en-GB" dirty="0"/>
              <a:t>Regression accuracy (least square errors) </a:t>
            </a:r>
          </a:p>
          <a:p>
            <a:endParaRPr lang="en-US" dirty="0"/>
          </a:p>
        </p:txBody>
      </p:sp>
      <p:sp>
        <p:nvSpPr>
          <p:cNvPr id="4" name="Slide Number Placeholder 3"/>
          <p:cNvSpPr>
            <a:spLocks noGrp="1"/>
          </p:cNvSpPr>
          <p:nvPr>
            <p:ph type="sldNum" sz="quarter" idx="5"/>
          </p:nvPr>
        </p:nvSpPr>
        <p:spPr/>
        <p:txBody>
          <a:bodyPr/>
          <a:lstStyle/>
          <a:p>
            <a:fld id="{BD74FB9C-E7B6-A04F-9404-C6599A447B67}" type="slidenum">
              <a:rPr lang="fr-FR" smtClean="0"/>
              <a:t>3</a:t>
            </a:fld>
            <a:endParaRPr lang="fr-FR"/>
          </a:p>
        </p:txBody>
      </p:sp>
    </p:spTree>
    <p:extLst>
      <p:ext uri="{BB962C8B-B14F-4D97-AF65-F5344CB8AC3E}">
        <p14:creationId xmlns:p14="http://schemas.microsoft.com/office/powerpoint/2010/main" val="2769663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prstClr val="black"/>
                    </a:solidFill>
                  </a:rPr>
                  <a:t>With a </a:t>
                </a:r>
                <a:r>
                  <a:rPr lang="en-US" sz="1200" dirty="0">
                    <a:solidFill>
                      <a:srgbClr val="0432FF"/>
                    </a:solidFill>
                  </a:rPr>
                  <a:t>linear model</a:t>
                </a:r>
                <a:r>
                  <a:rPr lang="en-US" sz="1200" dirty="0">
                    <a:solidFill>
                      <a:prstClr val="black"/>
                    </a:solidFill>
                  </a:rPr>
                  <a:t>, the MSE cost function </a:t>
                </a:r>
                <a:r>
                  <a:rPr lang="fr-CH" sz="1200" i="0">
                    <a:solidFill>
                      <a:prstClr val="black"/>
                    </a:solidFill>
                    <a:latin typeface="Cambria Math" panose="02040503050406030204" pitchFamily="18" charset="0"/>
                  </a:rPr>
                  <a:t>𝐽(</a:t>
                </a:r>
                <a:r>
                  <a:rPr lang="fr-CH" sz="1200" i="0">
                    <a:solidFill>
                      <a:prstClr val="black"/>
                    </a:solidFill>
                    <a:latin typeface="Cambria Math" panose="02040503050406030204" pitchFamily="18" charset="0"/>
                    <a:ea typeface="Cambria Math" panose="02040503050406030204" pitchFamily="18" charset="0"/>
                  </a:rPr>
                  <a:t>𝜃)</a:t>
                </a:r>
                <a:r>
                  <a:rPr lang="en-US" sz="1200" dirty="0">
                    <a:solidFill>
                      <a:prstClr val="black"/>
                    </a:solidFill>
                  </a:rPr>
                  <a:t> is </a:t>
                </a:r>
                <a:r>
                  <a:rPr lang="en-US" sz="1200" dirty="0">
                    <a:solidFill>
                      <a:srgbClr val="0432FF"/>
                    </a:solidFill>
                  </a:rPr>
                  <a:t>convex</a:t>
                </a:r>
              </a:p>
              <a:p>
                <a:endParaRPr lang="en-US" dirty="0"/>
              </a:p>
              <a:p>
                <a:r>
                  <a:rPr lang="en-US" dirty="0"/>
                  <a:t>With a </a:t>
                </a:r>
                <a:r>
                  <a:rPr lang="en-US" dirty="0">
                    <a:solidFill>
                      <a:srgbClr val="0432FF"/>
                    </a:solidFill>
                  </a:rPr>
                  <a:t>non-linear model</a:t>
                </a:r>
                <a:r>
                  <a:rPr lang="en-US" dirty="0"/>
                  <a:t>, </a:t>
                </a:r>
                <a:r>
                  <a:rPr lang="fr-CH" i="0">
                    <a:latin typeface="Cambria Math" panose="02040503050406030204" pitchFamily="18" charset="0"/>
                  </a:rPr>
                  <a:t>𝐽(</a:t>
                </a:r>
                <a:r>
                  <a:rPr lang="fr-CH" i="0">
                    <a:latin typeface="Cambria Math" panose="02040503050406030204" pitchFamily="18" charset="0"/>
                    <a:ea typeface="Cambria Math" panose="02040503050406030204" pitchFamily="18" charset="0"/>
                  </a:rPr>
                  <a:t>𝜃)</a:t>
                </a:r>
                <a:r>
                  <a:rPr lang="en-US" dirty="0"/>
                  <a:t> is typically </a:t>
                </a:r>
                <a:r>
                  <a:rPr lang="en-US" dirty="0">
                    <a:solidFill>
                      <a:srgbClr val="0432FF"/>
                    </a:solidFill>
                  </a:rPr>
                  <a:t>non-convex</a:t>
                </a:r>
                <a:r>
                  <a:rPr lang="en-US" i="1" dirty="0">
                    <a:solidFill>
                      <a:srgbClr val="FF0000"/>
                    </a:solidFill>
                  </a:rPr>
                  <a:t> </a:t>
                </a:r>
                <a:r>
                  <a:rPr lang="en-US" dirty="0">
                    <a:sym typeface="Wingdings" pitchFamily="2" charset="2"/>
                  </a:rPr>
                  <a:t> </a:t>
                </a:r>
                <a:r>
                  <a:rPr lang="en-US" dirty="0">
                    <a:highlight>
                      <a:srgbClr val="FFFF00"/>
                    </a:highlight>
                  </a:rPr>
                  <a:t>gradient descent </a:t>
                </a:r>
              </a:p>
              <a:p>
                <a:endParaRPr lang="en-US" dirty="0">
                  <a:highlight>
                    <a:srgbClr val="FFFF00"/>
                  </a:highlight>
                </a:endParaRPr>
              </a:p>
              <a:p>
                <a:r>
                  <a:rPr lang="en-US" dirty="0">
                    <a:highlight>
                      <a:srgbClr val="FFFF00"/>
                    </a:highlight>
                  </a:rPr>
                  <a:t>For more efficiency : use stochastic </a:t>
                </a:r>
                <a:endParaRPr lang="en-US" dirty="0"/>
              </a:p>
            </p:txBody>
          </p:sp>
        </mc:Fallback>
      </mc:AlternateContent>
      <p:sp>
        <p:nvSpPr>
          <p:cNvPr id="4" name="Slide Number Placeholder 3"/>
          <p:cNvSpPr>
            <a:spLocks noGrp="1"/>
          </p:cNvSpPr>
          <p:nvPr>
            <p:ph type="sldNum" sz="quarter" idx="5"/>
          </p:nvPr>
        </p:nvSpPr>
        <p:spPr/>
        <p:txBody>
          <a:bodyPr/>
          <a:lstStyle/>
          <a:p>
            <a:fld id="{BD74FB9C-E7B6-A04F-9404-C6599A447B67}" type="slidenum">
              <a:rPr lang="fr-FR" smtClean="0"/>
              <a:t>25</a:t>
            </a:fld>
            <a:endParaRPr lang="fr-FR"/>
          </a:p>
        </p:txBody>
      </p:sp>
    </p:spTree>
    <p:extLst>
      <p:ext uri="{BB962C8B-B14F-4D97-AF65-F5344CB8AC3E}">
        <p14:creationId xmlns:p14="http://schemas.microsoft.com/office/powerpoint/2010/main" val="25077628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due to the fact that regularization limits the ability of the network to overfit the training set.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rgbClr val="FF0000"/>
                </a:solidFill>
              </a:rPr>
              <a:t>Regularization will probably hurt the training set performance ! This is OK, as it ultimately gives better test accuracy, hence helping the system. </a:t>
            </a:r>
          </a:p>
          <a:p>
            <a:endParaRPr lang="en-US" dirty="0"/>
          </a:p>
          <a:p>
            <a:r>
              <a:rPr lang="en-US" dirty="0"/>
              <a:t>https://</a:t>
            </a:r>
            <a:r>
              <a:rPr lang="en-US" dirty="0" err="1"/>
              <a:t>www.analyticsvidhya.com</a:t>
            </a:r>
            <a:r>
              <a:rPr lang="en-US" dirty="0"/>
              <a:t>/blog/2018/04/fundamentals-deep-learning-regularization-techniques/</a:t>
            </a:r>
          </a:p>
          <a:p>
            <a:endParaRPr lang="en-US" dirty="0"/>
          </a:p>
          <a:p>
            <a:endParaRPr lang="en-US" dirty="0"/>
          </a:p>
        </p:txBody>
      </p:sp>
      <p:sp>
        <p:nvSpPr>
          <p:cNvPr id="4" name="Slide Number Placeholder 3"/>
          <p:cNvSpPr>
            <a:spLocks noGrp="1"/>
          </p:cNvSpPr>
          <p:nvPr>
            <p:ph type="sldNum" sz="quarter" idx="5"/>
          </p:nvPr>
        </p:nvSpPr>
        <p:spPr/>
        <p:txBody>
          <a:bodyPr/>
          <a:lstStyle/>
          <a:p>
            <a:fld id="{86C978B8-A9A4-3347-8EFF-AA1998490631}" type="slidenum">
              <a:rPr lang="en-US" smtClean="0"/>
              <a:t>27</a:t>
            </a:fld>
            <a:endParaRPr lang="en-US"/>
          </a:p>
        </p:txBody>
      </p:sp>
    </p:spTree>
    <p:extLst>
      <p:ext uri="{BB962C8B-B14F-4D97-AF65-F5344CB8AC3E}">
        <p14:creationId xmlns:p14="http://schemas.microsoft.com/office/powerpoint/2010/main" val="12056166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Mirroring, random cropping, rotation, shearing, local warping, color shifting</a:t>
            </a:r>
          </a:p>
          <a:p>
            <a:endParaRPr lang="en-US"/>
          </a:p>
          <a:p>
            <a:r>
              <a:rPr lang="en-US"/>
              <a:t>Implement distortions during training </a:t>
            </a:r>
          </a:p>
        </p:txBody>
      </p:sp>
      <p:sp>
        <p:nvSpPr>
          <p:cNvPr id="4" name="Slide Number Placeholder 3"/>
          <p:cNvSpPr>
            <a:spLocks noGrp="1"/>
          </p:cNvSpPr>
          <p:nvPr>
            <p:ph type="sldNum" sz="quarter" idx="5"/>
          </p:nvPr>
        </p:nvSpPr>
        <p:spPr/>
        <p:txBody>
          <a:bodyPr/>
          <a:lstStyle/>
          <a:p>
            <a:fld id="{86C978B8-A9A4-3347-8EFF-AA1998490631}" type="slidenum">
              <a:rPr lang="en-US" smtClean="0"/>
              <a:t>29</a:t>
            </a:fld>
            <a:endParaRPr lang="en-US"/>
          </a:p>
        </p:txBody>
      </p:sp>
    </p:spTree>
    <p:extLst>
      <p:ext uri="{BB962C8B-B14F-4D97-AF65-F5344CB8AC3E}">
        <p14:creationId xmlns:p14="http://schemas.microsoft.com/office/powerpoint/2010/main" val="25574219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When you shut some neurons down, you actually modify your model. The idea behind drop-out is that at each iteration, you train a different model that uses only a subset of your neurons. With dropout, your neurons thus become less sensitive to the activation of one other specific neuron, because the other neuron might be shut down at any time.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During training time, divide each dropout layer by </a:t>
            </a:r>
            <a:r>
              <a:rPr lang="en-US" err="1"/>
              <a:t>keep_prob</a:t>
            </a:r>
            <a:r>
              <a:rPr lang="en-US"/>
              <a:t> to keep the same expected value  for the activations. For example, if </a:t>
            </a:r>
            <a:r>
              <a:rPr lang="en-US" err="1"/>
              <a:t>keep_prob</a:t>
            </a:r>
            <a:r>
              <a:rPr lang="en-US"/>
              <a:t> is 0.5, then we will on average shut down half the nodes, so the output will be scaled by 0.5 since only the remaining half are contributing to the solution</a:t>
            </a:r>
          </a:p>
          <a:p>
            <a:endParaRPr lang="en-US"/>
          </a:p>
        </p:txBody>
      </p:sp>
      <p:sp>
        <p:nvSpPr>
          <p:cNvPr id="4" name="Slide Number Placeholder 3"/>
          <p:cNvSpPr>
            <a:spLocks noGrp="1"/>
          </p:cNvSpPr>
          <p:nvPr>
            <p:ph type="sldNum" sz="quarter" idx="5"/>
          </p:nvPr>
        </p:nvSpPr>
        <p:spPr/>
        <p:txBody>
          <a:bodyPr/>
          <a:lstStyle/>
          <a:p>
            <a:fld id="{86C978B8-A9A4-3347-8EFF-AA1998490631}" type="slidenum">
              <a:rPr lang="en-US" smtClean="0"/>
              <a:t>30</a:t>
            </a:fld>
            <a:endParaRPr lang="en-US"/>
          </a:p>
        </p:txBody>
      </p:sp>
    </p:spTree>
    <p:extLst>
      <p:ext uri="{BB962C8B-B14F-4D97-AF65-F5344CB8AC3E}">
        <p14:creationId xmlns:p14="http://schemas.microsoft.com/office/powerpoint/2010/main" val="28435302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After early stopping, one can either : </a:t>
            </a:r>
          </a:p>
          <a:p>
            <a:pPr marL="914400" lvl="1" indent="-457200">
              <a:buAutoNum type="arabicParenR"/>
            </a:pPr>
            <a:r>
              <a:rPr lang="en-US"/>
              <a:t>Retrain the network on all the data (training + validation) and then stop after the same number of steps of the early stopping </a:t>
            </a:r>
          </a:p>
          <a:p>
            <a:pPr marL="914400" lvl="1" indent="-457200">
              <a:buAutoNum type="arabicParenR"/>
            </a:pPr>
            <a:r>
              <a:rPr lang="en-US"/>
              <a:t>Continue training the network on all the data (training + validation) and stop when the loss on the validation set is below the loss on the training set </a:t>
            </a:r>
          </a:p>
          <a:p>
            <a:pPr marL="914400" lvl="1" indent="-457200">
              <a:buAutoNum type="arabicParenR"/>
            </a:pPr>
            <a:endParaRPr lang="en-US"/>
          </a:p>
          <a:p>
            <a:endParaRPr lang="en-US"/>
          </a:p>
        </p:txBody>
      </p:sp>
      <p:sp>
        <p:nvSpPr>
          <p:cNvPr id="4" name="Slide Number Placeholder 3"/>
          <p:cNvSpPr>
            <a:spLocks noGrp="1"/>
          </p:cNvSpPr>
          <p:nvPr>
            <p:ph type="sldNum" sz="quarter" idx="5"/>
          </p:nvPr>
        </p:nvSpPr>
        <p:spPr/>
        <p:txBody>
          <a:bodyPr/>
          <a:lstStyle/>
          <a:p>
            <a:fld id="{86C978B8-A9A4-3347-8EFF-AA1998490631}" type="slidenum">
              <a:rPr lang="en-US" smtClean="0"/>
              <a:t>31</a:t>
            </a:fld>
            <a:endParaRPr lang="en-US"/>
          </a:p>
        </p:txBody>
      </p:sp>
    </p:spTree>
    <p:extLst>
      <p:ext uri="{BB962C8B-B14F-4D97-AF65-F5344CB8AC3E}">
        <p14:creationId xmlns:p14="http://schemas.microsoft.com/office/powerpoint/2010/main" val="17795304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https://</a:t>
            </a:r>
            <a:r>
              <a:rPr lang="en-US" err="1"/>
              <a:t>www.tensorflow.org</a:t>
            </a:r>
            <a:r>
              <a:rPr lang="en-US"/>
              <a:t>/hub</a:t>
            </a:r>
          </a:p>
          <a:p>
            <a:endParaRPr lang="en-US"/>
          </a:p>
          <a:p>
            <a:r>
              <a:rPr lang="en-US"/>
              <a:t>Example : cat recognition – radiology diagnosis  : </a:t>
            </a:r>
          </a:p>
        </p:txBody>
      </p:sp>
      <p:sp>
        <p:nvSpPr>
          <p:cNvPr id="4" name="Slide Number Placeholder 3"/>
          <p:cNvSpPr>
            <a:spLocks noGrp="1"/>
          </p:cNvSpPr>
          <p:nvPr>
            <p:ph type="sldNum" sz="quarter" idx="5"/>
          </p:nvPr>
        </p:nvSpPr>
        <p:spPr/>
        <p:txBody>
          <a:bodyPr/>
          <a:lstStyle/>
          <a:p>
            <a:fld id="{86C978B8-A9A4-3347-8EFF-AA1998490631}" type="slidenum">
              <a:rPr lang="en-US" smtClean="0"/>
              <a:t>32</a:t>
            </a:fld>
            <a:endParaRPr lang="en-US"/>
          </a:p>
        </p:txBody>
      </p:sp>
    </p:spTree>
    <p:extLst>
      <p:ext uri="{BB962C8B-B14F-4D97-AF65-F5344CB8AC3E}">
        <p14:creationId xmlns:p14="http://schemas.microsoft.com/office/powerpoint/2010/main" val="26203730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www.researchgate.net</a:t>
            </a:r>
            <a:r>
              <a:rPr lang="en-US" dirty="0"/>
              <a:t>/figure/Supervised-machine-learning-worflow-for-Biotic-Indices-inference_fig1_320272811</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highlight>
                  <a:srgbClr val="FFFF00"/>
                </a:highlight>
              </a:rPr>
              <a:t>Inference</a:t>
            </a:r>
            <a:r>
              <a:rPr lang="en-US" sz="1200" dirty="0"/>
              <a:t> : 	when using the optimized Neural Network to compute new results</a:t>
            </a:r>
          </a:p>
          <a:p>
            <a:endParaRPr lang="en-US" dirty="0"/>
          </a:p>
        </p:txBody>
      </p:sp>
      <p:sp>
        <p:nvSpPr>
          <p:cNvPr id="4" name="Slide Number Placeholder 3"/>
          <p:cNvSpPr>
            <a:spLocks noGrp="1"/>
          </p:cNvSpPr>
          <p:nvPr>
            <p:ph type="sldNum" sz="quarter" idx="5"/>
          </p:nvPr>
        </p:nvSpPr>
        <p:spPr/>
        <p:txBody>
          <a:bodyPr/>
          <a:lstStyle/>
          <a:p>
            <a:fld id="{BD74FB9C-E7B6-A04F-9404-C6599A447B67}" type="slidenum">
              <a:rPr lang="fr-FR" smtClean="0"/>
              <a:t>5</a:t>
            </a:fld>
            <a:endParaRPr lang="fr-FR"/>
          </a:p>
        </p:txBody>
      </p:sp>
    </p:spTree>
    <p:extLst>
      <p:ext uri="{BB962C8B-B14F-4D97-AF65-F5344CB8AC3E}">
        <p14:creationId xmlns:p14="http://schemas.microsoft.com/office/powerpoint/2010/main" val="22387123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H" dirty="0"/>
          </a:p>
        </p:txBody>
      </p:sp>
      <p:sp>
        <p:nvSpPr>
          <p:cNvPr id="4" name="Slide Number Placeholder 3"/>
          <p:cNvSpPr>
            <a:spLocks noGrp="1"/>
          </p:cNvSpPr>
          <p:nvPr>
            <p:ph type="sldNum" sz="quarter" idx="5"/>
          </p:nvPr>
        </p:nvSpPr>
        <p:spPr/>
        <p:txBody>
          <a:bodyPr/>
          <a:lstStyle/>
          <a:p>
            <a:fld id="{BD74FB9C-E7B6-A04F-9404-C6599A447B67}" type="slidenum">
              <a:rPr lang="fr-FR" smtClean="0"/>
              <a:t>6</a:t>
            </a:fld>
            <a:endParaRPr lang="fr-FR"/>
          </a:p>
        </p:txBody>
      </p:sp>
    </p:spTree>
    <p:extLst>
      <p:ext uri="{BB962C8B-B14F-4D97-AF65-F5344CB8AC3E}">
        <p14:creationId xmlns:p14="http://schemas.microsoft.com/office/powerpoint/2010/main" val="15071277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a:t>Performance P captures how well the learnt model predicts new unseen data </a:t>
            </a:r>
          </a:p>
          <a:p>
            <a:r>
              <a:rPr lang="en-GB"/>
              <a:t>Ideally, we want to select the predictor with the best performance </a:t>
            </a:r>
          </a:p>
          <a:p>
            <a:r>
              <a:rPr lang="en-GB"/>
              <a:t>What happens when we use predictors of different complexity/capacity? </a:t>
            </a:r>
          </a:p>
        </p:txBody>
      </p:sp>
      <p:sp>
        <p:nvSpPr>
          <p:cNvPr id="4" name="Espace réservé du numéro de diapositive 3"/>
          <p:cNvSpPr>
            <a:spLocks noGrp="1"/>
          </p:cNvSpPr>
          <p:nvPr>
            <p:ph type="sldNum" sz="quarter" idx="5"/>
          </p:nvPr>
        </p:nvSpPr>
        <p:spPr/>
        <p:txBody>
          <a:bodyPr/>
          <a:lstStyle/>
          <a:p>
            <a:fld id="{BD74FB9C-E7B6-A04F-9404-C6599A447B67}" type="slidenum">
              <a:rPr lang="fr-FR" smtClean="0"/>
              <a:t>7</a:t>
            </a:fld>
            <a:endParaRPr lang="fr-FR"/>
          </a:p>
        </p:txBody>
      </p:sp>
    </p:spTree>
    <p:extLst>
      <p:ext uri="{BB962C8B-B14F-4D97-AF65-F5344CB8AC3E}">
        <p14:creationId xmlns:p14="http://schemas.microsoft.com/office/powerpoint/2010/main" val="7548672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www.novatics.com</a:t>
            </a:r>
            <a:r>
              <a:rPr lang="en-US" dirty="0"/>
              <a:t>/</a:t>
            </a:r>
            <a:r>
              <a:rPr lang="en-US" dirty="0" err="1"/>
              <a:t>gagner-efficacite.html</a:t>
            </a:r>
            <a:endParaRPr lang="en-US" dirty="0"/>
          </a:p>
        </p:txBody>
      </p:sp>
      <p:sp>
        <p:nvSpPr>
          <p:cNvPr id="4" name="Slide Number Placeholder 3"/>
          <p:cNvSpPr>
            <a:spLocks noGrp="1"/>
          </p:cNvSpPr>
          <p:nvPr>
            <p:ph type="sldNum" sz="quarter" idx="5"/>
          </p:nvPr>
        </p:nvSpPr>
        <p:spPr/>
        <p:txBody>
          <a:bodyPr/>
          <a:lstStyle/>
          <a:p>
            <a:fld id="{BD74FB9C-E7B6-A04F-9404-C6599A447B67}" type="slidenum">
              <a:rPr lang="fr-FR" smtClean="0"/>
              <a:t>9</a:t>
            </a:fld>
            <a:endParaRPr lang="fr-FR"/>
          </a:p>
        </p:txBody>
      </p:sp>
    </p:spTree>
    <p:extLst>
      <p:ext uri="{BB962C8B-B14F-4D97-AF65-F5344CB8AC3E}">
        <p14:creationId xmlns:p14="http://schemas.microsoft.com/office/powerpoint/2010/main" val="33068447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Example : you want to find cats in images </a:t>
            </a:r>
          </a:p>
          <a:p>
            <a:endParaRPr lang="en-US" dirty="0"/>
          </a:p>
          <a:p>
            <a:r>
              <a:rPr lang="en-US" dirty="0"/>
              <a:t>It seems that A is better than B. However, for some reason A is letting through a log of pornographic images. </a:t>
            </a:r>
          </a:p>
          <a:p>
            <a:endParaRPr lang="en-US" dirty="0"/>
          </a:p>
          <a:p>
            <a:r>
              <a:rPr lang="en-US" dirty="0"/>
              <a:t>B classifies fewer images but it does not have pornographic images. </a:t>
            </a:r>
            <a:r>
              <a:rPr lang="en-US" dirty="0">
                <a:sym typeface="Wingdings" pitchFamily="2" charset="2"/>
              </a:rPr>
              <a:t> Actually Better !!!! </a:t>
            </a:r>
          </a:p>
          <a:p>
            <a:endParaRPr lang="en-US" dirty="0">
              <a:sym typeface="Wingdings" pitchFamily="2" charset="2"/>
            </a:endParaRPr>
          </a:p>
          <a:p>
            <a:r>
              <a:rPr lang="en-US" dirty="0"/>
              <a:t>http://</a:t>
            </a:r>
            <a:r>
              <a:rPr lang="en-US" dirty="0" err="1"/>
              <a:t>pluspng.com</a:t>
            </a:r>
            <a:r>
              <a:rPr lang="en-US" dirty="0"/>
              <a:t>/png-153020.html</a:t>
            </a:r>
          </a:p>
          <a:p>
            <a:endParaRPr lang="en-US" dirty="0"/>
          </a:p>
          <a:p>
            <a:endParaRPr lang="en-US" dirty="0"/>
          </a:p>
        </p:txBody>
      </p:sp>
      <p:sp>
        <p:nvSpPr>
          <p:cNvPr id="4" name="Slide Number Placeholder 3"/>
          <p:cNvSpPr>
            <a:spLocks noGrp="1"/>
          </p:cNvSpPr>
          <p:nvPr>
            <p:ph type="sldNum" sz="quarter" idx="5"/>
          </p:nvPr>
        </p:nvSpPr>
        <p:spPr/>
        <p:txBody>
          <a:bodyPr/>
          <a:lstStyle/>
          <a:p>
            <a:fld id="{86C978B8-A9A4-3347-8EFF-AA1998490631}" type="slidenum">
              <a:rPr lang="en-US" smtClean="0"/>
              <a:t>10</a:t>
            </a:fld>
            <a:endParaRPr lang="en-US"/>
          </a:p>
        </p:txBody>
      </p:sp>
    </p:spTree>
    <p:extLst>
      <p:ext uri="{BB962C8B-B14F-4D97-AF65-F5344CB8AC3E}">
        <p14:creationId xmlns:p14="http://schemas.microsoft.com/office/powerpoint/2010/main" val="26693739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Precision : of all the images we predicted y=1, what fraction of it have cats ? </a:t>
            </a:r>
          </a:p>
          <a:p>
            <a:endParaRPr lang="en-US" dirty="0"/>
          </a:p>
          <a:p>
            <a:r>
              <a:rPr lang="en-US" dirty="0"/>
              <a:t>Recall : of all the images that actually have cats, what fraction of it did we correctly identifying have cats ? We have missed two cats !!! </a:t>
            </a:r>
          </a:p>
          <a:p>
            <a:endParaRPr lang="en-US" dirty="0"/>
          </a:p>
          <a:p>
            <a:endParaRPr lang="en-US" dirty="0"/>
          </a:p>
          <a:p>
            <a:r>
              <a:rPr lang="en-US" dirty="0"/>
              <a:t>Categorized as : </a:t>
            </a:r>
          </a:p>
          <a:p>
            <a:pPr lvl="1"/>
            <a:r>
              <a:rPr lang="en-US" dirty="0">
                <a:highlight>
                  <a:srgbClr val="FFFF00"/>
                </a:highlight>
              </a:rPr>
              <a:t>Satisficing </a:t>
            </a:r>
            <a:r>
              <a:rPr lang="en-US" dirty="0"/>
              <a:t>metrics : running time </a:t>
            </a:r>
          </a:p>
          <a:p>
            <a:pPr lvl="1"/>
            <a:r>
              <a:rPr lang="en-US" dirty="0">
                <a:highlight>
                  <a:srgbClr val="FFFF00"/>
                </a:highlight>
              </a:rPr>
              <a:t>Optimizing</a:t>
            </a:r>
            <a:r>
              <a:rPr lang="en-US" dirty="0"/>
              <a:t> metrics : accuracy</a:t>
            </a:r>
          </a:p>
          <a:p>
            <a:endParaRPr lang="en-US" dirty="0"/>
          </a:p>
        </p:txBody>
      </p:sp>
      <p:sp>
        <p:nvSpPr>
          <p:cNvPr id="4" name="Slide Number Placeholder 3"/>
          <p:cNvSpPr>
            <a:spLocks noGrp="1"/>
          </p:cNvSpPr>
          <p:nvPr>
            <p:ph type="sldNum" sz="quarter" idx="5"/>
          </p:nvPr>
        </p:nvSpPr>
        <p:spPr/>
        <p:txBody>
          <a:bodyPr/>
          <a:lstStyle/>
          <a:p>
            <a:fld id="{86C978B8-A9A4-3347-8EFF-AA1998490631}" type="slidenum">
              <a:rPr lang="en-US" smtClean="0"/>
              <a:t>11</a:t>
            </a:fld>
            <a:endParaRPr lang="en-US"/>
          </a:p>
        </p:txBody>
      </p:sp>
    </p:spTree>
    <p:extLst>
      <p:ext uri="{BB962C8B-B14F-4D97-AF65-F5344CB8AC3E}">
        <p14:creationId xmlns:p14="http://schemas.microsoft.com/office/powerpoint/2010/main" val="41136027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Precision : of all the images we predicted y=1, what fraction of it have cats ? </a:t>
            </a:r>
          </a:p>
          <a:p>
            <a:endParaRPr lang="en-US" dirty="0"/>
          </a:p>
          <a:p>
            <a:r>
              <a:rPr lang="en-US" dirty="0"/>
              <a:t>Recall : of all the images that actually have cats, what fraction of it did we correctly identifying have cats ? We have missed two cats !!! </a:t>
            </a:r>
          </a:p>
          <a:p>
            <a:endParaRPr lang="en-US" dirty="0"/>
          </a:p>
          <a:p>
            <a:endParaRPr lang="en-US" dirty="0"/>
          </a:p>
          <a:p>
            <a:r>
              <a:rPr lang="en-US" dirty="0"/>
              <a:t>Categorized as : </a:t>
            </a:r>
          </a:p>
          <a:p>
            <a:pPr lvl="1"/>
            <a:r>
              <a:rPr lang="en-US" dirty="0">
                <a:highlight>
                  <a:srgbClr val="FFFF00"/>
                </a:highlight>
              </a:rPr>
              <a:t>Satisficing </a:t>
            </a:r>
            <a:r>
              <a:rPr lang="en-US" dirty="0"/>
              <a:t>metrics : running time </a:t>
            </a:r>
          </a:p>
          <a:p>
            <a:pPr lvl="1"/>
            <a:r>
              <a:rPr lang="en-US" dirty="0">
                <a:highlight>
                  <a:srgbClr val="FFFF00"/>
                </a:highlight>
              </a:rPr>
              <a:t>Optimizing</a:t>
            </a:r>
            <a:r>
              <a:rPr lang="en-US" dirty="0"/>
              <a:t> metrics : accuracy</a:t>
            </a:r>
          </a:p>
          <a:p>
            <a:endParaRPr lang="en-US" dirty="0"/>
          </a:p>
        </p:txBody>
      </p:sp>
      <p:sp>
        <p:nvSpPr>
          <p:cNvPr id="4" name="Slide Number Placeholder 3"/>
          <p:cNvSpPr>
            <a:spLocks noGrp="1"/>
          </p:cNvSpPr>
          <p:nvPr>
            <p:ph type="sldNum" sz="quarter" idx="5"/>
          </p:nvPr>
        </p:nvSpPr>
        <p:spPr/>
        <p:txBody>
          <a:bodyPr/>
          <a:lstStyle/>
          <a:p>
            <a:fld id="{86C978B8-A9A4-3347-8EFF-AA1998490631}" type="slidenum">
              <a:rPr lang="en-US" smtClean="0"/>
              <a:t>12</a:t>
            </a:fld>
            <a:endParaRPr lang="en-US"/>
          </a:p>
        </p:txBody>
      </p:sp>
    </p:spTree>
    <p:extLst>
      <p:ext uri="{BB962C8B-B14F-4D97-AF65-F5344CB8AC3E}">
        <p14:creationId xmlns:p14="http://schemas.microsoft.com/office/powerpoint/2010/main" val="10583751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954CFCF-068A-8442-BC64-F74D7B7D8028}"/>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595E1C17-E6DF-354E-ABAC-6C583B54686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62ECDAF9-9364-EC4C-B66D-67DA17FF84EB}"/>
              </a:ext>
            </a:extLst>
          </p:cNvPr>
          <p:cNvSpPr>
            <a:spLocks noGrp="1"/>
          </p:cNvSpPr>
          <p:nvPr>
            <p:ph type="dt" sz="half" idx="10"/>
          </p:nvPr>
        </p:nvSpPr>
        <p:spPr/>
        <p:txBody>
          <a:bodyPr/>
          <a:lstStyle/>
          <a:p>
            <a:fld id="{362203B8-6E1A-014C-83AA-CC7617BF6F18}" type="datetime1">
              <a:rPr lang="fr-CH" smtClean="0"/>
              <a:t>18.01.23</a:t>
            </a:fld>
            <a:endParaRPr lang="fr-FR"/>
          </a:p>
        </p:txBody>
      </p:sp>
      <p:sp>
        <p:nvSpPr>
          <p:cNvPr id="5" name="Espace réservé du pied de page 4">
            <a:extLst>
              <a:ext uri="{FF2B5EF4-FFF2-40B4-BE49-F238E27FC236}">
                <a16:creationId xmlns:a16="http://schemas.microsoft.com/office/drawing/2014/main" id="{47D87B1B-04CD-2045-972A-21A2E040022F}"/>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E2947926-7873-4C48-9AFF-3108896B441B}"/>
              </a:ext>
            </a:extLst>
          </p:cNvPr>
          <p:cNvSpPr>
            <a:spLocks noGrp="1"/>
          </p:cNvSpPr>
          <p:nvPr>
            <p:ph type="sldNum" sz="quarter" idx="12"/>
          </p:nvPr>
        </p:nvSpPr>
        <p:spPr/>
        <p:txBody>
          <a:bodyPr/>
          <a:lstStyle/>
          <a:p>
            <a:fld id="{1C3F0C5A-6CA2-CE48-ADD0-A323063E9F5B}" type="slidenum">
              <a:rPr lang="fr-FR" smtClean="0"/>
              <a:t>‹#›</a:t>
            </a:fld>
            <a:endParaRPr lang="fr-FR"/>
          </a:p>
        </p:txBody>
      </p:sp>
    </p:spTree>
    <p:extLst>
      <p:ext uri="{BB962C8B-B14F-4D97-AF65-F5344CB8AC3E}">
        <p14:creationId xmlns:p14="http://schemas.microsoft.com/office/powerpoint/2010/main" val="2390189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9F15E1B-0918-BE4F-895A-52EC056F415B}"/>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B44710B3-8BC3-7E40-AFAA-146B2D803E51}"/>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C3D1A3DA-08A6-1A41-903F-A58D7C8F22B8}"/>
              </a:ext>
            </a:extLst>
          </p:cNvPr>
          <p:cNvSpPr>
            <a:spLocks noGrp="1"/>
          </p:cNvSpPr>
          <p:nvPr>
            <p:ph type="dt" sz="half" idx="10"/>
          </p:nvPr>
        </p:nvSpPr>
        <p:spPr/>
        <p:txBody>
          <a:bodyPr/>
          <a:lstStyle/>
          <a:p>
            <a:fld id="{0C42E4A8-3657-6348-AC57-91F84EA48877}" type="datetime1">
              <a:rPr lang="fr-CH" smtClean="0"/>
              <a:t>18.01.23</a:t>
            </a:fld>
            <a:endParaRPr lang="fr-FR"/>
          </a:p>
        </p:txBody>
      </p:sp>
      <p:sp>
        <p:nvSpPr>
          <p:cNvPr id="5" name="Espace réservé du pied de page 4">
            <a:extLst>
              <a:ext uri="{FF2B5EF4-FFF2-40B4-BE49-F238E27FC236}">
                <a16:creationId xmlns:a16="http://schemas.microsoft.com/office/drawing/2014/main" id="{3D3D1710-AFF9-234D-8F64-9A9840A2D9F2}"/>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98AEADA-22E1-D145-9AB9-49B504E5C905}"/>
              </a:ext>
            </a:extLst>
          </p:cNvPr>
          <p:cNvSpPr>
            <a:spLocks noGrp="1"/>
          </p:cNvSpPr>
          <p:nvPr>
            <p:ph type="sldNum" sz="quarter" idx="12"/>
          </p:nvPr>
        </p:nvSpPr>
        <p:spPr/>
        <p:txBody>
          <a:bodyPr/>
          <a:lstStyle/>
          <a:p>
            <a:fld id="{1C3F0C5A-6CA2-CE48-ADD0-A323063E9F5B}" type="slidenum">
              <a:rPr lang="fr-FR" smtClean="0"/>
              <a:t>‹#›</a:t>
            </a:fld>
            <a:endParaRPr lang="fr-FR"/>
          </a:p>
        </p:txBody>
      </p:sp>
    </p:spTree>
    <p:extLst>
      <p:ext uri="{BB962C8B-B14F-4D97-AF65-F5344CB8AC3E}">
        <p14:creationId xmlns:p14="http://schemas.microsoft.com/office/powerpoint/2010/main" val="16259193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5ACF75A7-2743-3348-9657-A593C81A2995}"/>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39A5F53E-A3BD-5144-8A2A-267AA682A6D9}"/>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B4F88F8-9A3F-D847-9296-FBC3CA8808FA}"/>
              </a:ext>
            </a:extLst>
          </p:cNvPr>
          <p:cNvSpPr>
            <a:spLocks noGrp="1"/>
          </p:cNvSpPr>
          <p:nvPr>
            <p:ph type="dt" sz="half" idx="10"/>
          </p:nvPr>
        </p:nvSpPr>
        <p:spPr/>
        <p:txBody>
          <a:bodyPr/>
          <a:lstStyle/>
          <a:p>
            <a:fld id="{CAD7F5CE-082E-A647-9EB5-C37DEDE98BE1}" type="datetime1">
              <a:rPr lang="fr-CH" smtClean="0"/>
              <a:t>18.01.23</a:t>
            </a:fld>
            <a:endParaRPr lang="fr-FR"/>
          </a:p>
        </p:txBody>
      </p:sp>
      <p:sp>
        <p:nvSpPr>
          <p:cNvPr id="5" name="Espace réservé du pied de page 4">
            <a:extLst>
              <a:ext uri="{FF2B5EF4-FFF2-40B4-BE49-F238E27FC236}">
                <a16:creationId xmlns:a16="http://schemas.microsoft.com/office/drawing/2014/main" id="{C297F9E3-FBF6-214E-AC53-11BBBF0A0602}"/>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0D9C15E-FBB1-5B40-99C8-ECE0F26E55AC}"/>
              </a:ext>
            </a:extLst>
          </p:cNvPr>
          <p:cNvSpPr>
            <a:spLocks noGrp="1"/>
          </p:cNvSpPr>
          <p:nvPr>
            <p:ph type="sldNum" sz="quarter" idx="12"/>
          </p:nvPr>
        </p:nvSpPr>
        <p:spPr/>
        <p:txBody>
          <a:bodyPr/>
          <a:lstStyle/>
          <a:p>
            <a:fld id="{1C3F0C5A-6CA2-CE48-ADD0-A323063E9F5B}" type="slidenum">
              <a:rPr lang="fr-FR" smtClean="0"/>
              <a:t>‹#›</a:t>
            </a:fld>
            <a:endParaRPr lang="fr-FR"/>
          </a:p>
        </p:txBody>
      </p:sp>
    </p:spTree>
    <p:extLst>
      <p:ext uri="{BB962C8B-B14F-4D97-AF65-F5344CB8AC3E}">
        <p14:creationId xmlns:p14="http://schemas.microsoft.com/office/powerpoint/2010/main" val="30443417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D91A23B-42CA-FD44-80AF-1EB608851024}"/>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CD8DDB27-1466-494E-8E72-C56CA3E4ACEC}"/>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1B90BF6-83DD-B741-974C-58995668D5CA}"/>
              </a:ext>
            </a:extLst>
          </p:cNvPr>
          <p:cNvSpPr>
            <a:spLocks noGrp="1"/>
          </p:cNvSpPr>
          <p:nvPr>
            <p:ph type="dt" sz="half" idx="10"/>
          </p:nvPr>
        </p:nvSpPr>
        <p:spPr/>
        <p:txBody>
          <a:bodyPr/>
          <a:lstStyle/>
          <a:p>
            <a:fld id="{8F1F680A-BD68-9C48-A1C3-C924D249C34C}" type="datetime1">
              <a:rPr lang="fr-CH" smtClean="0"/>
              <a:t>18.01.23</a:t>
            </a:fld>
            <a:endParaRPr lang="fr-FR"/>
          </a:p>
        </p:txBody>
      </p:sp>
      <p:sp>
        <p:nvSpPr>
          <p:cNvPr id="5" name="Espace réservé du pied de page 4">
            <a:extLst>
              <a:ext uri="{FF2B5EF4-FFF2-40B4-BE49-F238E27FC236}">
                <a16:creationId xmlns:a16="http://schemas.microsoft.com/office/drawing/2014/main" id="{C309150E-8F00-0644-B894-C5CF184CECFF}"/>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88F3B46C-6B12-7441-9ABB-593CF7E8FFB2}"/>
              </a:ext>
            </a:extLst>
          </p:cNvPr>
          <p:cNvSpPr>
            <a:spLocks noGrp="1"/>
          </p:cNvSpPr>
          <p:nvPr>
            <p:ph type="sldNum" sz="quarter" idx="12"/>
          </p:nvPr>
        </p:nvSpPr>
        <p:spPr/>
        <p:txBody>
          <a:bodyPr/>
          <a:lstStyle/>
          <a:p>
            <a:fld id="{1C3F0C5A-6CA2-CE48-ADD0-A323063E9F5B}" type="slidenum">
              <a:rPr lang="fr-FR" smtClean="0"/>
              <a:t>‹#›</a:t>
            </a:fld>
            <a:endParaRPr lang="fr-FR"/>
          </a:p>
        </p:txBody>
      </p:sp>
    </p:spTree>
    <p:extLst>
      <p:ext uri="{BB962C8B-B14F-4D97-AF65-F5344CB8AC3E}">
        <p14:creationId xmlns:p14="http://schemas.microsoft.com/office/powerpoint/2010/main" val="38450974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CD11393-D8F5-CA40-B093-9E38611B0005}"/>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A141F88D-374A-0B48-B215-E838C23D19C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AAF4FC78-1991-2546-8529-181311D46E04}"/>
              </a:ext>
            </a:extLst>
          </p:cNvPr>
          <p:cNvSpPr>
            <a:spLocks noGrp="1"/>
          </p:cNvSpPr>
          <p:nvPr>
            <p:ph type="dt" sz="half" idx="10"/>
          </p:nvPr>
        </p:nvSpPr>
        <p:spPr/>
        <p:txBody>
          <a:bodyPr/>
          <a:lstStyle/>
          <a:p>
            <a:fld id="{6C4531AB-C879-8B4F-B4A2-C82C4C36E6B3}" type="datetime1">
              <a:rPr lang="fr-CH" smtClean="0"/>
              <a:t>18.01.23</a:t>
            </a:fld>
            <a:endParaRPr lang="fr-FR"/>
          </a:p>
        </p:txBody>
      </p:sp>
      <p:sp>
        <p:nvSpPr>
          <p:cNvPr id="5" name="Espace réservé du pied de page 4">
            <a:extLst>
              <a:ext uri="{FF2B5EF4-FFF2-40B4-BE49-F238E27FC236}">
                <a16:creationId xmlns:a16="http://schemas.microsoft.com/office/drawing/2014/main" id="{0D36DB91-538C-C746-8523-4498E0DB897A}"/>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FA9D88A-98F5-9E4D-ACAA-CC5078499DD1}"/>
              </a:ext>
            </a:extLst>
          </p:cNvPr>
          <p:cNvSpPr>
            <a:spLocks noGrp="1"/>
          </p:cNvSpPr>
          <p:nvPr>
            <p:ph type="sldNum" sz="quarter" idx="12"/>
          </p:nvPr>
        </p:nvSpPr>
        <p:spPr/>
        <p:txBody>
          <a:bodyPr/>
          <a:lstStyle/>
          <a:p>
            <a:fld id="{1C3F0C5A-6CA2-CE48-ADD0-A323063E9F5B}" type="slidenum">
              <a:rPr lang="fr-FR" smtClean="0"/>
              <a:t>‹#›</a:t>
            </a:fld>
            <a:endParaRPr lang="fr-FR"/>
          </a:p>
        </p:txBody>
      </p:sp>
    </p:spTree>
    <p:extLst>
      <p:ext uri="{BB962C8B-B14F-4D97-AF65-F5344CB8AC3E}">
        <p14:creationId xmlns:p14="http://schemas.microsoft.com/office/powerpoint/2010/main" val="3734119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FDC1764-C856-E043-84F8-96C9EAB4876A}"/>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C162C417-7B56-CC41-9D01-E4BABFEA1681}"/>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D5493AB5-D268-C845-BA7D-917FBAD9D7DE}"/>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7418488A-5B11-A643-8884-43B1C8D8DDBD}"/>
              </a:ext>
            </a:extLst>
          </p:cNvPr>
          <p:cNvSpPr>
            <a:spLocks noGrp="1"/>
          </p:cNvSpPr>
          <p:nvPr>
            <p:ph type="dt" sz="half" idx="10"/>
          </p:nvPr>
        </p:nvSpPr>
        <p:spPr/>
        <p:txBody>
          <a:bodyPr/>
          <a:lstStyle/>
          <a:p>
            <a:fld id="{E5AF8D7F-B171-6A4D-A680-3FE8B47B6F73}" type="datetime1">
              <a:rPr lang="fr-CH" smtClean="0"/>
              <a:t>18.01.23</a:t>
            </a:fld>
            <a:endParaRPr lang="fr-FR"/>
          </a:p>
        </p:txBody>
      </p:sp>
      <p:sp>
        <p:nvSpPr>
          <p:cNvPr id="6" name="Espace réservé du pied de page 5">
            <a:extLst>
              <a:ext uri="{FF2B5EF4-FFF2-40B4-BE49-F238E27FC236}">
                <a16:creationId xmlns:a16="http://schemas.microsoft.com/office/drawing/2014/main" id="{7EB993A7-8388-664F-B6CF-3BCD112A94F6}"/>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B212B332-5C5B-B146-ACB0-E8541F90BA3E}"/>
              </a:ext>
            </a:extLst>
          </p:cNvPr>
          <p:cNvSpPr>
            <a:spLocks noGrp="1"/>
          </p:cNvSpPr>
          <p:nvPr>
            <p:ph type="sldNum" sz="quarter" idx="12"/>
          </p:nvPr>
        </p:nvSpPr>
        <p:spPr/>
        <p:txBody>
          <a:bodyPr/>
          <a:lstStyle/>
          <a:p>
            <a:fld id="{1C3F0C5A-6CA2-CE48-ADD0-A323063E9F5B}" type="slidenum">
              <a:rPr lang="fr-FR" smtClean="0"/>
              <a:t>‹#›</a:t>
            </a:fld>
            <a:endParaRPr lang="fr-FR"/>
          </a:p>
        </p:txBody>
      </p:sp>
    </p:spTree>
    <p:extLst>
      <p:ext uri="{BB962C8B-B14F-4D97-AF65-F5344CB8AC3E}">
        <p14:creationId xmlns:p14="http://schemas.microsoft.com/office/powerpoint/2010/main" val="3419980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6A12C90-5D07-B34B-AE80-4325B6C6EF01}"/>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008E44CD-F348-E24E-A6FE-260534A8578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76E27D7E-6125-F047-9A33-500DDD2FC6A5}"/>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BCCAF12F-0DFF-834F-A9E5-27127CA4730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3EE21641-E48E-074C-8FAF-38B68658E05F}"/>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FEBF1B9E-14FE-C842-9875-84DF50F9AB38}"/>
              </a:ext>
            </a:extLst>
          </p:cNvPr>
          <p:cNvSpPr>
            <a:spLocks noGrp="1"/>
          </p:cNvSpPr>
          <p:nvPr>
            <p:ph type="dt" sz="half" idx="10"/>
          </p:nvPr>
        </p:nvSpPr>
        <p:spPr/>
        <p:txBody>
          <a:bodyPr/>
          <a:lstStyle/>
          <a:p>
            <a:fld id="{AEA90D11-0DCA-6A45-AD40-D855B194FDA1}" type="datetime1">
              <a:rPr lang="fr-CH" smtClean="0"/>
              <a:t>18.01.23</a:t>
            </a:fld>
            <a:endParaRPr lang="fr-FR"/>
          </a:p>
        </p:txBody>
      </p:sp>
      <p:sp>
        <p:nvSpPr>
          <p:cNvPr id="8" name="Espace réservé du pied de page 7">
            <a:extLst>
              <a:ext uri="{FF2B5EF4-FFF2-40B4-BE49-F238E27FC236}">
                <a16:creationId xmlns:a16="http://schemas.microsoft.com/office/drawing/2014/main" id="{01743E29-98AF-F44E-99A8-FD77B449EE58}"/>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79FB8779-47C7-CC49-8C2E-27AB86A27448}"/>
              </a:ext>
            </a:extLst>
          </p:cNvPr>
          <p:cNvSpPr>
            <a:spLocks noGrp="1"/>
          </p:cNvSpPr>
          <p:nvPr>
            <p:ph type="sldNum" sz="quarter" idx="12"/>
          </p:nvPr>
        </p:nvSpPr>
        <p:spPr/>
        <p:txBody>
          <a:bodyPr/>
          <a:lstStyle/>
          <a:p>
            <a:fld id="{1C3F0C5A-6CA2-CE48-ADD0-A323063E9F5B}" type="slidenum">
              <a:rPr lang="fr-FR" smtClean="0"/>
              <a:t>‹#›</a:t>
            </a:fld>
            <a:endParaRPr lang="fr-FR"/>
          </a:p>
        </p:txBody>
      </p:sp>
    </p:spTree>
    <p:extLst>
      <p:ext uri="{BB962C8B-B14F-4D97-AF65-F5344CB8AC3E}">
        <p14:creationId xmlns:p14="http://schemas.microsoft.com/office/powerpoint/2010/main" val="11663750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321FF73-5A66-AC42-BB4D-76D10D211D37}"/>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2A5176F2-27DD-5D45-AD13-8F0D372519BF}"/>
              </a:ext>
            </a:extLst>
          </p:cNvPr>
          <p:cNvSpPr>
            <a:spLocks noGrp="1"/>
          </p:cNvSpPr>
          <p:nvPr>
            <p:ph type="dt" sz="half" idx="10"/>
          </p:nvPr>
        </p:nvSpPr>
        <p:spPr/>
        <p:txBody>
          <a:bodyPr/>
          <a:lstStyle/>
          <a:p>
            <a:fld id="{40A28438-A69F-6946-ABDE-4CFC1EAFF7FF}" type="datetime1">
              <a:rPr lang="fr-CH" smtClean="0"/>
              <a:t>18.01.23</a:t>
            </a:fld>
            <a:endParaRPr lang="fr-FR"/>
          </a:p>
        </p:txBody>
      </p:sp>
      <p:sp>
        <p:nvSpPr>
          <p:cNvPr id="4" name="Espace réservé du pied de page 3">
            <a:extLst>
              <a:ext uri="{FF2B5EF4-FFF2-40B4-BE49-F238E27FC236}">
                <a16:creationId xmlns:a16="http://schemas.microsoft.com/office/drawing/2014/main" id="{9E74F5F1-F337-0846-BBA4-BC196EC81ED5}"/>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719C9E1D-F444-4C47-8D50-0DFEB2A5FD52}"/>
              </a:ext>
            </a:extLst>
          </p:cNvPr>
          <p:cNvSpPr>
            <a:spLocks noGrp="1"/>
          </p:cNvSpPr>
          <p:nvPr>
            <p:ph type="sldNum" sz="quarter" idx="12"/>
          </p:nvPr>
        </p:nvSpPr>
        <p:spPr/>
        <p:txBody>
          <a:bodyPr/>
          <a:lstStyle/>
          <a:p>
            <a:fld id="{1C3F0C5A-6CA2-CE48-ADD0-A323063E9F5B}" type="slidenum">
              <a:rPr lang="fr-FR" smtClean="0"/>
              <a:t>‹#›</a:t>
            </a:fld>
            <a:endParaRPr lang="fr-FR"/>
          </a:p>
        </p:txBody>
      </p:sp>
    </p:spTree>
    <p:extLst>
      <p:ext uri="{BB962C8B-B14F-4D97-AF65-F5344CB8AC3E}">
        <p14:creationId xmlns:p14="http://schemas.microsoft.com/office/powerpoint/2010/main" val="7392439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15AE6183-5E36-5E47-A64B-61CBEF8601FF}"/>
              </a:ext>
            </a:extLst>
          </p:cNvPr>
          <p:cNvSpPr>
            <a:spLocks noGrp="1"/>
          </p:cNvSpPr>
          <p:nvPr>
            <p:ph type="dt" sz="half" idx="10"/>
          </p:nvPr>
        </p:nvSpPr>
        <p:spPr/>
        <p:txBody>
          <a:bodyPr/>
          <a:lstStyle/>
          <a:p>
            <a:fld id="{285A469D-176E-9D45-9F1D-1EAF15B554FF}" type="datetime1">
              <a:rPr lang="fr-CH" smtClean="0"/>
              <a:t>18.01.23</a:t>
            </a:fld>
            <a:endParaRPr lang="fr-FR"/>
          </a:p>
        </p:txBody>
      </p:sp>
      <p:sp>
        <p:nvSpPr>
          <p:cNvPr id="3" name="Espace réservé du pied de page 2">
            <a:extLst>
              <a:ext uri="{FF2B5EF4-FFF2-40B4-BE49-F238E27FC236}">
                <a16:creationId xmlns:a16="http://schemas.microsoft.com/office/drawing/2014/main" id="{4C2A400C-89EC-2547-BF2D-91391666B2A1}"/>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67B18FD9-070A-8749-9031-3E539DA3AD6D}"/>
              </a:ext>
            </a:extLst>
          </p:cNvPr>
          <p:cNvSpPr>
            <a:spLocks noGrp="1"/>
          </p:cNvSpPr>
          <p:nvPr>
            <p:ph type="sldNum" sz="quarter" idx="12"/>
          </p:nvPr>
        </p:nvSpPr>
        <p:spPr/>
        <p:txBody>
          <a:bodyPr/>
          <a:lstStyle/>
          <a:p>
            <a:fld id="{1C3F0C5A-6CA2-CE48-ADD0-A323063E9F5B}" type="slidenum">
              <a:rPr lang="fr-FR" smtClean="0"/>
              <a:t>‹#›</a:t>
            </a:fld>
            <a:endParaRPr lang="fr-FR"/>
          </a:p>
        </p:txBody>
      </p:sp>
    </p:spTree>
    <p:extLst>
      <p:ext uri="{BB962C8B-B14F-4D97-AF65-F5344CB8AC3E}">
        <p14:creationId xmlns:p14="http://schemas.microsoft.com/office/powerpoint/2010/main" val="40057921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7954615-EE56-0C43-A651-00DC2BF4062B}"/>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A81521F5-1FF1-CE46-BAA0-FD49FFEDA0D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3E2A2858-EBB8-5047-9F45-16FA6127B64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464F92E1-C0AF-7A42-97E5-9E2702967407}"/>
              </a:ext>
            </a:extLst>
          </p:cNvPr>
          <p:cNvSpPr>
            <a:spLocks noGrp="1"/>
          </p:cNvSpPr>
          <p:nvPr>
            <p:ph type="dt" sz="half" idx="10"/>
          </p:nvPr>
        </p:nvSpPr>
        <p:spPr/>
        <p:txBody>
          <a:bodyPr/>
          <a:lstStyle/>
          <a:p>
            <a:fld id="{F4BB16E3-96A7-BD49-8039-5F4C49A9A472}" type="datetime1">
              <a:rPr lang="fr-CH" smtClean="0"/>
              <a:t>18.01.23</a:t>
            </a:fld>
            <a:endParaRPr lang="fr-FR"/>
          </a:p>
        </p:txBody>
      </p:sp>
      <p:sp>
        <p:nvSpPr>
          <p:cNvPr id="6" name="Espace réservé du pied de page 5">
            <a:extLst>
              <a:ext uri="{FF2B5EF4-FFF2-40B4-BE49-F238E27FC236}">
                <a16:creationId xmlns:a16="http://schemas.microsoft.com/office/drawing/2014/main" id="{30C34F8D-62B8-CA46-B256-FDA243C8FEDF}"/>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5BDC04EC-C33E-174C-9D19-E0E867DFFC38}"/>
              </a:ext>
            </a:extLst>
          </p:cNvPr>
          <p:cNvSpPr>
            <a:spLocks noGrp="1"/>
          </p:cNvSpPr>
          <p:nvPr>
            <p:ph type="sldNum" sz="quarter" idx="12"/>
          </p:nvPr>
        </p:nvSpPr>
        <p:spPr/>
        <p:txBody>
          <a:bodyPr/>
          <a:lstStyle/>
          <a:p>
            <a:fld id="{1C3F0C5A-6CA2-CE48-ADD0-A323063E9F5B}" type="slidenum">
              <a:rPr lang="fr-FR" smtClean="0"/>
              <a:t>‹#›</a:t>
            </a:fld>
            <a:endParaRPr lang="fr-FR"/>
          </a:p>
        </p:txBody>
      </p:sp>
    </p:spTree>
    <p:extLst>
      <p:ext uri="{BB962C8B-B14F-4D97-AF65-F5344CB8AC3E}">
        <p14:creationId xmlns:p14="http://schemas.microsoft.com/office/powerpoint/2010/main" val="41181499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160D7D7-8D48-FF49-A28D-D9E9225C2AED}"/>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271DD093-4041-C145-AC68-630712D9A7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7BFF413B-380F-D741-A609-B56034F105D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A0AA6B7D-1B56-DB42-AC7B-AEE50C3BD625}"/>
              </a:ext>
            </a:extLst>
          </p:cNvPr>
          <p:cNvSpPr>
            <a:spLocks noGrp="1"/>
          </p:cNvSpPr>
          <p:nvPr>
            <p:ph type="dt" sz="half" idx="10"/>
          </p:nvPr>
        </p:nvSpPr>
        <p:spPr/>
        <p:txBody>
          <a:bodyPr/>
          <a:lstStyle/>
          <a:p>
            <a:fld id="{8FD7516F-E43A-CE47-A036-FCE045B0A35F}" type="datetime1">
              <a:rPr lang="fr-CH" smtClean="0"/>
              <a:t>18.01.23</a:t>
            </a:fld>
            <a:endParaRPr lang="fr-FR"/>
          </a:p>
        </p:txBody>
      </p:sp>
      <p:sp>
        <p:nvSpPr>
          <p:cNvPr id="6" name="Espace réservé du pied de page 5">
            <a:extLst>
              <a:ext uri="{FF2B5EF4-FFF2-40B4-BE49-F238E27FC236}">
                <a16:creationId xmlns:a16="http://schemas.microsoft.com/office/drawing/2014/main" id="{9F5AE0DD-7CB3-FD48-B3F7-9E644AC7DDD7}"/>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54752811-E09F-704A-AB14-EC900B49865F}"/>
              </a:ext>
            </a:extLst>
          </p:cNvPr>
          <p:cNvSpPr>
            <a:spLocks noGrp="1"/>
          </p:cNvSpPr>
          <p:nvPr>
            <p:ph type="sldNum" sz="quarter" idx="12"/>
          </p:nvPr>
        </p:nvSpPr>
        <p:spPr/>
        <p:txBody>
          <a:bodyPr/>
          <a:lstStyle/>
          <a:p>
            <a:fld id="{1C3F0C5A-6CA2-CE48-ADD0-A323063E9F5B}" type="slidenum">
              <a:rPr lang="fr-FR" smtClean="0"/>
              <a:t>‹#›</a:t>
            </a:fld>
            <a:endParaRPr lang="fr-FR"/>
          </a:p>
        </p:txBody>
      </p:sp>
    </p:spTree>
    <p:extLst>
      <p:ext uri="{BB962C8B-B14F-4D97-AF65-F5344CB8AC3E}">
        <p14:creationId xmlns:p14="http://schemas.microsoft.com/office/powerpoint/2010/main" val="24778665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2854F0A6-39DE-2942-A9F7-2FC4742EFB0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86C5E80C-B151-134E-A5F9-76A14EC3EA5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45F8FF9-FF54-0C40-931C-FC3E2F0C141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85D427-808A-0A49-960A-5D63037F48CC}" type="datetime1">
              <a:rPr lang="fr-CH" smtClean="0"/>
              <a:t>18.01.23</a:t>
            </a:fld>
            <a:endParaRPr lang="fr-FR"/>
          </a:p>
        </p:txBody>
      </p:sp>
      <p:sp>
        <p:nvSpPr>
          <p:cNvPr id="5" name="Espace réservé du pied de page 4">
            <a:extLst>
              <a:ext uri="{FF2B5EF4-FFF2-40B4-BE49-F238E27FC236}">
                <a16:creationId xmlns:a16="http://schemas.microsoft.com/office/drawing/2014/main" id="{A0553678-14CA-7646-9E6E-39693BAD225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329AE23D-458E-2542-9BF2-A74F29DECBD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C3F0C5A-6CA2-CE48-ADD0-A323063E9F5B}" type="slidenum">
              <a:rPr lang="fr-FR" smtClean="0"/>
              <a:t>‹#›</a:t>
            </a:fld>
            <a:endParaRPr lang="fr-FR"/>
          </a:p>
        </p:txBody>
      </p:sp>
    </p:spTree>
    <p:extLst>
      <p:ext uri="{BB962C8B-B14F-4D97-AF65-F5344CB8AC3E}">
        <p14:creationId xmlns:p14="http://schemas.microsoft.com/office/powerpoint/2010/main" val="18556162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4.png"/><Relationship Id="rId7"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0.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4.png"/><Relationship Id="rId7"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70.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image" Target="../media/image1480.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http://playground.tensorflow.org/"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5.xml.rels><?xml version="1.0" encoding="UTF-8" standalone="yes"?>
<Relationships xmlns="http://schemas.openxmlformats.org/package/2006/relationships"><Relationship Id="rId3" Type="http://schemas.openxmlformats.org/officeDocument/2006/relationships/image" Target="../media/image38.gif"/><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9.gif"/></Relationships>
</file>

<file path=ppt/slides/_rels/slide2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2DF844-F088-7744-8151-B44C5359F2A3}"/>
              </a:ext>
            </a:extLst>
          </p:cNvPr>
          <p:cNvPicPr>
            <a:picLocks noChangeAspect="1"/>
          </p:cNvPicPr>
          <p:nvPr/>
        </p:nvPicPr>
        <p:blipFill>
          <a:blip r:embed="rId3"/>
          <a:stretch>
            <a:fillRect/>
          </a:stretch>
        </p:blipFill>
        <p:spPr>
          <a:xfrm>
            <a:off x="0" y="0"/>
            <a:ext cx="12192000" cy="6863128"/>
          </a:xfrm>
          <a:prstGeom prst="rect">
            <a:avLst/>
          </a:prstGeom>
        </p:spPr>
      </p:pic>
      <p:sp>
        <p:nvSpPr>
          <p:cNvPr id="2" name="Titre 1">
            <a:extLst>
              <a:ext uri="{FF2B5EF4-FFF2-40B4-BE49-F238E27FC236}">
                <a16:creationId xmlns:a16="http://schemas.microsoft.com/office/drawing/2014/main" id="{8DEAB831-6F44-0A49-997B-D9584B714D50}"/>
              </a:ext>
            </a:extLst>
          </p:cNvPr>
          <p:cNvSpPr>
            <a:spLocks noGrp="1"/>
          </p:cNvSpPr>
          <p:nvPr>
            <p:ph type="ctrTitle"/>
          </p:nvPr>
        </p:nvSpPr>
        <p:spPr>
          <a:xfrm>
            <a:off x="5243514" y="419257"/>
            <a:ext cx="6948486" cy="1858033"/>
          </a:xfrm>
          <a:solidFill>
            <a:schemeClr val="tx1">
              <a:alpha val="59000"/>
            </a:schemeClr>
          </a:solidFill>
        </p:spPr>
        <p:txBody>
          <a:bodyPr>
            <a:normAutofit fontScale="90000"/>
          </a:bodyPr>
          <a:lstStyle/>
          <a:p>
            <a:r>
              <a:rPr lang="fr-FR" dirty="0" err="1">
                <a:solidFill>
                  <a:schemeClr val="bg1"/>
                </a:solidFill>
              </a:rPr>
              <a:t>Deep</a:t>
            </a:r>
            <a:r>
              <a:rPr lang="fr-FR" dirty="0">
                <a:solidFill>
                  <a:schemeClr val="bg1"/>
                </a:solidFill>
              </a:rPr>
              <a:t> </a:t>
            </a:r>
            <a:r>
              <a:rPr lang="fr-FR" dirty="0" err="1">
                <a:solidFill>
                  <a:schemeClr val="bg1"/>
                </a:solidFill>
              </a:rPr>
              <a:t>Forward</a:t>
            </a:r>
            <a:r>
              <a:rPr lang="fr-FR" dirty="0">
                <a:solidFill>
                  <a:schemeClr val="bg1"/>
                </a:solidFill>
              </a:rPr>
              <a:t> Networks - </a:t>
            </a:r>
            <a:r>
              <a:rPr lang="fr-FR" dirty="0" err="1">
                <a:solidFill>
                  <a:schemeClr val="bg1"/>
                </a:solidFill>
              </a:rPr>
              <a:t>Optimization</a:t>
            </a:r>
            <a:endParaRPr lang="fr-FR" dirty="0">
              <a:solidFill>
                <a:schemeClr val="bg1"/>
              </a:solidFill>
            </a:endParaRPr>
          </a:p>
        </p:txBody>
      </p:sp>
      <p:sp>
        <p:nvSpPr>
          <p:cNvPr id="4" name="Espace réservé du numéro de diapositive 3">
            <a:extLst>
              <a:ext uri="{FF2B5EF4-FFF2-40B4-BE49-F238E27FC236}">
                <a16:creationId xmlns:a16="http://schemas.microsoft.com/office/drawing/2014/main" id="{B17006AC-5707-454E-91FD-5BC3E63FD902}"/>
              </a:ext>
            </a:extLst>
          </p:cNvPr>
          <p:cNvSpPr>
            <a:spLocks noGrp="1"/>
          </p:cNvSpPr>
          <p:nvPr>
            <p:ph type="sldNum" sz="quarter" idx="12"/>
          </p:nvPr>
        </p:nvSpPr>
        <p:spPr/>
        <p:txBody>
          <a:bodyPr/>
          <a:lstStyle/>
          <a:p>
            <a:fld id="{1C3F0C5A-6CA2-CE48-ADD0-A323063E9F5B}" type="slidenum">
              <a:rPr lang="fr-FR" smtClean="0"/>
              <a:t>1</a:t>
            </a:fld>
            <a:endParaRPr lang="fr-FR" dirty="0"/>
          </a:p>
        </p:txBody>
      </p:sp>
      <p:sp>
        <p:nvSpPr>
          <p:cNvPr id="6" name="Subtitle 5">
            <a:extLst>
              <a:ext uri="{FF2B5EF4-FFF2-40B4-BE49-F238E27FC236}">
                <a16:creationId xmlns:a16="http://schemas.microsoft.com/office/drawing/2014/main" id="{FB93AFD2-4B55-A748-9698-67CA03741680}"/>
              </a:ext>
            </a:extLst>
          </p:cNvPr>
          <p:cNvSpPr>
            <a:spLocks noGrp="1"/>
          </p:cNvSpPr>
          <p:nvPr>
            <p:ph type="subTitle" idx="1"/>
          </p:nvPr>
        </p:nvSpPr>
        <p:spPr>
          <a:xfrm>
            <a:off x="6788726" y="4040289"/>
            <a:ext cx="4793673" cy="1858033"/>
          </a:xfrm>
          <a:solidFill>
            <a:schemeClr val="tx1">
              <a:alpha val="59000"/>
            </a:schemeClr>
          </a:solidFill>
        </p:spPr>
        <p:txBody>
          <a:bodyPr>
            <a:normAutofit lnSpcReduction="10000"/>
          </a:bodyPr>
          <a:lstStyle/>
          <a:p>
            <a:r>
              <a:rPr lang="en-US" sz="6000" b="1" dirty="0">
                <a:solidFill>
                  <a:srgbClr val="D883FF"/>
                </a:solidFill>
                <a:latin typeface="+mj-lt"/>
              </a:rPr>
              <a:t>Thursday</a:t>
            </a:r>
          </a:p>
          <a:p>
            <a:r>
              <a:rPr lang="en-US" sz="6000" b="1" dirty="0">
                <a:solidFill>
                  <a:srgbClr val="D883FF"/>
                </a:solidFill>
                <a:latin typeface="+mj-lt"/>
              </a:rPr>
              <a:t>08h00-09h00</a:t>
            </a:r>
          </a:p>
        </p:txBody>
      </p:sp>
      <p:sp>
        <p:nvSpPr>
          <p:cNvPr id="7" name="TextBox 6">
            <a:extLst>
              <a:ext uri="{FF2B5EF4-FFF2-40B4-BE49-F238E27FC236}">
                <a16:creationId xmlns:a16="http://schemas.microsoft.com/office/drawing/2014/main" id="{29821D25-8E2C-D449-8D51-E5E4AD4C269E}"/>
              </a:ext>
            </a:extLst>
          </p:cNvPr>
          <p:cNvSpPr txBox="1"/>
          <p:nvPr/>
        </p:nvSpPr>
        <p:spPr>
          <a:xfrm>
            <a:off x="362309" y="6094455"/>
            <a:ext cx="11421374" cy="430887"/>
          </a:xfrm>
          <a:prstGeom prst="rect">
            <a:avLst/>
          </a:prstGeom>
          <a:noFill/>
        </p:spPr>
        <p:txBody>
          <a:bodyPr wrap="square" rtlCol="0">
            <a:spAutoFit/>
          </a:bodyPr>
          <a:lstStyle/>
          <a:p>
            <a:pPr algn="ctr"/>
            <a:r>
              <a:rPr lang="en-US" sz="2200" dirty="0" err="1">
                <a:solidFill>
                  <a:schemeClr val="bg1"/>
                </a:solidFill>
              </a:rPr>
              <a:t>Géraldine</a:t>
            </a:r>
            <a:r>
              <a:rPr lang="en-US" sz="2200" dirty="0">
                <a:solidFill>
                  <a:schemeClr val="bg1"/>
                </a:solidFill>
              </a:rPr>
              <a:t> Conti, Matthew Vowels, Bern Winter School on Machine Learning 2023, </a:t>
            </a:r>
            <a:r>
              <a:rPr lang="en-US" sz="2200" dirty="0" err="1">
                <a:solidFill>
                  <a:schemeClr val="bg1"/>
                </a:solidFill>
              </a:rPr>
              <a:t>Muerren</a:t>
            </a:r>
            <a:r>
              <a:rPr lang="en-US" sz="2200" dirty="0">
                <a:solidFill>
                  <a:schemeClr val="bg1"/>
                </a:solidFill>
              </a:rPr>
              <a:t> </a:t>
            </a:r>
          </a:p>
        </p:txBody>
      </p:sp>
    </p:spTree>
    <p:extLst>
      <p:ext uri="{BB962C8B-B14F-4D97-AF65-F5344CB8AC3E}">
        <p14:creationId xmlns:p14="http://schemas.microsoft.com/office/powerpoint/2010/main" val="37164968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283BC1-9901-7348-9D64-4E6B1D722426}"/>
              </a:ext>
            </a:extLst>
          </p:cNvPr>
          <p:cNvSpPr>
            <a:spLocks noGrp="1"/>
          </p:cNvSpPr>
          <p:nvPr>
            <p:ph type="title"/>
          </p:nvPr>
        </p:nvSpPr>
        <p:spPr/>
        <p:txBody>
          <a:bodyPr/>
          <a:lstStyle/>
          <a:p>
            <a:r>
              <a:rPr lang="en-US" dirty="0"/>
              <a:t>Case</a:t>
            </a:r>
          </a:p>
        </p:txBody>
      </p:sp>
      <p:sp>
        <p:nvSpPr>
          <p:cNvPr id="3" name="Content Placeholder 2">
            <a:extLst>
              <a:ext uri="{FF2B5EF4-FFF2-40B4-BE49-F238E27FC236}">
                <a16:creationId xmlns:a16="http://schemas.microsoft.com/office/drawing/2014/main" id="{39484ED8-55F2-214A-B9BF-5F5E047ADE26}"/>
              </a:ext>
            </a:extLst>
          </p:cNvPr>
          <p:cNvSpPr>
            <a:spLocks noGrp="1"/>
          </p:cNvSpPr>
          <p:nvPr>
            <p:ph idx="1"/>
          </p:nvPr>
        </p:nvSpPr>
        <p:spPr>
          <a:xfrm>
            <a:off x="838200" y="1825624"/>
            <a:ext cx="7036837" cy="2783697"/>
          </a:xfrm>
        </p:spPr>
        <p:txBody>
          <a:bodyPr/>
          <a:lstStyle/>
          <a:p>
            <a:r>
              <a:rPr lang="en-GB" dirty="0"/>
              <a:t>You want to find cats in images </a:t>
            </a:r>
          </a:p>
          <a:p>
            <a:endParaRPr lang="en-GB" dirty="0">
              <a:highlight>
                <a:srgbClr val="FFFF00"/>
              </a:highlight>
            </a:endParaRPr>
          </a:p>
          <a:p>
            <a:pPr marL="0" indent="0">
              <a:buNone/>
            </a:pPr>
            <a:endParaRPr lang="en-GB" dirty="0">
              <a:highlight>
                <a:srgbClr val="FFFF00"/>
              </a:highlight>
            </a:endParaRPr>
          </a:p>
          <a:p>
            <a:r>
              <a:rPr lang="en-GB" dirty="0">
                <a:highlight>
                  <a:srgbClr val="FFFF00"/>
                </a:highlight>
              </a:rPr>
              <a:t>Classification error</a:t>
            </a:r>
            <a:r>
              <a:rPr lang="en-GB" dirty="0"/>
              <a:t> (portion of wrong answers) </a:t>
            </a:r>
            <a:r>
              <a:rPr lang="en-US" dirty="0"/>
              <a:t>used as an </a:t>
            </a:r>
            <a:r>
              <a:rPr lang="en-US" dirty="0">
                <a:highlight>
                  <a:srgbClr val="FFFF00"/>
                </a:highlight>
              </a:rPr>
              <a:t>evaluation metric</a:t>
            </a:r>
          </a:p>
          <a:p>
            <a:endParaRPr lang="en-US" dirty="0">
              <a:highlight>
                <a:srgbClr val="FFFF00"/>
              </a:highlight>
            </a:endParaRPr>
          </a:p>
          <a:p>
            <a:pPr marL="0" indent="0">
              <a:buNone/>
            </a:pPr>
            <a:endParaRPr lang="en-US" dirty="0">
              <a:highlight>
                <a:srgbClr val="FFFF00"/>
              </a:highlight>
            </a:endParaRPr>
          </a:p>
          <a:p>
            <a:pPr marL="0" indent="0">
              <a:buNone/>
            </a:pPr>
            <a:endParaRPr lang="en-US" dirty="0">
              <a:highlight>
                <a:srgbClr val="FFFF00"/>
              </a:highlight>
            </a:endParaRPr>
          </a:p>
          <a:p>
            <a:pPr marL="0" indent="0">
              <a:buNone/>
            </a:pPr>
            <a:endParaRPr lang="en-US" dirty="0">
              <a:highlight>
                <a:srgbClr val="FFFF00"/>
              </a:highlight>
            </a:endParaRPr>
          </a:p>
        </p:txBody>
      </p:sp>
      <p:sp>
        <p:nvSpPr>
          <p:cNvPr id="4" name="Slide Number Placeholder 3">
            <a:extLst>
              <a:ext uri="{FF2B5EF4-FFF2-40B4-BE49-F238E27FC236}">
                <a16:creationId xmlns:a16="http://schemas.microsoft.com/office/drawing/2014/main" id="{193E27DD-581F-3045-B977-BDA2F47E0DB3}"/>
              </a:ext>
            </a:extLst>
          </p:cNvPr>
          <p:cNvSpPr>
            <a:spLocks noGrp="1"/>
          </p:cNvSpPr>
          <p:nvPr>
            <p:ph type="sldNum" sz="quarter" idx="12"/>
          </p:nvPr>
        </p:nvSpPr>
        <p:spPr/>
        <p:txBody>
          <a:bodyPr/>
          <a:lstStyle/>
          <a:p>
            <a:fld id="{1C3F0C5A-6CA2-CE48-ADD0-A323063E9F5B}" type="slidenum">
              <a:rPr lang="fr-FR" smtClean="0"/>
              <a:t>10</a:t>
            </a:fld>
            <a:endParaRPr lang="fr-FR"/>
          </a:p>
        </p:txBody>
      </p:sp>
      <p:graphicFrame>
        <p:nvGraphicFramePr>
          <p:cNvPr id="5" name="Table 4">
            <a:extLst>
              <a:ext uri="{FF2B5EF4-FFF2-40B4-BE49-F238E27FC236}">
                <a16:creationId xmlns:a16="http://schemas.microsoft.com/office/drawing/2014/main" id="{FDA50145-9990-CA41-A01B-70A17332619D}"/>
              </a:ext>
            </a:extLst>
          </p:cNvPr>
          <p:cNvGraphicFramePr>
            <a:graphicFrameLocks noGrp="1"/>
          </p:cNvGraphicFramePr>
          <p:nvPr>
            <p:extLst>
              <p:ext uri="{D42A27DB-BD31-4B8C-83A1-F6EECF244321}">
                <p14:modId xmlns:p14="http://schemas.microsoft.com/office/powerpoint/2010/main" val="4149716245"/>
              </p:ext>
            </p:extLst>
          </p:nvPr>
        </p:nvGraphicFramePr>
        <p:xfrm>
          <a:off x="1584044" y="4781578"/>
          <a:ext cx="4847770" cy="1371600"/>
        </p:xfrm>
        <a:graphic>
          <a:graphicData uri="http://schemas.openxmlformats.org/drawingml/2006/table">
            <a:tbl>
              <a:tblPr firstRow="1" bandRow="1">
                <a:tableStyleId>{5940675A-B579-460E-94D1-54222C63F5DA}</a:tableStyleId>
              </a:tblPr>
              <a:tblGrid>
                <a:gridCol w="1504480">
                  <a:extLst>
                    <a:ext uri="{9D8B030D-6E8A-4147-A177-3AD203B41FA5}">
                      <a16:colId xmlns:a16="http://schemas.microsoft.com/office/drawing/2014/main" val="679117919"/>
                    </a:ext>
                  </a:extLst>
                </a:gridCol>
                <a:gridCol w="3343290">
                  <a:extLst>
                    <a:ext uri="{9D8B030D-6E8A-4147-A177-3AD203B41FA5}">
                      <a16:colId xmlns:a16="http://schemas.microsoft.com/office/drawing/2014/main" val="3103786528"/>
                    </a:ext>
                  </a:extLst>
                </a:gridCol>
              </a:tblGrid>
              <a:tr h="370840">
                <a:tc>
                  <a:txBody>
                    <a:bodyPr/>
                    <a:lstStyle/>
                    <a:p>
                      <a:r>
                        <a:rPr lang="en-US" sz="2400" dirty="0"/>
                        <a:t>Algorithm</a:t>
                      </a:r>
                    </a:p>
                  </a:txBody>
                  <a:tcPr/>
                </a:tc>
                <a:tc>
                  <a:txBody>
                    <a:bodyPr/>
                    <a:lstStyle/>
                    <a:p>
                      <a:r>
                        <a:rPr lang="en-US" sz="2400" dirty="0"/>
                        <a:t>Classification error (%)</a:t>
                      </a:r>
                    </a:p>
                  </a:txBody>
                  <a:tcPr/>
                </a:tc>
                <a:extLst>
                  <a:ext uri="{0D108BD9-81ED-4DB2-BD59-A6C34878D82A}">
                    <a16:rowId xmlns:a16="http://schemas.microsoft.com/office/drawing/2014/main" val="1166257282"/>
                  </a:ext>
                </a:extLst>
              </a:tr>
              <a:tr h="370840">
                <a:tc>
                  <a:txBody>
                    <a:bodyPr/>
                    <a:lstStyle/>
                    <a:p>
                      <a:pPr algn="ctr"/>
                      <a:r>
                        <a:rPr lang="en-US" sz="2400" b="1" dirty="0"/>
                        <a:t>A</a:t>
                      </a:r>
                    </a:p>
                  </a:txBody>
                  <a:tcPr/>
                </a:tc>
                <a:tc>
                  <a:txBody>
                    <a:bodyPr/>
                    <a:lstStyle/>
                    <a:p>
                      <a:pPr algn="ctr"/>
                      <a:r>
                        <a:rPr lang="en-US" sz="2400" b="1" dirty="0">
                          <a:solidFill>
                            <a:srgbClr val="FF0000"/>
                          </a:solidFill>
                        </a:rPr>
                        <a:t>3%</a:t>
                      </a:r>
                    </a:p>
                  </a:txBody>
                  <a:tcPr/>
                </a:tc>
                <a:extLst>
                  <a:ext uri="{0D108BD9-81ED-4DB2-BD59-A6C34878D82A}">
                    <a16:rowId xmlns:a16="http://schemas.microsoft.com/office/drawing/2014/main" val="3311585876"/>
                  </a:ext>
                </a:extLst>
              </a:tr>
              <a:tr h="370840">
                <a:tc>
                  <a:txBody>
                    <a:bodyPr/>
                    <a:lstStyle/>
                    <a:p>
                      <a:pPr algn="ctr"/>
                      <a:r>
                        <a:rPr lang="en-US" sz="2400" b="1"/>
                        <a:t>B</a:t>
                      </a:r>
                    </a:p>
                  </a:txBody>
                  <a:tcPr/>
                </a:tc>
                <a:tc>
                  <a:txBody>
                    <a:bodyPr/>
                    <a:lstStyle/>
                    <a:p>
                      <a:pPr algn="ctr"/>
                      <a:r>
                        <a:rPr lang="en-US" sz="2400" b="1" dirty="0">
                          <a:solidFill>
                            <a:srgbClr val="FF0000"/>
                          </a:solidFill>
                        </a:rPr>
                        <a:t>5%</a:t>
                      </a:r>
                    </a:p>
                  </a:txBody>
                  <a:tcPr/>
                </a:tc>
                <a:extLst>
                  <a:ext uri="{0D108BD9-81ED-4DB2-BD59-A6C34878D82A}">
                    <a16:rowId xmlns:a16="http://schemas.microsoft.com/office/drawing/2014/main" val="1615847825"/>
                  </a:ext>
                </a:extLst>
              </a:tr>
            </a:tbl>
          </a:graphicData>
        </a:graphic>
      </p:graphicFrame>
      <p:sp>
        <p:nvSpPr>
          <p:cNvPr id="6" name="TextBox 5">
            <a:extLst>
              <a:ext uri="{FF2B5EF4-FFF2-40B4-BE49-F238E27FC236}">
                <a16:creationId xmlns:a16="http://schemas.microsoft.com/office/drawing/2014/main" id="{B408F04F-D6F7-5741-8274-A08634870DF6}"/>
              </a:ext>
            </a:extLst>
          </p:cNvPr>
          <p:cNvSpPr txBox="1"/>
          <p:nvPr/>
        </p:nvSpPr>
        <p:spPr>
          <a:xfrm>
            <a:off x="7177658" y="5049861"/>
            <a:ext cx="3666067" cy="461665"/>
          </a:xfrm>
          <a:prstGeom prst="rect">
            <a:avLst/>
          </a:prstGeom>
          <a:noFill/>
        </p:spPr>
        <p:txBody>
          <a:bodyPr wrap="square" rtlCol="0">
            <a:spAutoFit/>
          </a:bodyPr>
          <a:lstStyle/>
          <a:p>
            <a:pPr marL="342900" indent="-342900">
              <a:buFont typeface="Wingdings" pitchFamily="2" charset="2"/>
              <a:buChar char="Ø"/>
            </a:pPr>
            <a:r>
              <a:rPr lang="en-US" sz="2400" i="1" dirty="0"/>
              <a:t>Which one is best ? </a:t>
            </a:r>
          </a:p>
        </p:txBody>
      </p:sp>
      <p:pic>
        <p:nvPicPr>
          <p:cNvPr id="10" name="Picture 9">
            <a:extLst>
              <a:ext uri="{FF2B5EF4-FFF2-40B4-BE49-F238E27FC236}">
                <a16:creationId xmlns:a16="http://schemas.microsoft.com/office/drawing/2014/main" id="{49517417-CC5D-D047-966F-4A085CA848B7}"/>
              </a:ext>
            </a:extLst>
          </p:cNvPr>
          <p:cNvPicPr>
            <a:picLocks noChangeAspect="1"/>
          </p:cNvPicPr>
          <p:nvPr/>
        </p:nvPicPr>
        <p:blipFill>
          <a:blip r:embed="rId3"/>
          <a:stretch>
            <a:fillRect/>
          </a:stretch>
        </p:blipFill>
        <p:spPr>
          <a:xfrm>
            <a:off x="9271093" y="314881"/>
            <a:ext cx="2579046" cy="3114119"/>
          </a:xfrm>
          <a:prstGeom prst="rect">
            <a:avLst/>
          </a:prstGeom>
        </p:spPr>
      </p:pic>
      <p:pic>
        <p:nvPicPr>
          <p:cNvPr id="12" name="Picture 11">
            <a:extLst>
              <a:ext uri="{FF2B5EF4-FFF2-40B4-BE49-F238E27FC236}">
                <a16:creationId xmlns:a16="http://schemas.microsoft.com/office/drawing/2014/main" id="{87956A03-B4A8-5343-8BA3-8159CC01D505}"/>
              </a:ext>
            </a:extLst>
          </p:cNvPr>
          <p:cNvPicPr>
            <a:picLocks noChangeAspect="1"/>
          </p:cNvPicPr>
          <p:nvPr/>
        </p:nvPicPr>
        <p:blipFill>
          <a:blip r:embed="rId4"/>
          <a:stretch>
            <a:fillRect/>
          </a:stretch>
        </p:blipFill>
        <p:spPr>
          <a:xfrm>
            <a:off x="5912449" y="365125"/>
            <a:ext cx="3098242" cy="2294416"/>
          </a:xfrm>
          <a:prstGeom prst="rect">
            <a:avLst/>
          </a:prstGeom>
        </p:spPr>
      </p:pic>
    </p:spTree>
    <p:extLst>
      <p:ext uri="{BB962C8B-B14F-4D97-AF65-F5344CB8AC3E}">
        <p14:creationId xmlns:p14="http://schemas.microsoft.com/office/powerpoint/2010/main" val="40166128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58C36A-24CF-5843-A748-B3B9E7F13D4D}"/>
              </a:ext>
            </a:extLst>
          </p:cNvPr>
          <p:cNvSpPr>
            <a:spLocks noGrp="1"/>
          </p:cNvSpPr>
          <p:nvPr>
            <p:ph type="title"/>
          </p:nvPr>
        </p:nvSpPr>
        <p:spPr>
          <a:xfrm>
            <a:off x="396288" y="8481"/>
            <a:ext cx="10515600" cy="1325563"/>
          </a:xfrm>
        </p:spPr>
        <p:txBody>
          <a:bodyPr/>
          <a:lstStyle/>
          <a:p>
            <a:r>
              <a:rPr lang="en-US" dirty="0"/>
              <a:t>Evaluation metrics</a:t>
            </a:r>
          </a:p>
        </p:txBody>
      </p:sp>
      <p:sp>
        <p:nvSpPr>
          <p:cNvPr id="3" name="Content Placeholder 2">
            <a:extLst>
              <a:ext uri="{FF2B5EF4-FFF2-40B4-BE49-F238E27FC236}">
                <a16:creationId xmlns:a16="http://schemas.microsoft.com/office/drawing/2014/main" id="{F340BFA7-4454-C44E-80E8-198D86524451}"/>
              </a:ext>
            </a:extLst>
          </p:cNvPr>
          <p:cNvSpPr>
            <a:spLocks noGrp="1"/>
          </p:cNvSpPr>
          <p:nvPr>
            <p:ph idx="1"/>
          </p:nvPr>
        </p:nvSpPr>
        <p:spPr>
          <a:xfrm>
            <a:off x="344017" y="3161068"/>
            <a:ext cx="10515600" cy="2587899"/>
          </a:xfrm>
        </p:spPr>
        <p:txBody>
          <a:bodyPr/>
          <a:lstStyle/>
          <a:p>
            <a:r>
              <a:rPr lang="en-US" dirty="0">
                <a:highlight>
                  <a:srgbClr val="FFFF00"/>
                </a:highlight>
              </a:rPr>
              <a:t>Precision</a:t>
            </a:r>
            <a:r>
              <a:rPr lang="en-US" dirty="0"/>
              <a:t> (p)</a:t>
            </a:r>
          </a:p>
          <a:p>
            <a:pPr marL="0" indent="0">
              <a:buNone/>
            </a:pPr>
            <a:endParaRPr lang="en-US" dirty="0"/>
          </a:p>
          <a:p>
            <a:pPr marL="0" indent="0">
              <a:buNone/>
            </a:pPr>
            <a:endParaRPr lang="en-US" dirty="0"/>
          </a:p>
          <a:p>
            <a:pPr marL="0" indent="0">
              <a:buNone/>
            </a:pPr>
            <a:endParaRPr lang="en-US" dirty="0"/>
          </a:p>
          <a:p>
            <a:r>
              <a:rPr lang="en-US" dirty="0">
                <a:highlight>
                  <a:srgbClr val="FFFF00"/>
                </a:highlight>
              </a:rPr>
              <a:t>Recall</a:t>
            </a:r>
            <a:r>
              <a:rPr lang="en-US" dirty="0"/>
              <a:t> (r)</a:t>
            </a:r>
          </a:p>
          <a:p>
            <a:endParaRPr lang="en-US" dirty="0"/>
          </a:p>
          <a:p>
            <a:pPr marL="0" indent="0">
              <a:buNone/>
            </a:pPr>
            <a:endParaRPr lang="en-US" dirty="0"/>
          </a:p>
          <a:p>
            <a:pPr marL="0" indent="0">
              <a:buNone/>
            </a:pPr>
            <a:endParaRPr lang="en-US" dirty="0"/>
          </a:p>
          <a:p>
            <a:pPr marL="0" indent="0">
              <a:buNone/>
            </a:pPr>
            <a:endParaRPr lang="en-US" dirty="0"/>
          </a:p>
        </p:txBody>
      </p:sp>
      <p:sp>
        <p:nvSpPr>
          <p:cNvPr id="4" name="Slide Number Placeholder 3">
            <a:extLst>
              <a:ext uri="{FF2B5EF4-FFF2-40B4-BE49-F238E27FC236}">
                <a16:creationId xmlns:a16="http://schemas.microsoft.com/office/drawing/2014/main" id="{A186EC69-1F71-D040-BD66-5F433179A341}"/>
              </a:ext>
            </a:extLst>
          </p:cNvPr>
          <p:cNvSpPr>
            <a:spLocks noGrp="1"/>
          </p:cNvSpPr>
          <p:nvPr>
            <p:ph type="sldNum" sz="quarter" idx="12"/>
          </p:nvPr>
        </p:nvSpPr>
        <p:spPr/>
        <p:txBody>
          <a:bodyPr/>
          <a:lstStyle/>
          <a:p>
            <a:fld id="{1C3F0C5A-6CA2-CE48-ADD0-A323063E9F5B}" type="slidenum">
              <a:rPr lang="fr-FR" smtClean="0"/>
              <a:t>11</a:t>
            </a:fld>
            <a:endParaRPr lang="fr-FR"/>
          </a:p>
        </p:txBody>
      </p:sp>
      <p:pic>
        <p:nvPicPr>
          <p:cNvPr id="8" name="Picture 7">
            <a:extLst>
              <a:ext uri="{FF2B5EF4-FFF2-40B4-BE49-F238E27FC236}">
                <a16:creationId xmlns:a16="http://schemas.microsoft.com/office/drawing/2014/main" id="{E90109AA-7A8E-284C-A21F-7549D65EA4DD}"/>
              </a:ext>
            </a:extLst>
          </p:cNvPr>
          <p:cNvPicPr>
            <a:picLocks noChangeAspect="1"/>
          </p:cNvPicPr>
          <p:nvPr/>
        </p:nvPicPr>
        <p:blipFill>
          <a:blip r:embed="rId3"/>
          <a:stretch>
            <a:fillRect/>
          </a:stretch>
        </p:blipFill>
        <p:spPr>
          <a:xfrm>
            <a:off x="2679690" y="3054353"/>
            <a:ext cx="9472128" cy="787181"/>
          </a:xfrm>
          <a:prstGeom prst="rect">
            <a:avLst/>
          </a:prstGeom>
        </p:spPr>
      </p:pic>
      <p:pic>
        <p:nvPicPr>
          <p:cNvPr id="10" name="Picture 9">
            <a:extLst>
              <a:ext uri="{FF2B5EF4-FFF2-40B4-BE49-F238E27FC236}">
                <a16:creationId xmlns:a16="http://schemas.microsoft.com/office/drawing/2014/main" id="{452699B3-7ED4-FC49-A247-A6B40929361B}"/>
              </a:ext>
            </a:extLst>
          </p:cNvPr>
          <p:cNvPicPr>
            <a:picLocks noChangeAspect="1"/>
          </p:cNvPicPr>
          <p:nvPr/>
        </p:nvPicPr>
        <p:blipFill>
          <a:blip r:embed="rId4"/>
          <a:stretch>
            <a:fillRect/>
          </a:stretch>
        </p:blipFill>
        <p:spPr>
          <a:xfrm>
            <a:off x="2721253" y="4920728"/>
            <a:ext cx="9265406" cy="739946"/>
          </a:xfrm>
          <a:prstGeom prst="rect">
            <a:avLst/>
          </a:prstGeom>
        </p:spPr>
      </p:pic>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1DCA88A1-0108-144E-96E6-4C3818D9BD13}"/>
                  </a:ext>
                </a:extLst>
              </p:cNvPr>
              <p:cNvSpPr txBox="1"/>
              <p:nvPr/>
            </p:nvSpPr>
            <p:spPr>
              <a:xfrm>
                <a:off x="8096913" y="3822656"/>
                <a:ext cx="2830793" cy="76322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2200" i="1" smtClean="0">
                              <a:latin typeface="Cambria Math" panose="02040503050406030204" pitchFamily="18" charset="0"/>
                            </a:rPr>
                          </m:ctrlPr>
                        </m:fPr>
                        <m:num>
                          <m:r>
                            <a:rPr lang="en-US" sz="2200" b="0" i="1" smtClean="0">
                              <a:latin typeface="Cambria Math" panose="02040503050406030204" pitchFamily="18" charset="0"/>
                            </a:rPr>
                            <m:t>2</m:t>
                          </m:r>
                        </m:num>
                        <m:den>
                          <m:r>
                            <a:rPr lang="en-US" sz="2200" b="0" i="1" smtClean="0">
                              <a:latin typeface="Cambria Math" panose="02040503050406030204" pitchFamily="18" charset="0"/>
                            </a:rPr>
                            <m:t>2</m:t>
                          </m:r>
                          <m:r>
                            <a:rPr lang="fr-CH" sz="2200" b="0" i="1" smtClean="0">
                              <a:latin typeface="Cambria Math" panose="02040503050406030204" pitchFamily="18" charset="0"/>
                            </a:rPr>
                            <m:t>+1</m:t>
                          </m:r>
                        </m:den>
                      </m:f>
                      <m:r>
                        <a:rPr lang="en-US" sz="2200" i="1" smtClean="0">
                          <a:latin typeface="Cambria Math" panose="02040503050406030204" pitchFamily="18" charset="0"/>
                          <a:ea typeface="Cambria Math" panose="02040503050406030204" pitchFamily="18" charset="0"/>
                        </a:rPr>
                        <m:t>×</m:t>
                      </m:r>
                      <m:r>
                        <a:rPr lang="fr-CH" sz="2200" b="0" i="1" smtClean="0">
                          <a:latin typeface="Cambria Math" panose="02040503050406030204" pitchFamily="18" charset="0"/>
                          <a:ea typeface="Cambria Math" panose="02040503050406030204" pitchFamily="18" charset="0"/>
                        </a:rPr>
                        <m:t>100=</m:t>
                      </m:r>
                      <m:r>
                        <a:rPr lang="en-US" sz="2200" b="0" i="1" smtClean="0">
                          <a:latin typeface="Cambria Math" panose="02040503050406030204" pitchFamily="18" charset="0"/>
                          <a:ea typeface="Cambria Math" panose="02040503050406030204" pitchFamily="18" charset="0"/>
                        </a:rPr>
                        <m:t>66</m:t>
                      </m:r>
                      <m:r>
                        <a:rPr lang="fr-CH" sz="2200" b="0" i="1" smtClean="0">
                          <a:latin typeface="Cambria Math" panose="02040503050406030204" pitchFamily="18" charset="0"/>
                          <a:ea typeface="Cambria Math" panose="02040503050406030204" pitchFamily="18" charset="0"/>
                        </a:rPr>
                        <m:t>%</m:t>
                      </m:r>
                    </m:oMath>
                  </m:oMathPara>
                </a14:m>
                <a:endParaRPr lang="en-US" sz="2200" dirty="0"/>
              </a:p>
            </p:txBody>
          </p:sp>
        </mc:Choice>
        <mc:Fallback xmlns="">
          <p:sp>
            <p:nvSpPr>
              <p:cNvPr id="18" name="TextBox 17">
                <a:extLst>
                  <a:ext uri="{FF2B5EF4-FFF2-40B4-BE49-F238E27FC236}">
                    <a16:creationId xmlns:a16="http://schemas.microsoft.com/office/drawing/2014/main" id="{1DCA88A1-0108-144E-96E6-4C3818D9BD13}"/>
                  </a:ext>
                </a:extLst>
              </p:cNvPr>
              <p:cNvSpPr txBox="1">
                <a:spLocks noRot="1" noChangeAspect="1" noMove="1" noResize="1" noEditPoints="1" noAdjustHandles="1" noChangeArrowheads="1" noChangeShapeType="1" noTextEdit="1"/>
              </p:cNvSpPr>
              <p:nvPr/>
            </p:nvSpPr>
            <p:spPr>
              <a:xfrm>
                <a:off x="8096913" y="3822656"/>
                <a:ext cx="2830793" cy="763222"/>
              </a:xfrm>
              <a:prstGeom prst="rect">
                <a:avLst/>
              </a:prstGeom>
              <a:blipFill>
                <a:blip r:embed="rId5"/>
                <a:stretch>
                  <a:fillRect/>
                </a:stretch>
              </a:blipFill>
            </p:spPr>
            <p:txBody>
              <a:bodyPr/>
              <a:lstStyle/>
              <a:p>
                <a:r>
                  <a:rPr lang="en-CH">
                    <a:noFill/>
                  </a:rPr>
                  <a:t> </a:t>
                </a:r>
              </a:p>
            </p:txBody>
          </p:sp>
        </mc:Fallback>
      </mc:AlternateContent>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CB7555D4-E419-B044-8F72-0B50C6D48C95}"/>
                  </a:ext>
                </a:extLst>
              </p:cNvPr>
              <p:cNvSpPr txBox="1"/>
              <p:nvPr/>
            </p:nvSpPr>
            <p:spPr>
              <a:xfrm>
                <a:off x="8123719" y="5734741"/>
                <a:ext cx="2830793" cy="76322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2200" i="1" smtClean="0">
                              <a:latin typeface="Cambria Math" panose="02040503050406030204" pitchFamily="18" charset="0"/>
                            </a:rPr>
                          </m:ctrlPr>
                        </m:fPr>
                        <m:num>
                          <m:r>
                            <a:rPr lang="en-US" sz="2200" b="0" i="1" smtClean="0">
                              <a:latin typeface="Cambria Math" panose="02040503050406030204" pitchFamily="18" charset="0"/>
                            </a:rPr>
                            <m:t>2</m:t>
                          </m:r>
                        </m:num>
                        <m:den>
                          <m:r>
                            <a:rPr lang="en-US" sz="2200" b="0" i="1" smtClean="0">
                              <a:latin typeface="Cambria Math" panose="02040503050406030204" pitchFamily="18" charset="0"/>
                            </a:rPr>
                            <m:t>2</m:t>
                          </m:r>
                          <m:r>
                            <a:rPr lang="fr-CH" sz="2200" b="0" i="1" smtClean="0">
                              <a:latin typeface="Cambria Math" panose="02040503050406030204" pitchFamily="18" charset="0"/>
                            </a:rPr>
                            <m:t>+2</m:t>
                          </m:r>
                        </m:den>
                      </m:f>
                      <m:r>
                        <a:rPr lang="en-US" sz="2200" i="1" smtClean="0">
                          <a:latin typeface="Cambria Math" panose="02040503050406030204" pitchFamily="18" charset="0"/>
                          <a:ea typeface="Cambria Math" panose="02040503050406030204" pitchFamily="18" charset="0"/>
                        </a:rPr>
                        <m:t>×</m:t>
                      </m:r>
                      <m:r>
                        <a:rPr lang="fr-CH" sz="2200" b="0" i="1" smtClean="0">
                          <a:latin typeface="Cambria Math" panose="02040503050406030204" pitchFamily="18" charset="0"/>
                          <a:ea typeface="Cambria Math" panose="02040503050406030204" pitchFamily="18" charset="0"/>
                        </a:rPr>
                        <m:t>100=</m:t>
                      </m:r>
                      <m:r>
                        <a:rPr lang="en-US" sz="2200" b="0" i="1" smtClean="0">
                          <a:latin typeface="Cambria Math" panose="02040503050406030204" pitchFamily="18" charset="0"/>
                          <a:ea typeface="Cambria Math" panose="02040503050406030204" pitchFamily="18" charset="0"/>
                        </a:rPr>
                        <m:t>50</m:t>
                      </m:r>
                      <m:r>
                        <a:rPr lang="fr-CH" sz="2200" b="0" i="1" smtClean="0">
                          <a:latin typeface="Cambria Math" panose="02040503050406030204" pitchFamily="18" charset="0"/>
                          <a:ea typeface="Cambria Math" panose="02040503050406030204" pitchFamily="18" charset="0"/>
                        </a:rPr>
                        <m:t>%</m:t>
                      </m:r>
                    </m:oMath>
                  </m:oMathPara>
                </a14:m>
                <a:endParaRPr lang="en-US" sz="2200" dirty="0"/>
              </a:p>
            </p:txBody>
          </p:sp>
        </mc:Choice>
        <mc:Fallback xmlns="">
          <p:sp>
            <p:nvSpPr>
              <p:cNvPr id="26" name="TextBox 25">
                <a:extLst>
                  <a:ext uri="{FF2B5EF4-FFF2-40B4-BE49-F238E27FC236}">
                    <a16:creationId xmlns:a16="http://schemas.microsoft.com/office/drawing/2014/main" id="{CB7555D4-E419-B044-8F72-0B50C6D48C95}"/>
                  </a:ext>
                </a:extLst>
              </p:cNvPr>
              <p:cNvSpPr txBox="1">
                <a:spLocks noRot="1" noChangeAspect="1" noMove="1" noResize="1" noEditPoints="1" noAdjustHandles="1" noChangeArrowheads="1" noChangeShapeType="1" noTextEdit="1"/>
              </p:cNvSpPr>
              <p:nvPr/>
            </p:nvSpPr>
            <p:spPr>
              <a:xfrm>
                <a:off x="8123719" y="5734741"/>
                <a:ext cx="2830793" cy="763222"/>
              </a:xfrm>
              <a:prstGeom prst="rect">
                <a:avLst/>
              </a:prstGeom>
              <a:blipFill>
                <a:blip r:embed="rId6"/>
                <a:stretch>
                  <a:fillRect/>
                </a:stretch>
              </a:blipFill>
            </p:spPr>
            <p:txBody>
              <a:bodyPr/>
              <a:lstStyle/>
              <a:p>
                <a:r>
                  <a:rPr lang="en-CH">
                    <a:noFill/>
                  </a:rPr>
                  <a:t> </a:t>
                </a:r>
              </a:p>
            </p:txBody>
          </p:sp>
        </mc:Fallback>
      </mc:AlternateContent>
      <p:sp>
        <p:nvSpPr>
          <p:cNvPr id="34" name="Right Arrow 33">
            <a:extLst>
              <a:ext uri="{FF2B5EF4-FFF2-40B4-BE49-F238E27FC236}">
                <a16:creationId xmlns:a16="http://schemas.microsoft.com/office/drawing/2014/main" id="{947C4EDB-7026-284F-8EAA-AE6B42AF9BC5}"/>
              </a:ext>
            </a:extLst>
          </p:cNvPr>
          <p:cNvSpPr/>
          <p:nvPr/>
        </p:nvSpPr>
        <p:spPr>
          <a:xfrm>
            <a:off x="5132194" y="1296848"/>
            <a:ext cx="1396139" cy="46331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4A83ABF1-3861-E64D-A3D1-D1F9B1241BBB}"/>
              </a:ext>
            </a:extLst>
          </p:cNvPr>
          <p:cNvSpPr/>
          <p:nvPr/>
        </p:nvSpPr>
        <p:spPr>
          <a:xfrm>
            <a:off x="8783341" y="4202125"/>
            <a:ext cx="322456" cy="459783"/>
          </a:xfrm>
          <a:prstGeom prst="rect">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A70752A7-4BAA-B741-87CB-10635E142FF3}"/>
              </a:ext>
            </a:extLst>
          </p:cNvPr>
          <p:cNvSpPr/>
          <p:nvPr/>
        </p:nvSpPr>
        <p:spPr>
          <a:xfrm>
            <a:off x="8766744" y="6148978"/>
            <a:ext cx="380986" cy="365125"/>
          </a:xfrm>
          <a:prstGeom prst="rect">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9" name="Picture 48">
            <a:extLst>
              <a:ext uri="{FF2B5EF4-FFF2-40B4-BE49-F238E27FC236}">
                <a16:creationId xmlns:a16="http://schemas.microsoft.com/office/drawing/2014/main" id="{6AD2B5E1-00E9-402D-9FE1-FFEBF7097E55}"/>
              </a:ext>
            </a:extLst>
          </p:cNvPr>
          <p:cNvPicPr>
            <a:picLocks noChangeAspect="1"/>
          </p:cNvPicPr>
          <p:nvPr/>
        </p:nvPicPr>
        <p:blipFill>
          <a:blip r:embed="rId7"/>
          <a:stretch>
            <a:fillRect/>
          </a:stretch>
        </p:blipFill>
        <p:spPr>
          <a:xfrm>
            <a:off x="1766137" y="763864"/>
            <a:ext cx="1126995" cy="834601"/>
          </a:xfrm>
          <a:prstGeom prst="rect">
            <a:avLst/>
          </a:prstGeom>
        </p:spPr>
      </p:pic>
      <p:pic>
        <p:nvPicPr>
          <p:cNvPr id="50" name="Picture 49">
            <a:extLst>
              <a:ext uri="{FF2B5EF4-FFF2-40B4-BE49-F238E27FC236}">
                <a16:creationId xmlns:a16="http://schemas.microsoft.com/office/drawing/2014/main" id="{8886FE9B-A38B-4B56-B888-788478CF4D43}"/>
              </a:ext>
            </a:extLst>
          </p:cNvPr>
          <p:cNvPicPr>
            <a:picLocks noChangeAspect="1"/>
          </p:cNvPicPr>
          <p:nvPr/>
        </p:nvPicPr>
        <p:blipFill>
          <a:blip r:embed="rId7"/>
          <a:stretch>
            <a:fillRect/>
          </a:stretch>
        </p:blipFill>
        <p:spPr>
          <a:xfrm>
            <a:off x="2229530" y="2028106"/>
            <a:ext cx="1327204" cy="982867"/>
          </a:xfrm>
          <a:prstGeom prst="rect">
            <a:avLst/>
          </a:prstGeom>
        </p:spPr>
      </p:pic>
      <p:pic>
        <p:nvPicPr>
          <p:cNvPr id="51" name="Picture 50">
            <a:extLst>
              <a:ext uri="{FF2B5EF4-FFF2-40B4-BE49-F238E27FC236}">
                <a16:creationId xmlns:a16="http://schemas.microsoft.com/office/drawing/2014/main" id="{7DAB78E2-7950-4BA2-9DDB-1CADE6EF18EF}"/>
              </a:ext>
            </a:extLst>
          </p:cNvPr>
          <p:cNvPicPr>
            <a:picLocks noChangeAspect="1"/>
          </p:cNvPicPr>
          <p:nvPr/>
        </p:nvPicPr>
        <p:blipFill>
          <a:blip r:embed="rId7"/>
          <a:stretch>
            <a:fillRect/>
          </a:stretch>
        </p:blipFill>
        <p:spPr>
          <a:xfrm>
            <a:off x="2292160" y="1137018"/>
            <a:ext cx="1126995" cy="834601"/>
          </a:xfrm>
          <a:prstGeom prst="rect">
            <a:avLst/>
          </a:prstGeom>
        </p:spPr>
      </p:pic>
      <p:pic>
        <p:nvPicPr>
          <p:cNvPr id="56" name="Picture 55">
            <a:extLst>
              <a:ext uri="{FF2B5EF4-FFF2-40B4-BE49-F238E27FC236}">
                <a16:creationId xmlns:a16="http://schemas.microsoft.com/office/drawing/2014/main" id="{249A0554-BA38-4480-B6C5-C82CB3B9A3AF}"/>
              </a:ext>
            </a:extLst>
          </p:cNvPr>
          <p:cNvPicPr>
            <a:picLocks noChangeAspect="1"/>
          </p:cNvPicPr>
          <p:nvPr/>
        </p:nvPicPr>
        <p:blipFill>
          <a:blip r:embed="rId7"/>
          <a:stretch>
            <a:fillRect/>
          </a:stretch>
        </p:blipFill>
        <p:spPr>
          <a:xfrm>
            <a:off x="3251875" y="1460710"/>
            <a:ext cx="1126995" cy="834601"/>
          </a:xfrm>
          <a:prstGeom prst="rect">
            <a:avLst/>
          </a:prstGeom>
        </p:spPr>
      </p:pic>
      <p:pic>
        <p:nvPicPr>
          <p:cNvPr id="41" name="Picture 40">
            <a:extLst>
              <a:ext uri="{FF2B5EF4-FFF2-40B4-BE49-F238E27FC236}">
                <a16:creationId xmlns:a16="http://schemas.microsoft.com/office/drawing/2014/main" id="{1DDFEAEE-3D37-48C4-A3D5-6EAB7CAEC014}"/>
              </a:ext>
            </a:extLst>
          </p:cNvPr>
          <p:cNvPicPr>
            <a:picLocks noChangeAspect="1"/>
          </p:cNvPicPr>
          <p:nvPr/>
        </p:nvPicPr>
        <p:blipFill>
          <a:blip r:embed="rId8"/>
          <a:stretch>
            <a:fillRect/>
          </a:stretch>
        </p:blipFill>
        <p:spPr>
          <a:xfrm>
            <a:off x="704517" y="997955"/>
            <a:ext cx="1126995" cy="1000533"/>
          </a:xfrm>
          <a:prstGeom prst="rect">
            <a:avLst/>
          </a:prstGeom>
        </p:spPr>
      </p:pic>
      <p:pic>
        <p:nvPicPr>
          <p:cNvPr id="42" name="Picture 41">
            <a:extLst>
              <a:ext uri="{FF2B5EF4-FFF2-40B4-BE49-F238E27FC236}">
                <a16:creationId xmlns:a16="http://schemas.microsoft.com/office/drawing/2014/main" id="{F09F21E6-D8C7-4F05-9827-5B72A6573397}"/>
              </a:ext>
            </a:extLst>
          </p:cNvPr>
          <p:cNvPicPr>
            <a:picLocks noChangeAspect="1"/>
          </p:cNvPicPr>
          <p:nvPr/>
        </p:nvPicPr>
        <p:blipFill>
          <a:blip r:embed="rId8"/>
          <a:stretch>
            <a:fillRect/>
          </a:stretch>
        </p:blipFill>
        <p:spPr>
          <a:xfrm>
            <a:off x="873847" y="1935232"/>
            <a:ext cx="1126995" cy="1000533"/>
          </a:xfrm>
          <a:prstGeom prst="rect">
            <a:avLst/>
          </a:prstGeom>
        </p:spPr>
      </p:pic>
      <p:pic>
        <p:nvPicPr>
          <p:cNvPr id="43" name="Picture 42">
            <a:extLst>
              <a:ext uri="{FF2B5EF4-FFF2-40B4-BE49-F238E27FC236}">
                <a16:creationId xmlns:a16="http://schemas.microsoft.com/office/drawing/2014/main" id="{BF600697-2017-4216-9C7C-ECF89CCA5B05}"/>
              </a:ext>
            </a:extLst>
          </p:cNvPr>
          <p:cNvPicPr>
            <a:picLocks noChangeAspect="1"/>
          </p:cNvPicPr>
          <p:nvPr/>
        </p:nvPicPr>
        <p:blipFill>
          <a:blip r:embed="rId7"/>
          <a:stretch>
            <a:fillRect/>
          </a:stretch>
        </p:blipFill>
        <p:spPr>
          <a:xfrm>
            <a:off x="7915634" y="794882"/>
            <a:ext cx="1126995" cy="834601"/>
          </a:xfrm>
          <a:prstGeom prst="rect">
            <a:avLst/>
          </a:prstGeom>
        </p:spPr>
      </p:pic>
      <p:pic>
        <p:nvPicPr>
          <p:cNvPr id="44" name="Picture 43">
            <a:extLst>
              <a:ext uri="{FF2B5EF4-FFF2-40B4-BE49-F238E27FC236}">
                <a16:creationId xmlns:a16="http://schemas.microsoft.com/office/drawing/2014/main" id="{03D677BA-5B27-44D6-AFEA-8A5D88825173}"/>
              </a:ext>
            </a:extLst>
          </p:cNvPr>
          <p:cNvPicPr>
            <a:picLocks noChangeAspect="1"/>
          </p:cNvPicPr>
          <p:nvPr/>
        </p:nvPicPr>
        <p:blipFill>
          <a:blip r:embed="rId7"/>
          <a:stretch>
            <a:fillRect/>
          </a:stretch>
        </p:blipFill>
        <p:spPr>
          <a:xfrm>
            <a:off x="8249141" y="1477370"/>
            <a:ext cx="1126995" cy="834601"/>
          </a:xfrm>
          <a:prstGeom prst="rect">
            <a:avLst/>
          </a:prstGeom>
        </p:spPr>
      </p:pic>
      <p:pic>
        <p:nvPicPr>
          <p:cNvPr id="45" name="Picture 44">
            <a:extLst>
              <a:ext uri="{FF2B5EF4-FFF2-40B4-BE49-F238E27FC236}">
                <a16:creationId xmlns:a16="http://schemas.microsoft.com/office/drawing/2014/main" id="{2A139846-EC3B-4E0E-AEA7-CE7AB3EC9AA4}"/>
              </a:ext>
            </a:extLst>
          </p:cNvPr>
          <p:cNvPicPr>
            <a:picLocks noChangeAspect="1"/>
          </p:cNvPicPr>
          <p:nvPr/>
        </p:nvPicPr>
        <p:blipFill>
          <a:blip r:embed="rId7"/>
          <a:stretch>
            <a:fillRect/>
          </a:stretch>
        </p:blipFill>
        <p:spPr>
          <a:xfrm>
            <a:off x="8739854" y="934322"/>
            <a:ext cx="1126995" cy="834601"/>
          </a:xfrm>
          <a:prstGeom prst="rect">
            <a:avLst/>
          </a:prstGeom>
        </p:spPr>
      </p:pic>
      <p:pic>
        <p:nvPicPr>
          <p:cNvPr id="57" name="Picture 56">
            <a:extLst>
              <a:ext uri="{FF2B5EF4-FFF2-40B4-BE49-F238E27FC236}">
                <a16:creationId xmlns:a16="http://schemas.microsoft.com/office/drawing/2014/main" id="{23985837-38B4-41E5-AFC2-173090767EEB}"/>
              </a:ext>
            </a:extLst>
          </p:cNvPr>
          <p:cNvPicPr>
            <a:picLocks noChangeAspect="1"/>
          </p:cNvPicPr>
          <p:nvPr/>
        </p:nvPicPr>
        <p:blipFill>
          <a:blip r:embed="rId8"/>
          <a:stretch>
            <a:fillRect/>
          </a:stretch>
        </p:blipFill>
        <p:spPr>
          <a:xfrm>
            <a:off x="6996724" y="1027573"/>
            <a:ext cx="1126995" cy="1000533"/>
          </a:xfrm>
          <a:prstGeom prst="rect">
            <a:avLst/>
          </a:prstGeom>
        </p:spPr>
      </p:pic>
      <p:pic>
        <p:nvPicPr>
          <p:cNvPr id="47" name="Picture 46">
            <a:extLst>
              <a:ext uri="{FF2B5EF4-FFF2-40B4-BE49-F238E27FC236}">
                <a16:creationId xmlns:a16="http://schemas.microsoft.com/office/drawing/2014/main" id="{1EAACDDD-7771-48C7-B47D-980223903F21}"/>
              </a:ext>
            </a:extLst>
          </p:cNvPr>
          <p:cNvPicPr>
            <a:picLocks noChangeAspect="1"/>
          </p:cNvPicPr>
          <p:nvPr/>
        </p:nvPicPr>
        <p:blipFill>
          <a:blip r:embed="rId7"/>
          <a:stretch>
            <a:fillRect/>
          </a:stretch>
        </p:blipFill>
        <p:spPr>
          <a:xfrm>
            <a:off x="6860988" y="1926329"/>
            <a:ext cx="1126995" cy="834601"/>
          </a:xfrm>
          <a:prstGeom prst="rect">
            <a:avLst/>
          </a:prstGeom>
        </p:spPr>
      </p:pic>
      <p:sp>
        <p:nvSpPr>
          <p:cNvPr id="5" name="Rectangle 4">
            <a:extLst>
              <a:ext uri="{FF2B5EF4-FFF2-40B4-BE49-F238E27FC236}">
                <a16:creationId xmlns:a16="http://schemas.microsoft.com/office/drawing/2014/main" id="{FE645178-4C6D-4520-BEF3-36EA10064EC0}"/>
              </a:ext>
            </a:extLst>
          </p:cNvPr>
          <p:cNvSpPr/>
          <p:nvPr/>
        </p:nvSpPr>
        <p:spPr>
          <a:xfrm>
            <a:off x="7289426" y="1403303"/>
            <a:ext cx="1134948" cy="85749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H"/>
          </a:p>
        </p:txBody>
      </p:sp>
      <p:pic>
        <p:nvPicPr>
          <p:cNvPr id="61" name="Picture 60">
            <a:extLst>
              <a:ext uri="{FF2B5EF4-FFF2-40B4-BE49-F238E27FC236}">
                <a16:creationId xmlns:a16="http://schemas.microsoft.com/office/drawing/2014/main" id="{05E54E33-4B0E-465A-8F13-AAF2B6932579}"/>
              </a:ext>
            </a:extLst>
          </p:cNvPr>
          <p:cNvPicPr>
            <a:picLocks noChangeAspect="1"/>
          </p:cNvPicPr>
          <p:nvPr/>
        </p:nvPicPr>
        <p:blipFill>
          <a:blip r:embed="rId8"/>
          <a:stretch>
            <a:fillRect/>
          </a:stretch>
        </p:blipFill>
        <p:spPr>
          <a:xfrm>
            <a:off x="8749927" y="940492"/>
            <a:ext cx="1126995" cy="1000533"/>
          </a:xfrm>
          <a:prstGeom prst="rect">
            <a:avLst/>
          </a:prstGeom>
        </p:spPr>
      </p:pic>
      <p:sp>
        <p:nvSpPr>
          <p:cNvPr id="63" name="Rectangle 62">
            <a:extLst>
              <a:ext uri="{FF2B5EF4-FFF2-40B4-BE49-F238E27FC236}">
                <a16:creationId xmlns:a16="http://schemas.microsoft.com/office/drawing/2014/main" id="{67CD5C85-BCAF-4188-A839-9390BA579C1E}"/>
              </a:ext>
            </a:extLst>
          </p:cNvPr>
          <p:cNvSpPr/>
          <p:nvPr/>
        </p:nvSpPr>
        <p:spPr>
          <a:xfrm>
            <a:off x="8745950" y="928185"/>
            <a:ext cx="1134948" cy="97338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H"/>
          </a:p>
        </p:txBody>
      </p:sp>
      <p:pic>
        <p:nvPicPr>
          <p:cNvPr id="48" name="Picture 47">
            <a:extLst>
              <a:ext uri="{FF2B5EF4-FFF2-40B4-BE49-F238E27FC236}">
                <a16:creationId xmlns:a16="http://schemas.microsoft.com/office/drawing/2014/main" id="{D5AA414D-D2C4-4BEB-AA50-68E6999D9001}"/>
              </a:ext>
            </a:extLst>
          </p:cNvPr>
          <p:cNvPicPr>
            <a:picLocks noChangeAspect="1"/>
          </p:cNvPicPr>
          <p:nvPr/>
        </p:nvPicPr>
        <p:blipFill>
          <a:blip r:embed="rId7"/>
          <a:stretch>
            <a:fillRect/>
          </a:stretch>
        </p:blipFill>
        <p:spPr>
          <a:xfrm>
            <a:off x="9430893" y="1156201"/>
            <a:ext cx="1126995" cy="834601"/>
          </a:xfrm>
          <a:prstGeom prst="rect">
            <a:avLst/>
          </a:prstGeom>
        </p:spPr>
      </p:pic>
      <p:pic>
        <p:nvPicPr>
          <p:cNvPr id="60" name="Picture 59">
            <a:extLst>
              <a:ext uri="{FF2B5EF4-FFF2-40B4-BE49-F238E27FC236}">
                <a16:creationId xmlns:a16="http://schemas.microsoft.com/office/drawing/2014/main" id="{A87341CE-DC4D-4FD4-A9C1-827765BDDD0E}"/>
              </a:ext>
            </a:extLst>
          </p:cNvPr>
          <p:cNvPicPr>
            <a:picLocks noChangeAspect="1"/>
          </p:cNvPicPr>
          <p:nvPr/>
        </p:nvPicPr>
        <p:blipFill>
          <a:blip r:embed="rId8"/>
          <a:stretch>
            <a:fillRect/>
          </a:stretch>
        </p:blipFill>
        <p:spPr>
          <a:xfrm>
            <a:off x="9433437" y="1160781"/>
            <a:ext cx="1126995" cy="1000533"/>
          </a:xfrm>
          <a:prstGeom prst="rect">
            <a:avLst/>
          </a:prstGeom>
        </p:spPr>
      </p:pic>
      <p:sp>
        <p:nvSpPr>
          <p:cNvPr id="62" name="Rectangle 61">
            <a:extLst>
              <a:ext uri="{FF2B5EF4-FFF2-40B4-BE49-F238E27FC236}">
                <a16:creationId xmlns:a16="http://schemas.microsoft.com/office/drawing/2014/main" id="{1E44713B-CFEB-4F76-9690-B4F9F430507E}"/>
              </a:ext>
            </a:extLst>
          </p:cNvPr>
          <p:cNvSpPr/>
          <p:nvPr/>
        </p:nvSpPr>
        <p:spPr>
          <a:xfrm>
            <a:off x="9410862" y="1160780"/>
            <a:ext cx="1134948" cy="97338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H"/>
          </a:p>
        </p:txBody>
      </p:sp>
      <p:sp>
        <p:nvSpPr>
          <p:cNvPr id="6" name="Content Placeholder 2">
            <a:extLst>
              <a:ext uri="{FF2B5EF4-FFF2-40B4-BE49-F238E27FC236}">
                <a16:creationId xmlns:a16="http://schemas.microsoft.com/office/drawing/2014/main" id="{9D8B4740-CB0A-A566-4CF4-9976CFD2639F}"/>
              </a:ext>
            </a:extLst>
          </p:cNvPr>
          <p:cNvSpPr txBox="1">
            <a:spLocks/>
          </p:cNvSpPr>
          <p:nvPr/>
        </p:nvSpPr>
        <p:spPr>
          <a:xfrm>
            <a:off x="8019961" y="417106"/>
            <a:ext cx="1526759" cy="343857"/>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highlight>
                  <a:srgbClr val="FFFF00"/>
                </a:highlight>
              </a:rPr>
              <a:t>Predictions</a:t>
            </a:r>
            <a:endParaRPr lang="en-US" dirty="0"/>
          </a:p>
        </p:txBody>
      </p:sp>
      <p:sp>
        <p:nvSpPr>
          <p:cNvPr id="7" name="Content Placeholder 2">
            <a:extLst>
              <a:ext uri="{FF2B5EF4-FFF2-40B4-BE49-F238E27FC236}">
                <a16:creationId xmlns:a16="http://schemas.microsoft.com/office/drawing/2014/main" id="{62894B3C-AEE6-3163-C05E-51CC4EBB2DC4}"/>
              </a:ext>
            </a:extLst>
          </p:cNvPr>
          <p:cNvSpPr txBox="1">
            <a:spLocks/>
          </p:cNvSpPr>
          <p:nvPr/>
        </p:nvSpPr>
        <p:spPr>
          <a:xfrm>
            <a:off x="3546696" y="998306"/>
            <a:ext cx="1526759" cy="343857"/>
          </a:xfrm>
          <a:prstGeom prst="rect">
            <a:avLst/>
          </a:prstGeom>
        </p:spPr>
        <p:txBody>
          <a:bodyPr vert="horz" lIns="91440" tIns="45720" rIns="91440" bIns="45720" rtlCol="0">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highlight>
                  <a:srgbClr val="FFFF00"/>
                </a:highlight>
              </a:rPr>
              <a:t>Ground Truth</a:t>
            </a:r>
            <a:endParaRPr lang="en-US" dirty="0"/>
          </a:p>
        </p:txBody>
      </p:sp>
    </p:spTree>
    <p:extLst>
      <p:ext uri="{BB962C8B-B14F-4D97-AF65-F5344CB8AC3E}">
        <p14:creationId xmlns:p14="http://schemas.microsoft.com/office/powerpoint/2010/main" val="9241934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186EC69-1F71-D040-BD66-5F433179A341}"/>
              </a:ext>
            </a:extLst>
          </p:cNvPr>
          <p:cNvSpPr>
            <a:spLocks noGrp="1"/>
          </p:cNvSpPr>
          <p:nvPr>
            <p:ph type="sldNum" sz="quarter" idx="12"/>
          </p:nvPr>
        </p:nvSpPr>
        <p:spPr/>
        <p:txBody>
          <a:bodyPr/>
          <a:lstStyle/>
          <a:p>
            <a:fld id="{1C3F0C5A-6CA2-CE48-ADD0-A323063E9F5B}" type="slidenum">
              <a:rPr lang="fr-FR" smtClean="0"/>
              <a:t>12</a:t>
            </a:fld>
            <a:endParaRPr lang="fr-FR"/>
          </a:p>
        </p:txBody>
      </p:sp>
      <p:pic>
        <p:nvPicPr>
          <p:cNvPr id="8" name="Picture 7">
            <a:extLst>
              <a:ext uri="{FF2B5EF4-FFF2-40B4-BE49-F238E27FC236}">
                <a16:creationId xmlns:a16="http://schemas.microsoft.com/office/drawing/2014/main" id="{E90109AA-7A8E-284C-A21F-7549D65EA4DD}"/>
              </a:ext>
            </a:extLst>
          </p:cNvPr>
          <p:cNvPicPr>
            <a:picLocks noChangeAspect="1"/>
          </p:cNvPicPr>
          <p:nvPr/>
        </p:nvPicPr>
        <p:blipFill>
          <a:blip r:embed="rId3"/>
          <a:stretch>
            <a:fillRect/>
          </a:stretch>
        </p:blipFill>
        <p:spPr>
          <a:xfrm>
            <a:off x="54829" y="3958198"/>
            <a:ext cx="9472128" cy="787181"/>
          </a:xfrm>
          <a:prstGeom prst="rect">
            <a:avLst/>
          </a:prstGeom>
        </p:spPr>
      </p:pic>
      <p:pic>
        <p:nvPicPr>
          <p:cNvPr id="10" name="Picture 9">
            <a:extLst>
              <a:ext uri="{FF2B5EF4-FFF2-40B4-BE49-F238E27FC236}">
                <a16:creationId xmlns:a16="http://schemas.microsoft.com/office/drawing/2014/main" id="{452699B3-7ED4-FC49-A247-A6B40929361B}"/>
              </a:ext>
            </a:extLst>
          </p:cNvPr>
          <p:cNvPicPr>
            <a:picLocks noChangeAspect="1"/>
          </p:cNvPicPr>
          <p:nvPr/>
        </p:nvPicPr>
        <p:blipFill>
          <a:blip r:embed="rId4"/>
          <a:stretch>
            <a:fillRect/>
          </a:stretch>
        </p:blipFill>
        <p:spPr>
          <a:xfrm>
            <a:off x="158190" y="5258249"/>
            <a:ext cx="9265406" cy="739946"/>
          </a:xfrm>
          <a:prstGeom prst="rect">
            <a:avLst/>
          </a:prstGeom>
        </p:spPr>
      </p:pic>
      <mc:AlternateContent xmlns:mc="http://schemas.openxmlformats.org/markup-compatibility/2006">
        <mc:Choice xmlns:a14="http://schemas.microsoft.com/office/drawing/2010/main" Requires="a14">
          <p:sp>
            <p:nvSpPr>
              <p:cNvPr id="18" name="TextBox 17">
                <a:extLst>
                  <a:ext uri="{FF2B5EF4-FFF2-40B4-BE49-F238E27FC236}">
                    <a16:creationId xmlns:a16="http://schemas.microsoft.com/office/drawing/2014/main" id="{1DCA88A1-0108-144E-96E6-4C3818D9BD13}"/>
                  </a:ext>
                </a:extLst>
              </p:cNvPr>
              <p:cNvSpPr txBox="1"/>
              <p:nvPr/>
            </p:nvSpPr>
            <p:spPr>
              <a:xfrm>
                <a:off x="9076663" y="4584654"/>
                <a:ext cx="2830793" cy="76322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2200" i="1" smtClean="0">
                              <a:latin typeface="Cambria Math" panose="02040503050406030204" pitchFamily="18" charset="0"/>
                            </a:rPr>
                          </m:ctrlPr>
                        </m:fPr>
                        <m:num>
                          <m:r>
                            <a:rPr lang="en-US" sz="2200" b="0" i="1" smtClean="0">
                              <a:latin typeface="Cambria Math" panose="02040503050406030204" pitchFamily="18" charset="0"/>
                            </a:rPr>
                            <m:t>2</m:t>
                          </m:r>
                        </m:num>
                        <m:den>
                          <m:r>
                            <a:rPr lang="en-US" sz="2200" b="0" i="1" smtClean="0">
                              <a:latin typeface="Cambria Math" panose="02040503050406030204" pitchFamily="18" charset="0"/>
                            </a:rPr>
                            <m:t>2</m:t>
                          </m:r>
                          <m:r>
                            <a:rPr lang="fr-CH" sz="2200" b="0" i="1" smtClean="0">
                              <a:latin typeface="Cambria Math" panose="02040503050406030204" pitchFamily="18" charset="0"/>
                            </a:rPr>
                            <m:t>+1</m:t>
                          </m:r>
                        </m:den>
                      </m:f>
                      <m:r>
                        <a:rPr lang="en-US" sz="2200" i="1" smtClean="0">
                          <a:latin typeface="Cambria Math" panose="02040503050406030204" pitchFamily="18" charset="0"/>
                          <a:ea typeface="Cambria Math" panose="02040503050406030204" pitchFamily="18" charset="0"/>
                        </a:rPr>
                        <m:t>×</m:t>
                      </m:r>
                      <m:r>
                        <a:rPr lang="fr-CH" sz="2200" b="0" i="1" smtClean="0">
                          <a:latin typeface="Cambria Math" panose="02040503050406030204" pitchFamily="18" charset="0"/>
                          <a:ea typeface="Cambria Math" panose="02040503050406030204" pitchFamily="18" charset="0"/>
                        </a:rPr>
                        <m:t>100=</m:t>
                      </m:r>
                      <m:r>
                        <a:rPr lang="en-US" sz="2200" b="0" i="1" smtClean="0">
                          <a:latin typeface="Cambria Math" panose="02040503050406030204" pitchFamily="18" charset="0"/>
                          <a:ea typeface="Cambria Math" panose="02040503050406030204" pitchFamily="18" charset="0"/>
                        </a:rPr>
                        <m:t>66</m:t>
                      </m:r>
                      <m:r>
                        <a:rPr lang="fr-CH" sz="2200" b="0" i="1" smtClean="0">
                          <a:latin typeface="Cambria Math" panose="02040503050406030204" pitchFamily="18" charset="0"/>
                          <a:ea typeface="Cambria Math" panose="02040503050406030204" pitchFamily="18" charset="0"/>
                        </a:rPr>
                        <m:t>%</m:t>
                      </m:r>
                    </m:oMath>
                  </m:oMathPara>
                </a14:m>
                <a:endParaRPr lang="en-US" sz="2200" dirty="0"/>
              </a:p>
            </p:txBody>
          </p:sp>
        </mc:Choice>
        <mc:Fallback>
          <p:sp>
            <p:nvSpPr>
              <p:cNvPr id="18" name="TextBox 17">
                <a:extLst>
                  <a:ext uri="{FF2B5EF4-FFF2-40B4-BE49-F238E27FC236}">
                    <a16:creationId xmlns:a16="http://schemas.microsoft.com/office/drawing/2014/main" id="{1DCA88A1-0108-144E-96E6-4C3818D9BD13}"/>
                  </a:ext>
                </a:extLst>
              </p:cNvPr>
              <p:cNvSpPr txBox="1">
                <a:spLocks noRot="1" noChangeAspect="1" noMove="1" noResize="1" noEditPoints="1" noAdjustHandles="1" noChangeArrowheads="1" noChangeShapeType="1" noTextEdit="1"/>
              </p:cNvSpPr>
              <p:nvPr/>
            </p:nvSpPr>
            <p:spPr>
              <a:xfrm>
                <a:off x="9076663" y="4584654"/>
                <a:ext cx="2830793" cy="763222"/>
              </a:xfrm>
              <a:prstGeom prst="rect">
                <a:avLst/>
              </a:prstGeom>
              <a:blipFill>
                <a:blip r:embed="rId5"/>
                <a:stretch>
                  <a:fillRect b="-3279"/>
                </a:stretch>
              </a:blipFill>
            </p:spPr>
            <p:txBody>
              <a:bodyPr/>
              <a:lstStyle/>
              <a:p>
                <a:r>
                  <a:rPr lang="en-CH">
                    <a:noFill/>
                  </a:rPr>
                  <a:t> </a:t>
                </a:r>
              </a:p>
            </p:txBody>
          </p:sp>
        </mc:Fallback>
      </mc:AlternateContent>
      <mc:AlternateContent xmlns:mc="http://schemas.openxmlformats.org/markup-compatibility/2006">
        <mc:Choice xmlns:a14="http://schemas.microsoft.com/office/drawing/2010/main" Requires="a14">
          <p:sp>
            <p:nvSpPr>
              <p:cNvPr id="26" name="TextBox 25">
                <a:extLst>
                  <a:ext uri="{FF2B5EF4-FFF2-40B4-BE49-F238E27FC236}">
                    <a16:creationId xmlns:a16="http://schemas.microsoft.com/office/drawing/2014/main" id="{CB7555D4-E419-B044-8F72-0B50C6D48C95}"/>
                  </a:ext>
                </a:extLst>
              </p:cNvPr>
              <p:cNvSpPr txBox="1"/>
              <p:nvPr/>
            </p:nvSpPr>
            <p:spPr>
              <a:xfrm>
                <a:off x="8523007" y="5950374"/>
                <a:ext cx="2830793" cy="76322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2200" i="1" smtClean="0">
                              <a:latin typeface="Cambria Math" panose="02040503050406030204" pitchFamily="18" charset="0"/>
                            </a:rPr>
                          </m:ctrlPr>
                        </m:fPr>
                        <m:num>
                          <m:r>
                            <a:rPr lang="en-US" sz="2200" b="0" i="1" smtClean="0">
                              <a:latin typeface="Cambria Math" panose="02040503050406030204" pitchFamily="18" charset="0"/>
                            </a:rPr>
                            <m:t>2</m:t>
                          </m:r>
                        </m:num>
                        <m:den>
                          <m:r>
                            <a:rPr lang="en-US" sz="2200" b="0" i="1" smtClean="0">
                              <a:latin typeface="Cambria Math" panose="02040503050406030204" pitchFamily="18" charset="0"/>
                            </a:rPr>
                            <m:t>2</m:t>
                          </m:r>
                          <m:r>
                            <a:rPr lang="fr-CH" sz="2200" b="0" i="1" smtClean="0">
                              <a:latin typeface="Cambria Math" panose="02040503050406030204" pitchFamily="18" charset="0"/>
                            </a:rPr>
                            <m:t>+2</m:t>
                          </m:r>
                        </m:den>
                      </m:f>
                      <m:r>
                        <a:rPr lang="en-US" sz="2200" i="1" smtClean="0">
                          <a:latin typeface="Cambria Math" panose="02040503050406030204" pitchFamily="18" charset="0"/>
                          <a:ea typeface="Cambria Math" panose="02040503050406030204" pitchFamily="18" charset="0"/>
                        </a:rPr>
                        <m:t>×</m:t>
                      </m:r>
                      <m:r>
                        <a:rPr lang="fr-CH" sz="2200" b="0" i="1" smtClean="0">
                          <a:latin typeface="Cambria Math" panose="02040503050406030204" pitchFamily="18" charset="0"/>
                          <a:ea typeface="Cambria Math" panose="02040503050406030204" pitchFamily="18" charset="0"/>
                        </a:rPr>
                        <m:t>100=</m:t>
                      </m:r>
                      <m:r>
                        <a:rPr lang="en-US" sz="2200" b="0" i="1" smtClean="0">
                          <a:latin typeface="Cambria Math" panose="02040503050406030204" pitchFamily="18" charset="0"/>
                          <a:ea typeface="Cambria Math" panose="02040503050406030204" pitchFamily="18" charset="0"/>
                        </a:rPr>
                        <m:t>50</m:t>
                      </m:r>
                      <m:r>
                        <a:rPr lang="fr-CH" sz="2200" b="0" i="1" smtClean="0">
                          <a:latin typeface="Cambria Math" panose="02040503050406030204" pitchFamily="18" charset="0"/>
                          <a:ea typeface="Cambria Math" panose="02040503050406030204" pitchFamily="18" charset="0"/>
                        </a:rPr>
                        <m:t>%</m:t>
                      </m:r>
                    </m:oMath>
                  </m:oMathPara>
                </a14:m>
                <a:endParaRPr lang="en-US" sz="2200" dirty="0"/>
              </a:p>
            </p:txBody>
          </p:sp>
        </mc:Choice>
        <mc:Fallback>
          <p:sp>
            <p:nvSpPr>
              <p:cNvPr id="26" name="TextBox 25">
                <a:extLst>
                  <a:ext uri="{FF2B5EF4-FFF2-40B4-BE49-F238E27FC236}">
                    <a16:creationId xmlns:a16="http://schemas.microsoft.com/office/drawing/2014/main" id="{CB7555D4-E419-B044-8F72-0B50C6D48C95}"/>
                  </a:ext>
                </a:extLst>
              </p:cNvPr>
              <p:cNvSpPr txBox="1">
                <a:spLocks noRot="1" noChangeAspect="1" noMove="1" noResize="1" noEditPoints="1" noAdjustHandles="1" noChangeArrowheads="1" noChangeShapeType="1" noTextEdit="1"/>
              </p:cNvSpPr>
              <p:nvPr/>
            </p:nvSpPr>
            <p:spPr>
              <a:xfrm>
                <a:off x="8523007" y="5950374"/>
                <a:ext cx="2830793" cy="763222"/>
              </a:xfrm>
              <a:prstGeom prst="rect">
                <a:avLst/>
              </a:prstGeom>
              <a:blipFill>
                <a:blip r:embed="rId6"/>
                <a:stretch>
                  <a:fillRect b="-1639"/>
                </a:stretch>
              </a:blipFill>
            </p:spPr>
            <p:txBody>
              <a:bodyPr/>
              <a:lstStyle/>
              <a:p>
                <a:r>
                  <a:rPr lang="en-CH">
                    <a:noFill/>
                  </a:rPr>
                  <a:t> </a:t>
                </a:r>
              </a:p>
            </p:txBody>
          </p:sp>
        </mc:Fallback>
      </mc:AlternateContent>
      <p:sp>
        <p:nvSpPr>
          <p:cNvPr id="34" name="Right Arrow 33">
            <a:extLst>
              <a:ext uri="{FF2B5EF4-FFF2-40B4-BE49-F238E27FC236}">
                <a16:creationId xmlns:a16="http://schemas.microsoft.com/office/drawing/2014/main" id="{947C4EDB-7026-284F-8EAA-AE6B42AF9BC5}"/>
              </a:ext>
            </a:extLst>
          </p:cNvPr>
          <p:cNvSpPr/>
          <p:nvPr/>
        </p:nvSpPr>
        <p:spPr>
          <a:xfrm>
            <a:off x="5238511" y="2244613"/>
            <a:ext cx="1396139" cy="46331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4A83ABF1-3861-E64D-A3D1-D1F9B1241BBB}"/>
              </a:ext>
            </a:extLst>
          </p:cNvPr>
          <p:cNvSpPr/>
          <p:nvPr/>
        </p:nvSpPr>
        <p:spPr>
          <a:xfrm>
            <a:off x="9752018" y="4914637"/>
            <a:ext cx="322456" cy="459783"/>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A70752A7-4BAA-B741-87CB-10635E142FF3}"/>
              </a:ext>
            </a:extLst>
          </p:cNvPr>
          <p:cNvSpPr/>
          <p:nvPr/>
        </p:nvSpPr>
        <p:spPr>
          <a:xfrm>
            <a:off x="9220979" y="6356040"/>
            <a:ext cx="291560" cy="365125"/>
          </a:xfrm>
          <a:prstGeom prst="rect">
            <a:avLst/>
          </a:prstGeom>
          <a:noFill/>
          <a:ln w="635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0" name="Picture 49">
            <a:extLst>
              <a:ext uri="{FF2B5EF4-FFF2-40B4-BE49-F238E27FC236}">
                <a16:creationId xmlns:a16="http://schemas.microsoft.com/office/drawing/2014/main" id="{8886FE9B-A38B-4B56-B888-788478CF4D43}"/>
              </a:ext>
            </a:extLst>
          </p:cNvPr>
          <p:cNvPicPr>
            <a:picLocks noChangeAspect="1"/>
          </p:cNvPicPr>
          <p:nvPr/>
        </p:nvPicPr>
        <p:blipFill>
          <a:blip r:embed="rId7"/>
          <a:stretch>
            <a:fillRect/>
          </a:stretch>
        </p:blipFill>
        <p:spPr>
          <a:xfrm>
            <a:off x="3967927" y="3285441"/>
            <a:ext cx="728645" cy="539602"/>
          </a:xfrm>
          <a:prstGeom prst="rect">
            <a:avLst/>
          </a:prstGeom>
        </p:spPr>
      </p:pic>
      <p:pic>
        <p:nvPicPr>
          <p:cNvPr id="41" name="Picture 40">
            <a:extLst>
              <a:ext uri="{FF2B5EF4-FFF2-40B4-BE49-F238E27FC236}">
                <a16:creationId xmlns:a16="http://schemas.microsoft.com/office/drawing/2014/main" id="{1DDFEAEE-3D37-48C4-A3D5-6EAB7CAEC014}"/>
              </a:ext>
            </a:extLst>
          </p:cNvPr>
          <p:cNvPicPr>
            <a:picLocks noChangeAspect="1"/>
          </p:cNvPicPr>
          <p:nvPr/>
        </p:nvPicPr>
        <p:blipFill>
          <a:blip r:embed="rId8"/>
          <a:stretch>
            <a:fillRect/>
          </a:stretch>
        </p:blipFill>
        <p:spPr>
          <a:xfrm>
            <a:off x="3975470" y="890798"/>
            <a:ext cx="728645" cy="646883"/>
          </a:xfrm>
          <a:prstGeom prst="rect">
            <a:avLst/>
          </a:prstGeom>
        </p:spPr>
      </p:pic>
      <p:sp>
        <p:nvSpPr>
          <p:cNvPr id="6" name="Content Placeholder 2">
            <a:extLst>
              <a:ext uri="{FF2B5EF4-FFF2-40B4-BE49-F238E27FC236}">
                <a16:creationId xmlns:a16="http://schemas.microsoft.com/office/drawing/2014/main" id="{9D8B4740-CB0A-A566-4CF4-9976CFD2639F}"/>
              </a:ext>
            </a:extLst>
          </p:cNvPr>
          <p:cNvSpPr txBox="1">
            <a:spLocks/>
          </p:cNvSpPr>
          <p:nvPr/>
        </p:nvSpPr>
        <p:spPr>
          <a:xfrm>
            <a:off x="8523007" y="1846280"/>
            <a:ext cx="1526759" cy="343857"/>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highlight>
                  <a:srgbClr val="FFFF00"/>
                </a:highlight>
              </a:rPr>
              <a:t>Predictions</a:t>
            </a:r>
            <a:endParaRPr lang="en-US" dirty="0"/>
          </a:p>
        </p:txBody>
      </p:sp>
      <p:sp>
        <p:nvSpPr>
          <p:cNvPr id="7" name="Content Placeholder 2">
            <a:extLst>
              <a:ext uri="{FF2B5EF4-FFF2-40B4-BE49-F238E27FC236}">
                <a16:creationId xmlns:a16="http://schemas.microsoft.com/office/drawing/2014/main" id="{62894B3C-AEE6-3163-C05E-51CC4EBB2DC4}"/>
              </a:ext>
            </a:extLst>
          </p:cNvPr>
          <p:cNvSpPr txBox="1">
            <a:spLocks/>
          </p:cNvSpPr>
          <p:nvPr/>
        </p:nvSpPr>
        <p:spPr>
          <a:xfrm>
            <a:off x="2441167" y="1843782"/>
            <a:ext cx="1526759" cy="343857"/>
          </a:xfrm>
          <a:prstGeom prst="rect">
            <a:avLst/>
          </a:prstGeom>
        </p:spPr>
        <p:txBody>
          <a:bodyPr vert="horz" lIns="91440" tIns="45720" rIns="91440" bIns="45720" rtlCol="0">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highlight>
                  <a:srgbClr val="FFFF00"/>
                </a:highlight>
              </a:rPr>
              <a:t>Ground Truth</a:t>
            </a:r>
            <a:endParaRPr lang="en-US" dirty="0"/>
          </a:p>
        </p:txBody>
      </p:sp>
      <p:pic>
        <p:nvPicPr>
          <p:cNvPr id="12" name="Picture 11">
            <a:extLst>
              <a:ext uri="{FF2B5EF4-FFF2-40B4-BE49-F238E27FC236}">
                <a16:creationId xmlns:a16="http://schemas.microsoft.com/office/drawing/2014/main" id="{9E47E467-5F87-9BEB-1B0C-6BDBB0BCD042}"/>
              </a:ext>
            </a:extLst>
          </p:cNvPr>
          <p:cNvPicPr>
            <a:picLocks noChangeAspect="1"/>
          </p:cNvPicPr>
          <p:nvPr/>
        </p:nvPicPr>
        <p:blipFill>
          <a:blip r:embed="rId7"/>
          <a:stretch>
            <a:fillRect/>
          </a:stretch>
        </p:blipFill>
        <p:spPr>
          <a:xfrm>
            <a:off x="3967927" y="2707925"/>
            <a:ext cx="728645" cy="539602"/>
          </a:xfrm>
          <a:prstGeom prst="rect">
            <a:avLst/>
          </a:prstGeom>
        </p:spPr>
      </p:pic>
      <p:pic>
        <p:nvPicPr>
          <p:cNvPr id="13" name="Picture 12">
            <a:extLst>
              <a:ext uri="{FF2B5EF4-FFF2-40B4-BE49-F238E27FC236}">
                <a16:creationId xmlns:a16="http://schemas.microsoft.com/office/drawing/2014/main" id="{0D726F83-7895-0D34-B57F-9248E70E8ACB}"/>
              </a:ext>
            </a:extLst>
          </p:cNvPr>
          <p:cNvPicPr>
            <a:picLocks noChangeAspect="1"/>
          </p:cNvPicPr>
          <p:nvPr/>
        </p:nvPicPr>
        <p:blipFill>
          <a:blip r:embed="rId7"/>
          <a:stretch>
            <a:fillRect/>
          </a:stretch>
        </p:blipFill>
        <p:spPr>
          <a:xfrm>
            <a:off x="3967927" y="2146451"/>
            <a:ext cx="728645" cy="539602"/>
          </a:xfrm>
          <a:prstGeom prst="rect">
            <a:avLst/>
          </a:prstGeom>
        </p:spPr>
      </p:pic>
      <p:pic>
        <p:nvPicPr>
          <p:cNvPr id="14" name="Picture 13">
            <a:extLst>
              <a:ext uri="{FF2B5EF4-FFF2-40B4-BE49-F238E27FC236}">
                <a16:creationId xmlns:a16="http://schemas.microsoft.com/office/drawing/2014/main" id="{D2FFB15F-D27C-885D-946E-BB2390191A1B}"/>
              </a:ext>
            </a:extLst>
          </p:cNvPr>
          <p:cNvPicPr>
            <a:picLocks noChangeAspect="1"/>
          </p:cNvPicPr>
          <p:nvPr/>
        </p:nvPicPr>
        <p:blipFill>
          <a:blip r:embed="rId7"/>
          <a:stretch>
            <a:fillRect/>
          </a:stretch>
        </p:blipFill>
        <p:spPr>
          <a:xfrm>
            <a:off x="3967927" y="1584977"/>
            <a:ext cx="728645" cy="539602"/>
          </a:xfrm>
          <a:prstGeom prst="rect">
            <a:avLst/>
          </a:prstGeom>
        </p:spPr>
      </p:pic>
      <p:pic>
        <p:nvPicPr>
          <p:cNvPr id="17" name="Picture 16">
            <a:extLst>
              <a:ext uri="{FF2B5EF4-FFF2-40B4-BE49-F238E27FC236}">
                <a16:creationId xmlns:a16="http://schemas.microsoft.com/office/drawing/2014/main" id="{F92A623B-E205-0BD7-55BD-2A51C28E9E65}"/>
              </a:ext>
            </a:extLst>
          </p:cNvPr>
          <p:cNvPicPr>
            <a:picLocks noChangeAspect="1"/>
          </p:cNvPicPr>
          <p:nvPr/>
        </p:nvPicPr>
        <p:blipFill>
          <a:blip r:embed="rId8"/>
          <a:stretch>
            <a:fillRect/>
          </a:stretch>
        </p:blipFill>
        <p:spPr>
          <a:xfrm>
            <a:off x="3975470" y="226393"/>
            <a:ext cx="728645" cy="646883"/>
          </a:xfrm>
          <a:prstGeom prst="rect">
            <a:avLst/>
          </a:prstGeom>
        </p:spPr>
      </p:pic>
      <p:pic>
        <p:nvPicPr>
          <p:cNvPr id="19" name="Picture 18">
            <a:extLst>
              <a:ext uri="{FF2B5EF4-FFF2-40B4-BE49-F238E27FC236}">
                <a16:creationId xmlns:a16="http://schemas.microsoft.com/office/drawing/2014/main" id="{0E95BBA9-EF05-8954-8613-59C68DBD7FD9}"/>
              </a:ext>
            </a:extLst>
          </p:cNvPr>
          <p:cNvPicPr>
            <a:picLocks noChangeAspect="1"/>
          </p:cNvPicPr>
          <p:nvPr/>
        </p:nvPicPr>
        <p:blipFill>
          <a:blip r:embed="rId7"/>
          <a:stretch>
            <a:fillRect/>
          </a:stretch>
        </p:blipFill>
        <p:spPr>
          <a:xfrm>
            <a:off x="7332722" y="3285441"/>
            <a:ext cx="728645" cy="539602"/>
          </a:xfrm>
          <a:prstGeom prst="rect">
            <a:avLst/>
          </a:prstGeom>
        </p:spPr>
      </p:pic>
      <p:pic>
        <p:nvPicPr>
          <p:cNvPr id="20" name="Picture 19">
            <a:extLst>
              <a:ext uri="{FF2B5EF4-FFF2-40B4-BE49-F238E27FC236}">
                <a16:creationId xmlns:a16="http://schemas.microsoft.com/office/drawing/2014/main" id="{7C10ACB4-8C3E-5655-7B67-277F384D30B5}"/>
              </a:ext>
            </a:extLst>
          </p:cNvPr>
          <p:cNvPicPr>
            <a:picLocks noChangeAspect="1"/>
          </p:cNvPicPr>
          <p:nvPr/>
        </p:nvPicPr>
        <p:blipFill>
          <a:blip r:embed="rId7"/>
          <a:stretch>
            <a:fillRect/>
          </a:stretch>
        </p:blipFill>
        <p:spPr>
          <a:xfrm>
            <a:off x="7332721" y="2154406"/>
            <a:ext cx="728645" cy="539602"/>
          </a:xfrm>
          <a:prstGeom prst="rect">
            <a:avLst/>
          </a:prstGeom>
        </p:spPr>
      </p:pic>
      <p:pic>
        <p:nvPicPr>
          <p:cNvPr id="21" name="Picture 20">
            <a:extLst>
              <a:ext uri="{FF2B5EF4-FFF2-40B4-BE49-F238E27FC236}">
                <a16:creationId xmlns:a16="http://schemas.microsoft.com/office/drawing/2014/main" id="{CB8D5CCB-A956-DAF8-728C-17DCED81D6C0}"/>
              </a:ext>
            </a:extLst>
          </p:cNvPr>
          <p:cNvPicPr>
            <a:picLocks noChangeAspect="1"/>
          </p:cNvPicPr>
          <p:nvPr/>
        </p:nvPicPr>
        <p:blipFill>
          <a:blip r:embed="rId7"/>
          <a:stretch>
            <a:fillRect/>
          </a:stretch>
        </p:blipFill>
        <p:spPr>
          <a:xfrm>
            <a:off x="7332719" y="297651"/>
            <a:ext cx="728645" cy="539602"/>
          </a:xfrm>
          <a:prstGeom prst="rect">
            <a:avLst/>
          </a:prstGeom>
        </p:spPr>
      </p:pic>
      <p:pic>
        <p:nvPicPr>
          <p:cNvPr id="23" name="Picture 22">
            <a:extLst>
              <a:ext uri="{FF2B5EF4-FFF2-40B4-BE49-F238E27FC236}">
                <a16:creationId xmlns:a16="http://schemas.microsoft.com/office/drawing/2014/main" id="{AAF5E610-FF9A-35DA-861E-523945638F99}"/>
              </a:ext>
            </a:extLst>
          </p:cNvPr>
          <p:cNvPicPr>
            <a:picLocks noChangeAspect="1"/>
          </p:cNvPicPr>
          <p:nvPr/>
        </p:nvPicPr>
        <p:blipFill>
          <a:blip r:embed="rId8"/>
          <a:stretch>
            <a:fillRect/>
          </a:stretch>
        </p:blipFill>
        <p:spPr>
          <a:xfrm>
            <a:off x="7332720" y="2686169"/>
            <a:ext cx="728645" cy="646883"/>
          </a:xfrm>
          <a:prstGeom prst="rect">
            <a:avLst/>
          </a:prstGeom>
        </p:spPr>
      </p:pic>
      <p:pic>
        <p:nvPicPr>
          <p:cNvPr id="24" name="Picture 23">
            <a:extLst>
              <a:ext uri="{FF2B5EF4-FFF2-40B4-BE49-F238E27FC236}">
                <a16:creationId xmlns:a16="http://schemas.microsoft.com/office/drawing/2014/main" id="{078F303E-067C-E580-95E1-50836970708C}"/>
              </a:ext>
            </a:extLst>
          </p:cNvPr>
          <p:cNvPicPr>
            <a:picLocks noChangeAspect="1"/>
          </p:cNvPicPr>
          <p:nvPr/>
        </p:nvPicPr>
        <p:blipFill>
          <a:blip r:embed="rId8"/>
          <a:stretch>
            <a:fillRect/>
          </a:stretch>
        </p:blipFill>
        <p:spPr>
          <a:xfrm>
            <a:off x="7336305" y="1501532"/>
            <a:ext cx="725059" cy="643699"/>
          </a:xfrm>
          <a:prstGeom prst="rect">
            <a:avLst/>
          </a:prstGeom>
        </p:spPr>
      </p:pic>
      <p:pic>
        <p:nvPicPr>
          <p:cNvPr id="25" name="Picture 24">
            <a:extLst>
              <a:ext uri="{FF2B5EF4-FFF2-40B4-BE49-F238E27FC236}">
                <a16:creationId xmlns:a16="http://schemas.microsoft.com/office/drawing/2014/main" id="{F2E1AD38-0087-C845-9D75-68D01E058A74}"/>
              </a:ext>
            </a:extLst>
          </p:cNvPr>
          <p:cNvPicPr>
            <a:picLocks noChangeAspect="1"/>
          </p:cNvPicPr>
          <p:nvPr/>
        </p:nvPicPr>
        <p:blipFill>
          <a:blip r:embed="rId8"/>
          <a:stretch>
            <a:fillRect/>
          </a:stretch>
        </p:blipFill>
        <p:spPr>
          <a:xfrm>
            <a:off x="7336305" y="838592"/>
            <a:ext cx="725059" cy="643699"/>
          </a:xfrm>
          <a:prstGeom prst="rect">
            <a:avLst/>
          </a:prstGeom>
        </p:spPr>
      </p:pic>
      <p:sp>
        <p:nvSpPr>
          <p:cNvPr id="28" name="Rectangle 27">
            <a:extLst>
              <a:ext uri="{FF2B5EF4-FFF2-40B4-BE49-F238E27FC236}">
                <a16:creationId xmlns:a16="http://schemas.microsoft.com/office/drawing/2014/main" id="{B6E8E5BD-8C23-640D-AA27-E5D01B779AF4}"/>
              </a:ext>
            </a:extLst>
          </p:cNvPr>
          <p:cNvSpPr/>
          <p:nvPr/>
        </p:nvSpPr>
        <p:spPr>
          <a:xfrm>
            <a:off x="7245872" y="177160"/>
            <a:ext cx="815491" cy="787181"/>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2F2E9FEA-1029-D631-A02B-2F97CED80A66}"/>
              </a:ext>
            </a:extLst>
          </p:cNvPr>
          <p:cNvSpPr/>
          <p:nvPr/>
        </p:nvSpPr>
        <p:spPr>
          <a:xfrm>
            <a:off x="7253677" y="1455278"/>
            <a:ext cx="971572" cy="779017"/>
          </a:xfrm>
          <a:prstGeom prst="rect">
            <a:avLst/>
          </a:prstGeom>
          <a:noFill/>
          <a:ln w="635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D36C3301-5BC9-5119-1253-127F9CB0AD3B}"/>
              </a:ext>
            </a:extLst>
          </p:cNvPr>
          <p:cNvSpPr/>
          <p:nvPr/>
        </p:nvSpPr>
        <p:spPr>
          <a:xfrm>
            <a:off x="7237348" y="2598278"/>
            <a:ext cx="971572" cy="779017"/>
          </a:xfrm>
          <a:prstGeom prst="rect">
            <a:avLst/>
          </a:prstGeom>
          <a:noFill/>
          <a:ln w="635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a:extLst>
              <a:ext uri="{FF2B5EF4-FFF2-40B4-BE49-F238E27FC236}">
                <a16:creationId xmlns:a16="http://schemas.microsoft.com/office/drawing/2014/main" id="{2FDEFD93-DBE8-6251-7940-FF4597E12310}"/>
              </a:ext>
            </a:extLst>
          </p:cNvPr>
          <p:cNvSpPr txBox="1"/>
          <p:nvPr/>
        </p:nvSpPr>
        <p:spPr>
          <a:xfrm>
            <a:off x="802582" y="6228179"/>
            <a:ext cx="6860023" cy="430887"/>
          </a:xfrm>
          <a:prstGeom prst="rect">
            <a:avLst/>
          </a:prstGeom>
          <a:noFill/>
        </p:spPr>
        <p:txBody>
          <a:bodyPr wrap="square" rtlCol="0">
            <a:spAutoFit/>
          </a:bodyPr>
          <a:lstStyle/>
          <a:p>
            <a:pPr/>
            <a:r>
              <a:rPr lang="en-US" sz="2200" dirty="0"/>
              <a:t>See also Sensitivity (same as recall) and Specificity</a:t>
            </a:r>
          </a:p>
        </p:txBody>
      </p:sp>
    </p:spTree>
    <p:extLst>
      <p:ext uri="{BB962C8B-B14F-4D97-AF65-F5344CB8AC3E}">
        <p14:creationId xmlns:p14="http://schemas.microsoft.com/office/powerpoint/2010/main" val="19472978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raphical user interface&#10;&#10;Description automatically generated">
            <a:extLst>
              <a:ext uri="{FF2B5EF4-FFF2-40B4-BE49-F238E27FC236}">
                <a16:creationId xmlns:a16="http://schemas.microsoft.com/office/drawing/2014/main" id="{959A884B-4787-A5BB-56FC-E05684947B97}"/>
              </a:ext>
            </a:extLst>
          </p:cNvPr>
          <p:cNvPicPr>
            <a:picLocks noChangeAspect="1"/>
          </p:cNvPicPr>
          <p:nvPr/>
        </p:nvPicPr>
        <p:blipFill>
          <a:blip r:embed="rId3"/>
          <a:stretch>
            <a:fillRect/>
          </a:stretch>
        </p:blipFill>
        <p:spPr>
          <a:xfrm>
            <a:off x="152763" y="1018979"/>
            <a:ext cx="11886473" cy="4369450"/>
          </a:xfrm>
          <a:prstGeom prst="rect">
            <a:avLst/>
          </a:prstGeom>
        </p:spPr>
      </p:pic>
      <p:sp>
        <p:nvSpPr>
          <p:cNvPr id="5" name="TextBox 4">
            <a:extLst>
              <a:ext uri="{FF2B5EF4-FFF2-40B4-BE49-F238E27FC236}">
                <a16:creationId xmlns:a16="http://schemas.microsoft.com/office/drawing/2014/main" id="{FD5B7192-A21E-D1C5-A064-49D54AB9CB8C}"/>
              </a:ext>
            </a:extLst>
          </p:cNvPr>
          <p:cNvSpPr txBox="1"/>
          <p:nvPr/>
        </p:nvSpPr>
        <p:spPr>
          <a:xfrm>
            <a:off x="802582" y="6228179"/>
            <a:ext cx="6860023" cy="430887"/>
          </a:xfrm>
          <a:prstGeom prst="rect">
            <a:avLst/>
          </a:prstGeom>
          <a:noFill/>
        </p:spPr>
        <p:txBody>
          <a:bodyPr wrap="square" rtlCol="0">
            <a:spAutoFit/>
          </a:bodyPr>
          <a:lstStyle/>
          <a:p>
            <a:pPr/>
            <a:r>
              <a:rPr lang="en-US" sz="2200" dirty="0"/>
              <a:t>Source: wiki (Precision and Recall)</a:t>
            </a:r>
          </a:p>
        </p:txBody>
      </p:sp>
    </p:spTree>
    <p:extLst>
      <p:ext uri="{BB962C8B-B14F-4D97-AF65-F5344CB8AC3E}">
        <p14:creationId xmlns:p14="http://schemas.microsoft.com/office/powerpoint/2010/main" val="962274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58C36A-24CF-5843-A748-B3B9E7F13D4D}"/>
              </a:ext>
            </a:extLst>
          </p:cNvPr>
          <p:cNvSpPr>
            <a:spLocks noGrp="1"/>
          </p:cNvSpPr>
          <p:nvPr>
            <p:ph type="title"/>
          </p:nvPr>
        </p:nvSpPr>
        <p:spPr>
          <a:xfrm>
            <a:off x="396288" y="8481"/>
            <a:ext cx="10515600" cy="1325563"/>
          </a:xfrm>
        </p:spPr>
        <p:txBody>
          <a:bodyPr/>
          <a:lstStyle/>
          <a:p>
            <a:r>
              <a:rPr lang="en-US" dirty="0"/>
              <a:t>F1-score </a:t>
            </a:r>
          </a:p>
        </p:txBody>
      </p:sp>
      <p:sp>
        <p:nvSpPr>
          <p:cNvPr id="3" name="Content Placeholder 2">
            <a:extLst>
              <a:ext uri="{FF2B5EF4-FFF2-40B4-BE49-F238E27FC236}">
                <a16:creationId xmlns:a16="http://schemas.microsoft.com/office/drawing/2014/main" id="{F340BFA7-4454-C44E-80E8-198D86524451}"/>
              </a:ext>
            </a:extLst>
          </p:cNvPr>
          <p:cNvSpPr>
            <a:spLocks noGrp="1"/>
          </p:cNvSpPr>
          <p:nvPr>
            <p:ph idx="1"/>
          </p:nvPr>
        </p:nvSpPr>
        <p:spPr>
          <a:xfrm>
            <a:off x="206721" y="1160884"/>
            <a:ext cx="10515600" cy="5697116"/>
          </a:xfrm>
        </p:spPr>
        <p:txBody>
          <a:bodyPr/>
          <a:lstStyle/>
          <a:p>
            <a:pPr marL="0" indent="0">
              <a:buNone/>
            </a:pPr>
            <a:endParaRPr lang="en-US" dirty="0"/>
          </a:p>
          <a:p>
            <a:r>
              <a:rPr lang="en-US" dirty="0">
                <a:highlight>
                  <a:srgbClr val="FFFF00"/>
                </a:highlight>
              </a:rPr>
              <a:t>F1-score</a:t>
            </a:r>
            <a:r>
              <a:rPr lang="en-US" dirty="0"/>
              <a:t> is a </a:t>
            </a:r>
            <a:r>
              <a:rPr lang="en-US" dirty="0">
                <a:solidFill>
                  <a:srgbClr val="0432FF"/>
                </a:solidFill>
              </a:rPr>
              <a:t>harmonic mean </a:t>
            </a:r>
            <a:r>
              <a:rPr lang="en-US" dirty="0"/>
              <a:t>combining p and r </a:t>
            </a:r>
          </a:p>
        </p:txBody>
      </p:sp>
      <p:sp>
        <p:nvSpPr>
          <p:cNvPr id="4" name="Slide Number Placeholder 3">
            <a:extLst>
              <a:ext uri="{FF2B5EF4-FFF2-40B4-BE49-F238E27FC236}">
                <a16:creationId xmlns:a16="http://schemas.microsoft.com/office/drawing/2014/main" id="{A186EC69-1F71-D040-BD66-5F433179A341}"/>
              </a:ext>
            </a:extLst>
          </p:cNvPr>
          <p:cNvSpPr>
            <a:spLocks noGrp="1"/>
          </p:cNvSpPr>
          <p:nvPr>
            <p:ph type="sldNum" sz="quarter" idx="12"/>
          </p:nvPr>
        </p:nvSpPr>
        <p:spPr/>
        <p:txBody>
          <a:bodyPr/>
          <a:lstStyle/>
          <a:p>
            <a:fld id="{1C3F0C5A-6CA2-CE48-ADD0-A323063E9F5B}" type="slidenum">
              <a:rPr lang="fr-FR" smtClean="0"/>
              <a:t>14</a:t>
            </a:fld>
            <a:endParaRPr lang="fr-FR"/>
          </a:p>
        </p:txBody>
      </p:sp>
      <p:pic>
        <p:nvPicPr>
          <p:cNvPr id="6" name="Picture 5">
            <a:extLst>
              <a:ext uri="{FF2B5EF4-FFF2-40B4-BE49-F238E27FC236}">
                <a16:creationId xmlns:a16="http://schemas.microsoft.com/office/drawing/2014/main" id="{B6869377-F2EA-6849-8739-69B411951F87}"/>
              </a:ext>
            </a:extLst>
          </p:cNvPr>
          <p:cNvPicPr>
            <a:picLocks noChangeAspect="1"/>
          </p:cNvPicPr>
          <p:nvPr/>
        </p:nvPicPr>
        <p:blipFill>
          <a:blip r:embed="rId3"/>
          <a:stretch>
            <a:fillRect/>
          </a:stretch>
        </p:blipFill>
        <p:spPr>
          <a:xfrm>
            <a:off x="453764" y="2882912"/>
            <a:ext cx="4159856" cy="1942413"/>
          </a:xfrm>
          <a:prstGeom prst="rect">
            <a:avLst/>
          </a:prstGeom>
        </p:spPr>
      </p:pic>
      <p:sp>
        <p:nvSpPr>
          <p:cNvPr id="9" name="Rectangle 8">
            <a:extLst>
              <a:ext uri="{FF2B5EF4-FFF2-40B4-BE49-F238E27FC236}">
                <a16:creationId xmlns:a16="http://schemas.microsoft.com/office/drawing/2014/main" id="{5EA8E2D0-FBCC-E643-9F58-575A5C0B23AA}"/>
              </a:ext>
            </a:extLst>
          </p:cNvPr>
          <p:cNvSpPr/>
          <p:nvPr/>
        </p:nvSpPr>
        <p:spPr>
          <a:xfrm>
            <a:off x="655052" y="3124815"/>
            <a:ext cx="3766350" cy="170050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22AC2FF2-D5ED-6340-8A72-76EFE8D3A738}"/>
              </a:ext>
            </a:extLst>
          </p:cNvPr>
          <p:cNvPicPr>
            <a:picLocks noChangeAspect="1"/>
          </p:cNvPicPr>
          <p:nvPr/>
        </p:nvPicPr>
        <p:blipFill>
          <a:blip r:embed="rId4"/>
          <a:stretch>
            <a:fillRect/>
          </a:stretch>
        </p:blipFill>
        <p:spPr>
          <a:xfrm>
            <a:off x="5417824" y="2400044"/>
            <a:ext cx="6567455" cy="3017479"/>
          </a:xfrm>
          <a:prstGeom prst="rect">
            <a:avLst/>
          </a:prstGeom>
        </p:spPr>
      </p:pic>
      <p:sp>
        <p:nvSpPr>
          <p:cNvPr id="36" name="Rounded Rectangle 35">
            <a:extLst>
              <a:ext uri="{FF2B5EF4-FFF2-40B4-BE49-F238E27FC236}">
                <a16:creationId xmlns:a16="http://schemas.microsoft.com/office/drawing/2014/main" id="{3DA4875B-393B-A04B-B012-292FBB948FC0}"/>
              </a:ext>
            </a:extLst>
          </p:cNvPr>
          <p:cNvSpPr/>
          <p:nvPr/>
        </p:nvSpPr>
        <p:spPr>
          <a:xfrm>
            <a:off x="5417824" y="2400044"/>
            <a:ext cx="6567454" cy="3017479"/>
          </a:xfrm>
          <a:prstGeom prst="round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a:extLst>
              <a:ext uri="{FF2B5EF4-FFF2-40B4-BE49-F238E27FC236}">
                <a16:creationId xmlns:a16="http://schemas.microsoft.com/office/drawing/2014/main" id="{420722CF-4950-9C41-1870-5A13BA19D600}"/>
              </a:ext>
            </a:extLst>
          </p:cNvPr>
          <p:cNvSpPr txBox="1">
            <a:spLocks/>
          </p:cNvSpPr>
          <p:nvPr/>
        </p:nvSpPr>
        <p:spPr>
          <a:xfrm>
            <a:off x="451649" y="5798198"/>
            <a:ext cx="10515600" cy="569711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US" dirty="0"/>
          </a:p>
          <a:p>
            <a:r>
              <a:rPr lang="en-US" dirty="0">
                <a:highlight>
                  <a:srgbClr val="FFFF00"/>
                </a:highlight>
              </a:rPr>
              <a:t>See also balanced accuracy (average recall)</a:t>
            </a:r>
            <a:endParaRPr lang="en-US" dirty="0"/>
          </a:p>
        </p:txBody>
      </p:sp>
    </p:spTree>
    <p:extLst>
      <p:ext uri="{BB962C8B-B14F-4D97-AF65-F5344CB8AC3E}">
        <p14:creationId xmlns:p14="http://schemas.microsoft.com/office/powerpoint/2010/main" val="18330760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BDB560-5DEE-ED45-AD0F-733576076D68}"/>
              </a:ext>
            </a:extLst>
          </p:cNvPr>
          <p:cNvSpPr>
            <a:spLocks noGrp="1"/>
          </p:cNvSpPr>
          <p:nvPr>
            <p:ph type="title"/>
          </p:nvPr>
        </p:nvSpPr>
        <p:spPr/>
        <p:txBody>
          <a:bodyPr/>
          <a:lstStyle/>
          <a:p>
            <a:r>
              <a:rPr lang="en-US"/>
              <a:t>First of all, understand your data ! </a:t>
            </a:r>
          </a:p>
        </p:txBody>
      </p:sp>
      <p:sp>
        <p:nvSpPr>
          <p:cNvPr id="3" name="Content Placeholder 2">
            <a:extLst>
              <a:ext uri="{FF2B5EF4-FFF2-40B4-BE49-F238E27FC236}">
                <a16:creationId xmlns:a16="http://schemas.microsoft.com/office/drawing/2014/main" id="{C9839D52-35C6-DF46-9246-FF14687D256C}"/>
              </a:ext>
            </a:extLst>
          </p:cNvPr>
          <p:cNvSpPr>
            <a:spLocks noGrp="1"/>
          </p:cNvSpPr>
          <p:nvPr>
            <p:ph idx="1"/>
          </p:nvPr>
        </p:nvSpPr>
        <p:spPr>
          <a:xfrm>
            <a:off x="838200" y="1825625"/>
            <a:ext cx="6701852" cy="4351338"/>
          </a:xfrm>
        </p:spPr>
        <p:txBody>
          <a:bodyPr/>
          <a:lstStyle/>
          <a:p>
            <a:r>
              <a:rPr lang="en-US" dirty="0"/>
              <a:t>Carry out manual </a:t>
            </a:r>
            <a:r>
              <a:rPr lang="en-US" dirty="0">
                <a:highlight>
                  <a:srgbClr val="FFFF00"/>
                </a:highlight>
              </a:rPr>
              <a:t>error analysis </a:t>
            </a:r>
          </a:p>
          <a:p>
            <a:pPr lvl="1"/>
            <a:r>
              <a:rPr lang="en-US" dirty="0"/>
              <a:t>Look at </a:t>
            </a:r>
            <a:r>
              <a:rPr lang="en-US" i="1" dirty="0">
                <a:solidFill>
                  <a:srgbClr val="FF0000"/>
                </a:solidFill>
              </a:rPr>
              <a:t>mislabeled development set </a:t>
            </a:r>
            <a:r>
              <a:rPr lang="en-US" dirty="0"/>
              <a:t>examples (</a:t>
            </a:r>
            <a:r>
              <a:rPr lang="en-US" i="1" dirty="0">
                <a:solidFill>
                  <a:srgbClr val="FF0000"/>
                </a:solidFill>
              </a:rPr>
              <a:t>do not look at test set</a:t>
            </a:r>
            <a:r>
              <a:rPr lang="en-US" dirty="0"/>
              <a:t>)</a:t>
            </a:r>
          </a:p>
          <a:p>
            <a:pPr lvl="1"/>
            <a:r>
              <a:rPr lang="en-US" dirty="0">
                <a:solidFill>
                  <a:srgbClr val="00B050"/>
                </a:solidFill>
              </a:rPr>
              <a:t>For example : check by hand 500 pictures (incorrect labels ? Foggy pictures ? Other causes ? ) </a:t>
            </a:r>
          </a:p>
          <a:p>
            <a:pPr marL="457200" lvl="1" indent="0">
              <a:buNone/>
            </a:pPr>
            <a:endParaRPr lang="en-US" dirty="0"/>
          </a:p>
          <a:p>
            <a:r>
              <a:rPr lang="en-US" dirty="0"/>
              <a:t>Clean up </a:t>
            </a:r>
            <a:r>
              <a:rPr lang="en-US" dirty="0">
                <a:solidFill>
                  <a:srgbClr val="0432FF"/>
                </a:solidFill>
              </a:rPr>
              <a:t>incorrectly labeled </a:t>
            </a:r>
            <a:r>
              <a:rPr lang="en-US" dirty="0"/>
              <a:t>data </a:t>
            </a:r>
          </a:p>
          <a:p>
            <a:pPr lvl="1"/>
            <a:r>
              <a:rPr lang="en-US" dirty="0"/>
              <a:t>Apply same process to your dev and test sets ! </a:t>
            </a:r>
          </a:p>
        </p:txBody>
      </p:sp>
      <p:sp>
        <p:nvSpPr>
          <p:cNvPr id="4" name="Slide Number Placeholder 3">
            <a:extLst>
              <a:ext uri="{FF2B5EF4-FFF2-40B4-BE49-F238E27FC236}">
                <a16:creationId xmlns:a16="http://schemas.microsoft.com/office/drawing/2014/main" id="{8D5AC471-79AA-004D-A017-D2AE9F7494F2}"/>
              </a:ext>
            </a:extLst>
          </p:cNvPr>
          <p:cNvSpPr>
            <a:spLocks noGrp="1"/>
          </p:cNvSpPr>
          <p:nvPr>
            <p:ph type="sldNum" sz="quarter" idx="12"/>
          </p:nvPr>
        </p:nvSpPr>
        <p:spPr/>
        <p:txBody>
          <a:bodyPr/>
          <a:lstStyle/>
          <a:p>
            <a:fld id="{1C3F0C5A-6CA2-CE48-ADD0-A323063E9F5B}" type="slidenum">
              <a:rPr lang="fr-FR" smtClean="0"/>
              <a:t>15</a:t>
            </a:fld>
            <a:endParaRPr lang="fr-FR"/>
          </a:p>
        </p:txBody>
      </p:sp>
      <p:pic>
        <p:nvPicPr>
          <p:cNvPr id="6" name="Picture 5">
            <a:extLst>
              <a:ext uri="{FF2B5EF4-FFF2-40B4-BE49-F238E27FC236}">
                <a16:creationId xmlns:a16="http://schemas.microsoft.com/office/drawing/2014/main" id="{5AE93B5D-164F-4448-9542-3A8C85BA39FC}"/>
              </a:ext>
            </a:extLst>
          </p:cNvPr>
          <p:cNvPicPr>
            <a:picLocks noChangeAspect="1"/>
          </p:cNvPicPr>
          <p:nvPr/>
        </p:nvPicPr>
        <p:blipFill>
          <a:blip r:embed="rId3"/>
          <a:stretch>
            <a:fillRect/>
          </a:stretch>
        </p:blipFill>
        <p:spPr>
          <a:xfrm>
            <a:off x="7443787" y="1825625"/>
            <a:ext cx="4748213" cy="4090662"/>
          </a:xfrm>
          <a:prstGeom prst="rect">
            <a:avLst/>
          </a:prstGeom>
        </p:spPr>
      </p:pic>
    </p:spTree>
    <p:extLst>
      <p:ext uri="{BB962C8B-B14F-4D97-AF65-F5344CB8AC3E}">
        <p14:creationId xmlns:p14="http://schemas.microsoft.com/office/powerpoint/2010/main" val="29039058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E5F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55DA78-7537-D440-959A-819C7216FA5D}"/>
              </a:ext>
            </a:extLst>
          </p:cNvPr>
          <p:cNvSpPr>
            <a:spLocks noGrp="1"/>
          </p:cNvSpPr>
          <p:nvPr>
            <p:ph type="title"/>
          </p:nvPr>
        </p:nvSpPr>
        <p:spPr>
          <a:xfrm>
            <a:off x="831850" y="1709738"/>
            <a:ext cx="8681027" cy="2852737"/>
          </a:xfrm>
        </p:spPr>
        <p:txBody>
          <a:bodyPr/>
          <a:lstStyle/>
          <a:p>
            <a:r>
              <a:rPr lang="en-US" dirty="0"/>
              <a:t>Bias Reduction techniques</a:t>
            </a:r>
          </a:p>
        </p:txBody>
      </p:sp>
      <p:sp>
        <p:nvSpPr>
          <p:cNvPr id="4" name="Slide Number Placeholder 3">
            <a:extLst>
              <a:ext uri="{FF2B5EF4-FFF2-40B4-BE49-F238E27FC236}">
                <a16:creationId xmlns:a16="http://schemas.microsoft.com/office/drawing/2014/main" id="{3F408CB0-E5EA-E548-A280-E4608561F037}"/>
              </a:ext>
            </a:extLst>
          </p:cNvPr>
          <p:cNvSpPr>
            <a:spLocks noGrp="1"/>
          </p:cNvSpPr>
          <p:nvPr>
            <p:ph type="sldNum" sz="quarter" idx="12"/>
          </p:nvPr>
        </p:nvSpPr>
        <p:spPr/>
        <p:txBody>
          <a:bodyPr/>
          <a:lstStyle/>
          <a:p>
            <a:fld id="{1C3F0C5A-6CA2-CE48-ADD0-A323063E9F5B}" type="slidenum">
              <a:rPr lang="fr-FR" smtClean="0"/>
              <a:t>16</a:t>
            </a:fld>
            <a:endParaRPr lang="fr-FR"/>
          </a:p>
        </p:txBody>
      </p:sp>
      <p:sp>
        <p:nvSpPr>
          <p:cNvPr id="6" name="Text Placeholder 5">
            <a:extLst>
              <a:ext uri="{FF2B5EF4-FFF2-40B4-BE49-F238E27FC236}">
                <a16:creationId xmlns:a16="http://schemas.microsoft.com/office/drawing/2014/main" id="{DFD776A6-3D6E-764D-95B7-8481227E1BCC}"/>
              </a:ext>
            </a:extLst>
          </p:cNvPr>
          <p:cNvSpPr>
            <a:spLocks noGrp="1"/>
          </p:cNvSpPr>
          <p:nvPr>
            <p:ph type="body" idx="1"/>
          </p:nvPr>
        </p:nvSpPr>
        <p:spPr/>
        <p:txBody>
          <a:bodyPr>
            <a:normAutofit/>
          </a:bodyPr>
          <a:lstStyle/>
          <a:p>
            <a:pPr marL="342900" indent="-342900">
              <a:buFontTx/>
              <a:buChar char="-"/>
            </a:pPr>
            <a:r>
              <a:rPr lang="en-US" dirty="0"/>
              <a:t>Hyperparameter tuning </a:t>
            </a:r>
          </a:p>
          <a:p>
            <a:pPr marL="342900" indent="-342900">
              <a:buFontTx/>
              <a:buChar char="-"/>
            </a:pPr>
            <a:r>
              <a:rPr lang="en-US" dirty="0"/>
              <a:t>Model tuning </a:t>
            </a:r>
          </a:p>
          <a:p>
            <a:pPr marL="342900" indent="-342900">
              <a:buFontTx/>
              <a:buChar char="-"/>
            </a:pPr>
            <a:r>
              <a:rPr lang="en-US" dirty="0"/>
              <a:t>Optimization algorithm </a:t>
            </a:r>
          </a:p>
        </p:txBody>
      </p:sp>
      <p:pic>
        <p:nvPicPr>
          <p:cNvPr id="5" name="Picture 4">
            <a:extLst>
              <a:ext uri="{FF2B5EF4-FFF2-40B4-BE49-F238E27FC236}">
                <a16:creationId xmlns:a16="http://schemas.microsoft.com/office/drawing/2014/main" id="{A0A3C0B2-9C53-44DF-95E9-64BB0E654061}"/>
              </a:ext>
            </a:extLst>
          </p:cNvPr>
          <p:cNvPicPr>
            <a:picLocks noChangeAspect="1"/>
          </p:cNvPicPr>
          <p:nvPr/>
        </p:nvPicPr>
        <p:blipFill>
          <a:blip r:embed="rId2"/>
          <a:stretch>
            <a:fillRect/>
          </a:stretch>
        </p:blipFill>
        <p:spPr>
          <a:xfrm>
            <a:off x="9015230" y="431433"/>
            <a:ext cx="2671085" cy="2945612"/>
          </a:xfrm>
          <a:prstGeom prst="rect">
            <a:avLst/>
          </a:prstGeom>
        </p:spPr>
      </p:pic>
    </p:spTree>
    <p:extLst>
      <p:ext uri="{BB962C8B-B14F-4D97-AF65-F5344CB8AC3E}">
        <p14:creationId xmlns:p14="http://schemas.microsoft.com/office/powerpoint/2010/main" val="4654747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CAC2803-4B60-C74C-A5D3-FB761EE66531}"/>
              </a:ext>
            </a:extLst>
          </p:cNvPr>
          <p:cNvSpPr>
            <a:spLocks noGrp="1"/>
          </p:cNvSpPr>
          <p:nvPr>
            <p:ph idx="1"/>
          </p:nvPr>
        </p:nvSpPr>
        <p:spPr>
          <a:xfrm>
            <a:off x="838200" y="1545860"/>
            <a:ext cx="10515600" cy="4351338"/>
          </a:xfrm>
        </p:spPr>
        <p:txBody>
          <a:bodyPr/>
          <a:lstStyle/>
          <a:p>
            <a:r>
              <a:rPr lang="en-US" dirty="0"/>
              <a:t>To go </a:t>
            </a:r>
            <a:r>
              <a:rPr lang="en-US" dirty="0">
                <a:solidFill>
                  <a:srgbClr val="0432FF"/>
                </a:solidFill>
              </a:rPr>
              <a:t>deeper</a:t>
            </a:r>
            <a:r>
              <a:rPr lang="en-US" dirty="0"/>
              <a:t> helps generalization (but depends on application)</a:t>
            </a:r>
          </a:p>
          <a:p>
            <a:r>
              <a:rPr lang="en-US" i="1" dirty="0">
                <a:solidFill>
                  <a:srgbClr val="FF0000"/>
                </a:solidFill>
              </a:rPr>
              <a:t>better to have many simple layers than few highly complex ones </a:t>
            </a:r>
          </a:p>
        </p:txBody>
      </p:sp>
      <p:sp>
        <p:nvSpPr>
          <p:cNvPr id="4" name="Slide Number Placeholder 3">
            <a:extLst>
              <a:ext uri="{FF2B5EF4-FFF2-40B4-BE49-F238E27FC236}">
                <a16:creationId xmlns:a16="http://schemas.microsoft.com/office/drawing/2014/main" id="{9290904B-9222-1A4D-85B5-1CD806DED1BE}"/>
              </a:ext>
            </a:extLst>
          </p:cNvPr>
          <p:cNvSpPr>
            <a:spLocks noGrp="1"/>
          </p:cNvSpPr>
          <p:nvPr>
            <p:ph type="sldNum" sz="quarter" idx="12"/>
          </p:nvPr>
        </p:nvSpPr>
        <p:spPr/>
        <p:txBody>
          <a:bodyPr/>
          <a:lstStyle/>
          <a:p>
            <a:fld id="{1C3F0C5A-6CA2-CE48-ADD0-A323063E9F5B}" type="slidenum">
              <a:rPr lang="fr-FR" smtClean="0"/>
              <a:t>17</a:t>
            </a:fld>
            <a:endParaRPr lang="fr-FR"/>
          </a:p>
        </p:txBody>
      </p:sp>
      <p:pic>
        <p:nvPicPr>
          <p:cNvPr id="6" name="Picture 5">
            <a:extLst>
              <a:ext uri="{FF2B5EF4-FFF2-40B4-BE49-F238E27FC236}">
                <a16:creationId xmlns:a16="http://schemas.microsoft.com/office/drawing/2014/main" id="{43122277-6C72-D64A-9245-57415C6D387B}"/>
              </a:ext>
            </a:extLst>
          </p:cNvPr>
          <p:cNvPicPr>
            <a:picLocks noChangeAspect="1"/>
          </p:cNvPicPr>
          <p:nvPr/>
        </p:nvPicPr>
        <p:blipFill>
          <a:blip r:embed="rId3"/>
          <a:stretch>
            <a:fillRect/>
          </a:stretch>
        </p:blipFill>
        <p:spPr>
          <a:xfrm>
            <a:off x="0" y="3011627"/>
            <a:ext cx="5687653" cy="2885571"/>
          </a:xfrm>
          <a:prstGeom prst="rect">
            <a:avLst/>
          </a:prstGeom>
        </p:spPr>
      </p:pic>
      <p:pic>
        <p:nvPicPr>
          <p:cNvPr id="8" name="Picture 7">
            <a:extLst>
              <a:ext uri="{FF2B5EF4-FFF2-40B4-BE49-F238E27FC236}">
                <a16:creationId xmlns:a16="http://schemas.microsoft.com/office/drawing/2014/main" id="{25A49E7A-D943-E145-9B87-AD4A60634EB6}"/>
              </a:ext>
            </a:extLst>
          </p:cNvPr>
          <p:cNvPicPr>
            <a:picLocks noChangeAspect="1"/>
          </p:cNvPicPr>
          <p:nvPr/>
        </p:nvPicPr>
        <p:blipFill>
          <a:blip r:embed="rId4"/>
          <a:stretch>
            <a:fillRect/>
          </a:stretch>
        </p:blipFill>
        <p:spPr>
          <a:xfrm>
            <a:off x="5743074" y="3011627"/>
            <a:ext cx="6448926" cy="3078930"/>
          </a:xfrm>
          <a:prstGeom prst="rect">
            <a:avLst/>
          </a:prstGeom>
        </p:spPr>
      </p:pic>
      <p:sp>
        <p:nvSpPr>
          <p:cNvPr id="2" name="TextBox 1">
            <a:extLst>
              <a:ext uri="{FF2B5EF4-FFF2-40B4-BE49-F238E27FC236}">
                <a16:creationId xmlns:a16="http://schemas.microsoft.com/office/drawing/2014/main" id="{A3D34A33-2F45-864F-B79D-45D008723C8C}"/>
              </a:ext>
            </a:extLst>
          </p:cNvPr>
          <p:cNvSpPr txBox="1"/>
          <p:nvPr/>
        </p:nvSpPr>
        <p:spPr>
          <a:xfrm>
            <a:off x="3773216" y="5854122"/>
            <a:ext cx="2899248" cy="338554"/>
          </a:xfrm>
          <a:prstGeom prst="rect">
            <a:avLst/>
          </a:prstGeom>
          <a:noFill/>
        </p:spPr>
        <p:txBody>
          <a:bodyPr wrap="square" rtlCol="0">
            <a:spAutoFit/>
          </a:bodyPr>
          <a:lstStyle/>
          <a:p>
            <a:r>
              <a:rPr lang="en-US" sz="1600" dirty="0"/>
              <a:t>Number of layers</a:t>
            </a:r>
          </a:p>
        </p:txBody>
      </p:sp>
      <p:sp>
        <p:nvSpPr>
          <p:cNvPr id="10" name="Titre 1">
            <a:extLst>
              <a:ext uri="{FF2B5EF4-FFF2-40B4-BE49-F238E27FC236}">
                <a16:creationId xmlns:a16="http://schemas.microsoft.com/office/drawing/2014/main" id="{E2B3A1B1-8E40-C84F-ACE7-F9B13C483646}"/>
              </a:ext>
            </a:extLst>
          </p:cNvPr>
          <p:cNvSpPr txBox="1">
            <a:spLocks/>
          </p:cNvSpPr>
          <p:nvPr/>
        </p:nvSpPr>
        <p:spPr>
          <a:xfrm>
            <a:off x="404733" y="271462"/>
            <a:ext cx="11407515"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err="1"/>
              <a:t>Hyperparameters</a:t>
            </a:r>
            <a:r>
              <a:rPr lang="fr-FR" dirty="0"/>
              <a:t> : </a:t>
            </a:r>
            <a:r>
              <a:rPr lang="fr-FR" dirty="0" err="1"/>
              <a:t>number</a:t>
            </a:r>
            <a:r>
              <a:rPr lang="fr-FR" dirty="0"/>
              <a:t> of </a:t>
            </a:r>
            <a:r>
              <a:rPr lang="fr-FR" dirty="0" err="1"/>
              <a:t>hidden</a:t>
            </a:r>
            <a:r>
              <a:rPr lang="fr-FR" dirty="0"/>
              <a:t> </a:t>
            </a:r>
            <a:r>
              <a:rPr lang="fr-FR" dirty="0" err="1"/>
              <a:t>layers</a:t>
            </a:r>
            <a:r>
              <a:rPr lang="fr-FR" dirty="0"/>
              <a:t>/</a:t>
            </a:r>
            <a:r>
              <a:rPr lang="fr-FR" dirty="0" err="1"/>
              <a:t>units</a:t>
            </a:r>
            <a:endParaRPr lang="fr-FR" dirty="0"/>
          </a:p>
        </p:txBody>
      </p:sp>
    </p:spTree>
    <p:extLst>
      <p:ext uri="{BB962C8B-B14F-4D97-AF65-F5344CB8AC3E}">
        <p14:creationId xmlns:p14="http://schemas.microsoft.com/office/powerpoint/2010/main" val="5920947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638240-25F9-5D4F-A25D-53ADDD7AF79F}"/>
              </a:ext>
            </a:extLst>
          </p:cNvPr>
          <p:cNvSpPr>
            <a:spLocks noGrp="1"/>
          </p:cNvSpPr>
          <p:nvPr>
            <p:ph type="title"/>
          </p:nvPr>
        </p:nvSpPr>
        <p:spPr/>
        <p:txBody>
          <a:bodyPr/>
          <a:lstStyle/>
          <a:p>
            <a:r>
              <a:rPr lang="en-US" dirty="0"/>
              <a:t>Hyperparameters : epochs</a:t>
            </a:r>
          </a:p>
        </p:txBody>
      </p:sp>
      <p:sp>
        <p:nvSpPr>
          <p:cNvPr id="3" name="Content Placeholder 2">
            <a:extLst>
              <a:ext uri="{FF2B5EF4-FFF2-40B4-BE49-F238E27FC236}">
                <a16:creationId xmlns:a16="http://schemas.microsoft.com/office/drawing/2014/main" id="{E7D7E4A6-8C15-5645-85EE-8DC13C29EACF}"/>
              </a:ext>
            </a:extLst>
          </p:cNvPr>
          <p:cNvSpPr>
            <a:spLocks noGrp="1"/>
          </p:cNvSpPr>
          <p:nvPr>
            <p:ph idx="1"/>
          </p:nvPr>
        </p:nvSpPr>
        <p:spPr/>
        <p:txBody>
          <a:bodyPr/>
          <a:lstStyle/>
          <a:p>
            <a:r>
              <a:rPr lang="en-US" dirty="0"/>
              <a:t>Train </a:t>
            </a:r>
            <a:r>
              <a:rPr lang="en-US" i="1" dirty="0">
                <a:solidFill>
                  <a:srgbClr val="FF0000"/>
                </a:solidFill>
              </a:rPr>
              <a:t>longer</a:t>
            </a:r>
            <a:r>
              <a:rPr lang="en-US" dirty="0"/>
              <a:t> </a:t>
            </a:r>
          </a:p>
        </p:txBody>
      </p:sp>
      <p:sp>
        <p:nvSpPr>
          <p:cNvPr id="4" name="Slide Number Placeholder 3">
            <a:extLst>
              <a:ext uri="{FF2B5EF4-FFF2-40B4-BE49-F238E27FC236}">
                <a16:creationId xmlns:a16="http://schemas.microsoft.com/office/drawing/2014/main" id="{C190064E-64AC-DC42-809F-C60377A073C0}"/>
              </a:ext>
            </a:extLst>
          </p:cNvPr>
          <p:cNvSpPr>
            <a:spLocks noGrp="1"/>
          </p:cNvSpPr>
          <p:nvPr>
            <p:ph type="sldNum" sz="quarter" idx="12"/>
          </p:nvPr>
        </p:nvSpPr>
        <p:spPr/>
        <p:txBody>
          <a:bodyPr/>
          <a:lstStyle/>
          <a:p>
            <a:fld id="{1C3F0C5A-6CA2-CE48-ADD0-A323063E9F5B}" type="slidenum">
              <a:rPr lang="fr-FR" smtClean="0"/>
              <a:t>18</a:t>
            </a:fld>
            <a:endParaRPr lang="fr-FR"/>
          </a:p>
        </p:txBody>
      </p:sp>
      <p:pic>
        <p:nvPicPr>
          <p:cNvPr id="6" name="Picture 5">
            <a:extLst>
              <a:ext uri="{FF2B5EF4-FFF2-40B4-BE49-F238E27FC236}">
                <a16:creationId xmlns:a16="http://schemas.microsoft.com/office/drawing/2014/main" id="{BF15485E-5A3E-244C-BA71-4D53A4F74BBF}"/>
              </a:ext>
            </a:extLst>
          </p:cNvPr>
          <p:cNvPicPr>
            <a:picLocks noChangeAspect="1"/>
          </p:cNvPicPr>
          <p:nvPr/>
        </p:nvPicPr>
        <p:blipFill>
          <a:blip r:embed="rId3"/>
          <a:stretch>
            <a:fillRect/>
          </a:stretch>
        </p:blipFill>
        <p:spPr>
          <a:xfrm>
            <a:off x="3236730" y="1512094"/>
            <a:ext cx="7607300" cy="4978400"/>
          </a:xfrm>
          <a:prstGeom prst="rect">
            <a:avLst/>
          </a:prstGeom>
        </p:spPr>
      </p:pic>
    </p:spTree>
    <p:extLst>
      <p:ext uri="{BB962C8B-B14F-4D97-AF65-F5344CB8AC3E}">
        <p14:creationId xmlns:p14="http://schemas.microsoft.com/office/powerpoint/2010/main" val="6597185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a:extLst>
                  <a:ext uri="{FF2B5EF4-FFF2-40B4-BE49-F238E27FC236}">
                    <a16:creationId xmlns:a16="http://schemas.microsoft.com/office/drawing/2014/main" id="{76432EA4-E2F0-9B45-A421-A3595BAA1CD1}"/>
                  </a:ext>
                </a:extLst>
              </p:cNvPr>
              <p:cNvSpPr>
                <a:spLocks noGrp="1"/>
              </p:cNvSpPr>
              <p:nvPr>
                <p:ph type="title"/>
              </p:nvPr>
            </p:nvSpPr>
            <p:spPr>
              <a:xfrm>
                <a:off x="838199" y="365125"/>
                <a:ext cx="9215005" cy="1325563"/>
              </a:xfrm>
            </p:spPr>
            <p:txBody>
              <a:bodyPr/>
              <a:lstStyle/>
              <a:p>
                <a:r>
                  <a:rPr lang="en-US" dirty="0"/>
                  <a:t>Hyperparameters : learning rate </a:t>
                </a:r>
                <a14:m>
                  <m:oMath xmlns:m="http://schemas.openxmlformats.org/officeDocument/2006/math">
                    <m:r>
                      <a:rPr lang="en-US" i="1" smtClean="0">
                        <a:latin typeface="Cambria Math" panose="02040503050406030204" pitchFamily="18" charset="0"/>
                        <a:ea typeface="Cambria Math" panose="02040503050406030204" pitchFamily="18" charset="0"/>
                      </a:rPr>
                      <m:t>𝛼</m:t>
                    </m:r>
                  </m:oMath>
                </a14:m>
                <a:endParaRPr lang="en-US" dirty="0"/>
              </a:p>
            </p:txBody>
          </p:sp>
        </mc:Choice>
        <mc:Fallback xmlns="">
          <p:sp>
            <p:nvSpPr>
              <p:cNvPr id="2" name="Title 1">
                <a:extLst>
                  <a:ext uri="{FF2B5EF4-FFF2-40B4-BE49-F238E27FC236}">
                    <a16:creationId xmlns:a16="http://schemas.microsoft.com/office/drawing/2014/main" id="{76432EA4-E2F0-9B45-A421-A3595BAA1CD1}"/>
                  </a:ext>
                </a:extLst>
              </p:cNvPr>
              <p:cNvSpPr>
                <a:spLocks noGrp="1" noRot="1" noChangeAspect="1" noMove="1" noResize="1" noEditPoints="1" noAdjustHandles="1" noChangeArrowheads="1" noChangeShapeType="1" noTextEdit="1"/>
              </p:cNvSpPr>
              <p:nvPr>
                <p:ph type="title"/>
              </p:nvPr>
            </p:nvSpPr>
            <p:spPr>
              <a:xfrm>
                <a:off x="838199" y="365125"/>
                <a:ext cx="9215005" cy="1325563"/>
              </a:xfrm>
              <a:blipFill>
                <a:blip r:embed="rId3"/>
                <a:stretch>
                  <a:fillRect l="-2646"/>
                </a:stretch>
              </a:blipFill>
            </p:spPr>
            <p:txBody>
              <a:bodyPr/>
              <a:lstStyle/>
              <a:p>
                <a:r>
                  <a:rPr lang="en-CH">
                    <a:noFill/>
                  </a:rPr>
                  <a:t> </a:t>
                </a:r>
              </a:p>
            </p:txBody>
          </p:sp>
        </mc:Fallback>
      </mc:AlternateContent>
      <p:sp>
        <p:nvSpPr>
          <p:cNvPr id="3" name="Content Placeholder 2">
            <a:extLst>
              <a:ext uri="{FF2B5EF4-FFF2-40B4-BE49-F238E27FC236}">
                <a16:creationId xmlns:a16="http://schemas.microsoft.com/office/drawing/2014/main" id="{89B94F19-37F2-BE4C-A309-EBCB96BE8310}"/>
              </a:ext>
            </a:extLst>
          </p:cNvPr>
          <p:cNvSpPr>
            <a:spLocks noGrp="1"/>
          </p:cNvSpPr>
          <p:nvPr>
            <p:ph idx="1"/>
          </p:nvPr>
        </p:nvSpPr>
        <p:spPr>
          <a:xfrm>
            <a:off x="478193" y="1392757"/>
            <a:ext cx="11235613" cy="1204109"/>
          </a:xfrm>
        </p:spPr>
        <p:txBody>
          <a:bodyPr/>
          <a:lstStyle/>
          <a:p>
            <a:r>
              <a:rPr lang="en-US" dirty="0"/>
              <a:t>Has a significant impact on the model performance, while being </a:t>
            </a:r>
            <a:r>
              <a:rPr lang="en-US" dirty="0">
                <a:solidFill>
                  <a:srgbClr val="0432FF"/>
                </a:solidFill>
              </a:rPr>
              <a:t>one of the most difficult parameters </a:t>
            </a:r>
            <a:r>
              <a:rPr lang="en-US" dirty="0"/>
              <a:t>to set </a:t>
            </a:r>
          </a:p>
          <a:p>
            <a:pPr marL="0" indent="0">
              <a:buNone/>
            </a:pPr>
            <a:endParaRPr lang="en-US" dirty="0"/>
          </a:p>
        </p:txBody>
      </p:sp>
      <p:sp>
        <p:nvSpPr>
          <p:cNvPr id="4" name="Slide Number Placeholder 3">
            <a:extLst>
              <a:ext uri="{FF2B5EF4-FFF2-40B4-BE49-F238E27FC236}">
                <a16:creationId xmlns:a16="http://schemas.microsoft.com/office/drawing/2014/main" id="{18889AC2-9903-EB48-A2DE-37BFC5351AFC}"/>
              </a:ext>
            </a:extLst>
          </p:cNvPr>
          <p:cNvSpPr>
            <a:spLocks noGrp="1"/>
          </p:cNvSpPr>
          <p:nvPr>
            <p:ph type="sldNum" sz="quarter" idx="12"/>
          </p:nvPr>
        </p:nvSpPr>
        <p:spPr/>
        <p:txBody>
          <a:bodyPr/>
          <a:lstStyle/>
          <a:p>
            <a:fld id="{1C3F0C5A-6CA2-CE48-ADD0-A323063E9F5B}" type="slidenum">
              <a:rPr lang="fr-FR" smtClean="0"/>
              <a:t>19</a:t>
            </a:fld>
            <a:endParaRPr lang="fr-FR"/>
          </a:p>
        </p:txBody>
      </p:sp>
      <p:pic>
        <p:nvPicPr>
          <p:cNvPr id="7" name="Picture 6">
            <a:extLst>
              <a:ext uri="{FF2B5EF4-FFF2-40B4-BE49-F238E27FC236}">
                <a16:creationId xmlns:a16="http://schemas.microsoft.com/office/drawing/2014/main" id="{2AD3849E-194E-A14B-AC27-7FE654EB607D}"/>
              </a:ext>
            </a:extLst>
          </p:cNvPr>
          <p:cNvPicPr>
            <a:picLocks noChangeAspect="1"/>
          </p:cNvPicPr>
          <p:nvPr/>
        </p:nvPicPr>
        <p:blipFill>
          <a:blip r:embed="rId4"/>
          <a:stretch>
            <a:fillRect/>
          </a:stretch>
        </p:blipFill>
        <p:spPr>
          <a:xfrm>
            <a:off x="1103208" y="2219202"/>
            <a:ext cx="9985584" cy="3912758"/>
          </a:xfrm>
          <a:prstGeom prst="rect">
            <a:avLst/>
          </a:prstGeom>
        </p:spPr>
      </p:pic>
      <p:sp>
        <p:nvSpPr>
          <p:cNvPr id="5" name="Content Placeholder 2">
            <a:extLst>
              <a:ext uri="{FF2B5EF4-FFF2-40B4-BE49-F238E27FC236}">
                <a16:creationId xmlns:a16="http://schemas.microsoft.com/office/drawing/2014/main" id="{09E2584A-B41E-2C51-642B-9EEFD2411C6C}"/>
              </a:ext>
            </a:extLst>
          </p:cNvPr>
          <p:cNvSpPr txBox="1">
            <a:spLocks/>
          </p:cNvSpPr>
          <p:nvPr/>
        </p:nvSpPr>
        <p:spPr>
          <a:xfrm>
            <a:off x="331236" y="6131960"/>
            <a:ext cx="11235613" cy="12041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We can also design a scheduler for the learning rate</a:t>
            </a:r>
          </a:p>
          <a:p>
            <a:pPr marL="0" indent="0">
              <a:buFont typeface="Arial" panose="020B0604020202020204" pitchFamily="34" charset="0"/>
              <a:buNone/>
            </a:pPr>
            <a:endParaRPr lang="en-US" dirty="0"/>
          </a:p>
        </p:txBody>
      </p:sp>
    </p:spTree>
    <p:extLst>
      <p:ext uri="{BB962C8B-B14F-4D97-AF65-F5344CB8AC3E}">
        <p14:creationId xmlns:p14="http://schemas.microsoft.com/office/powerpoint/2010/main" val="16180059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7BB7415-F94C-DD4E-81DA-FDECD91DEE2B}"/>
              </a:ext>
            </a:extLst>
          </p:cNvPr>
          <p:cNvSpPr>
            <a:spLocks noGrp="1"/>
          </p:cNvSpPr>
          <p:nvPr>
            <p:ph type="title"/>
          </p:nvPr>
        </p:nvSpPr>
        <p:spPr/>
        <p:txBody>
          <a:bodyPr/>
          <a:lstStyle/>
          <a:p>
            <a:r>
              <a:rPr lang="fr-FR" dirty="0"/>
              <a:t>Machine Learning </a:t>
            </a:r>
            <a:r>
              <a:rPr lang="fr-FR" dirty="0" err="1"/>
              <a:t>Definition</a:t>
            </a:r>
            <a:endParaRPr lang="fr-FR" dirty="0"/>
          </a:p>
        </p:txBody>
      </p:sp>
      <p:sp>
        <p:nvSpPr>
          <p:cNvPr id="3" name="Espace réservé du contenu 2">
            <a:extLst>
              <a:ext uri="{FF2B5EF4-FFF2-40B4-BE49-F238E27FC236}">
                <a16:creationId xmlns:a16="http://schemas.microsoft.com/office/drawing/2014/main" id="{40709A86-10C3-FC48-A4A2-724AB7C84B81}"/>
              </a:ext>
            </a:extLst>
          </p:cNvPr>
          <p:cNvSpPr>
            <a:spLocks noGrp="1"/>
          </p:cNvSpPr>
          <p:nvPr>
            <p:ph idx="1"/>
          </p:nvPr>
        </p:nvSpPr>
        <p:spPr>
          <a:xfrm>
            <a:off x="1339932" y="2484767"/>
            <a:ext cx="9512136" cy="3077503"/>
          </a:xfrm>
        </p:spPr>
        <p:txBody>
          <a:bodyPr>
            <a:normAutofit/>
          </a:bodyPr>
          <a:lstStyle/>
          <a:p>
            <a:pPr marL="0" indent="0">
              <a:buNone/>
            </a:pPr>
            <a:r>
              <a:rPr lang="fr-FR" sz="4000" i="1" dirty="0">
                <a:latin typeface="Calibri" panose="020F0502020204030204" pitchFamily="34" charset="0"/>
                <a:cs typeface="Calibri" panose="020F0502020204030204" pitchFamily="34" charset="0"/>
              </a:rPr>
              <a:t>« </a:t>
            </a:r>
            <a:r>
              <a:rPr lang="fr-CH" sz="4000" i="1" dirty="0">
                <a:latin typeface="Calibri" panose="020F0502020204030204" pitchFamily="34" charset="0"/>
                <a:cs typeface="Calibri" panose="020F0502020204030204" pitchFamily="34" charset="0"/>
              </a:rPr>
              <a:t> A computer program is said to learn from </a:t>
            </a:r>
            <a:r>
              <a:rPr lang="fr-CH" sz="4000" i="1" dirty="0">
                <a:highlight>
                  <a:srgbClr val="FFFF00"/>
                </a:highlight>
                <a:latin typeface="Calibri" panose="020F0502020204030204" pitchFamily="34" charset="0"/>
                <a:cs typeface="Calibri" panose="020F0502020204030204" pitchFamily="34" charset="0"/>
              </a:rPr>
              <a:t>experience E</a:t>
            </a:r>
            <a:r>
              <a:rPr lang="fr-CH" sz="4000" b="1" i="1" dirty="0">
                <a:latin typeface="Calibri" panose="020F0502020204030204" pitchFamily="34" charset="0"/>
                <a:cs typeface="Calibri" panose="020F0502020204030204" pitchFamily="34" charset="0"/>
              </a:rPr>
              <a:t> </a:t>
            </a:r>
            <a:r>
              <a:rPr lang="fr-CH" sz="4000" i="1" dirty="0">
                <a:latin typeface="Calibri" panose="020F0502020204030204" pitchFamily="34" charset="0"/>
                <a:cs typeface="Calibri" panose="020F0502020204030204" pitchFamily="34" charset="0"/>
              </a:rPr>
              <a:t>with respect to some class of </a:t>
            </a:r>
            <a:r>
              <a:rPr lang="fr-CH" sz="4000" i="1" dirty="0">
                <a:highlight>
                  <a:srgbClr val="FFFF00"/>
                </a:highlight>
                <a:latin typeface="Calibri" panose="020F0502020204030204" pitchFamily="34" charset="0"/>
                <a:cs typeface="Calibri" panose="020F0502020204030204" pitchFamily="34" charset="0"/>
              </a:rPr>
              <a:t>tasks T</a:t>
            </a:r>
            <a:r>
              <a:rPr lang="fr-CH" sz="4000" b="1" i="1" dirty="0">
                <a:latin typeface="Calibri" panose="020F0502020204030204" pitchFamily="34" charset="0"/>
                <a:cs typeface="Calibri" panose="020F0502020204030204" pitchFamily="34" charset="0"/>
              </a:rPr>
              <a:t> </a:t>
            </a:r>
            <a:r>
              <a:rPr lang="fr-CH" sz="4000" i="1" dirty="0">
                <a:latin typeface="Calibri" panose="020F0502020204030204" pitchFamily="34" charset="0"/>
                <a:cs typeface="Calibri" panose="020F0502020204030204" pitchFamily="34" charset="0"/>
              </a:rPr>
              <a:t>and </a:t>
            </a:r>
            <a:r>
              <a:rPr lang="fr-CH" sz="4000" i="1" dirty="0">
                <a:highlight>
                  <a:srgbClr val="FFFF00"/>
                </a:highlight>
                <a:latin typeface="Calibri" panose="020F0502020204030204" pitchFamily="34" charset="0"/>
                <a:cs typeface="Calibri" panose="020F0502020204030204" pitchFamily="34" charset="0"/>
              </a:rPr>
              <a:t>performance measure P</a:t>
            </a:r>
            <a:r>
              <a:rPr lang="fr-CH" sz="4000" i="1" dirty="0">
                <a:latin typeface="Calibri" panose="020F0502020204030204" pitchFamily="34" charset="0"/>
                <a:cs typeface="Calibri" panose="020F0502020204030204" pitchFamily="34" charset="0"/>
              </a:rPr>
              <a:t>, if its performance at tasks in T, as measured by P, improves with experience E.</a:t>
            </a:r>
            <a:r>
              <a:rPr lang="fr-FR" sz="4000" i="1" dirty="0">
                <a:latin typeface="Calibri" panose="020F0502020204030204" pitchFamily="34" charset="0"/>
                <a:cs typeface="Calibri" panose="020F0502020204030204" pitchFamily="34" charset="0"/>
              </a:rPr>
              <a:t>»</a:t>
            </a:r>
          </a:p>
        </p:txBody>
      </p:sp>
      <p:sp>
        <p:nvSpPr>
          <p:cNvPr id="4" name="Espace réservé du numéro de diapositive 3">
            <a:extLst>
              <a:ext uri="{FF2B5EF4-FFF2-40B4-BE49-F238E27FC236}">
                <a16:creationId xmlns:a16="http://schemas.microsoft.com/office/drawing/2014/main" id="{FC32D6FD-47E4-6441-91E5-3754B5405569}"/>
              </a:ext>
            </a:extLst>
          </p:cNvPr>
          <p:cNvSpPr>
            <a:spLocks noGrp="1"/>
          </p:cNvSpPr>
          <p:nvPr>
            <p:ph type="sldNum" sz="quarter" idx="12"/>
          </p:nvPr>
        </p:nvSpPr>
        <p:spPr/>
        <p:txBody>
          <a:bodyPr/>
          <a:lstStyle/>
          <a:p>
            <a:fld id="{1C3F0C5A-6CA2-CE48-ADD0-A323063E9F5B}" type="slidenum">
              <a:rPr lang="fr-FR" smtClean="0"/>
              <a:t>2</a:t>
            </a:fld>
            <a:endParaRPr lang="fr-FR" dirty="0"/>
          </a:p>
        </p:txBody>
      </p:sp>
      <p:sp>
        <p:nvSpPr>
          <p:cNvPr id="5" name="ZoneTexte 4">
            <a:extLst>
              <a:ext uri="{FF2B5EF4-FFF2-40B4-BE49-F238E27FC236}">
                <a16:creationId xmlns:a16="http://schemas.microsoft.com/office/drawing/2014/main" id="{EA5C8AE6-DA45-6345-9A2D-AE429764E787}"/>
              </a:ext>
            </a:extLst>
          </p:cNvPr>
          <p:cNvSpPr txBox="1"/>
          <p:nvPr/>
        </p:nvSpPr>
        <p:spPr>
          <a:xfrm>
            <a:off x="8241474" y="5589978"/>
            <a:ext cx="3112326" cy="369332"/>
          </a:xfrm>
          <a:prstGeom prst="rect">
            <a:avLst/>
          </a:prstGeom>
          <a:noFill/>
        </p:spPr>
        <p:txBody>
          <a:bodyPr wrap="square" rtlCol="0">
            <a:spAutoFit/>
          </a:bodyPr>
          <a:lstStyle/>
          <a:p>
            <a:r>
              <a:rPr lang="fr-FR" dirty="0"/>
              <a:t>Tom M. Mitchell (1997) </a:t>
            </a:r>
          </a:p>
        </p:txBody>
      </p:sp>
    </p:spTree>
    <p:extLst>
      <p:ext uri="{BB962C8B-B14F-4D97-AF65-F5344CB8AC3E}">
        <p14:creationId xmlns:p14="http://schemas.microsoft.com/office/powerpoint/2010/main" val="9390667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D26FE6-C978-A24F-95F9-76E715D5E887}"/>
              </a:ext>
            </a:extLst>
          </p:cNvPr>
          <p:cNvSpPr>
            <a:spLocks noGrp="1"/>
          </p:cNvSpPr>
          <p:nvPr>
            <p:ph type="title"/>
          </p:nvPr>
        </p:nvSpPr>
        <p:spPr>
          <a:xfrm>
            <a:off x="838200" y="8509"/>
            <a:ext cx="10515600" cy="1325563"/>
          </a:xfrm>
        </p:spPr>
        <p:txBody>
          <a:bodyPr/>
          <a:lstStyle/>
          <a:p>
            <a:r>
              <a:rPr lang="en-US" dirty="0"/>
              <a:t>Hyperparameters : batch size </a:t>
            </a:r>
          </a:p>
        </p:txBody>
      </p:sp>
      <p:sp>
        <p:nvSpPr>
          <p:cNvPr id="5" name="Slide Number Placeholder 4">
            <a:extLst>
              <a:ext uri="{FF2B5EF4-FFF2-40B4-BE49-F238E27FC236}">
                <a16:creationId xmlns:a16="http://schemas.microsoft.com/office/drawing/2014/main" id="{01E2184C-C0F5-0F44-B8FF-7FDD30513F45}"/>
              </a:ext>
            </a:extLst>
          </p:cNvPr>
          <p:cNvSpPr>
            <a:spLocks noGrp="1"/>
          </p:cNvSpPr>
          <p:nvPr>
            <p:ph type="sldNum" sz="quarter" idx="12"/>
          </p:nvPr>
        </p:nvSpPr>
        <p:spPr>
          <a:xfrm>
            <a:off x="8921880" y="6356350"/>
            <a:ext cx="2743200" cy="365125"/>
          </a:xfrm>
        </p:spPr>
        <p:txBody>
          <a:bodyPr/>
          <a:lstStyle/>
          <a:p>
            <a:fld id="{1C3F0C5A-6CA2-CE48-ADD0-A323063E9F5B}" type="slidenum">
              <a:rPr lang="fr-FR" smtClean="0"/>
              <a:t>20</a:t>
            </a:fld>
            <a:endParaRPr lang="fr-FR" dirty="0"/>
          </a:p>
        </p:txBody>
      </p:sp>
      <p:sp>
        <p:nvSpPr>
          <p:cNvPr id="7" name="TextBox 6">
            <a:extLst>
              <a:ext uri="{FF2B5EF4-FFF2-40B4-BE49-F238E27FC236}">
                <a16:creationId xmlns:a16="http://schemas.microsoft.com/office/drawing/2014/main" id="{8AEF881D-6228-8448-A7CC-D985719C84FF}"/>
              </a:ext>
            </a:extLst>
          </p:cNvPr>
          <p:cNvSpPr txBox="1"/>
          <p:nvPr/>
        </p:nvSpPr>
        <p:spPr>
          <a:xfrm>
            <a:off x="1501815" y="2664943"/>
            <a:ext cx="2469632" cy="369332"/>
          </a:xfrm>
          <a:prstGeom prst="rect">
            <a:avLst/>
          </a:prstGeom>
          <a:noFill/>
        </p:spPr>
        <p:txBody>
          <a:bodyPr wrap="square" rtlCol="0">
            <a:spAutoFit/>
          </a:bodyPr>
          <a:lstStyle/>
          <a:p>
            <a:r>
              <a:rPr lang="en-US"/>
              <a:t>Gradient descent (GD) </a:t>
            </a:r>
          </a:p>
        </p:txBody>
      </p:sp>
      <p:sp>
        <p:nvSpPr>
          <p:cNvPr id="8" name="TextBox 7">
            <a:extLst>
              <a:ext uri="{FF2B5EF4-FFF2-40B4-BE49-F238E27FC236}">
                <a16:creationId xmlns:a16="http://schemas.microsoft.com/office/drawing/2014/main" id="{F4E04139-1CC7-7144-9A0E-928370518917}"/>
              </a:ext>
            </a:extLst>
          </p:cNvPr>
          <p:cNvSpPr txBox="1"/>
          <p:nvPr/>
        </p:nvSpPr>
        <p:spPr>
          <a:xfrm>
            <a:off x="5194921" y="2699835"/>
            <a:ext cx="2124271" cy="646331"/>
          </a:xfrm>
          <a:prstGeom prst="rect">
            <a:avLst/>
          </a:prstGeom>
          <a:noFill/>
        </p:spPr>
        <p:txBody>
          <a:bodyPr wrap="square" rtlCol="0">
            <a:spAutoFit/>
          </a:bodyPr>
          <a:lstStyle/>
          <a:p>
            <a:pPr algn="ctr"/>
            <a:r>
              <a:rPr lang="en-US">
                <a:highlight>
                  <a:srgbClr val="FFFF00"/>
                </a:highlight>
              </a:rPr>
              <a:t>Mini-batch gradient descent </a:t>
            </a:r>
          </a:p>
        </p:txBody>
      </p:sp>
      <p:sp>
        <p:nvSpPr>
          <p:cNvPr id="9" name="TextBox 8">
            <a:extLst>
              <a:ext uri="{FF2B5EF4-FFF2-40B4-BE49-F238E27FC236}">
                <a16:creationId xmlns:a16="http://schemas.microsoft.com/office/drawing/2014/main" id="{F4387793-450E-A348-8927-8E405CA3F1AE}"/>
              </a:ext>
            </a:extLst>
          </p:cNvPr>
          <p:cNvSpPr txBox="1"/>
          <p:nvPr/>
        </p:nvSpPr>
        <p:spPr>
          <a:xfrm>
            <a:off x="8756107" y="2699836"/>
            <a:ext cx="2569029" cy="646331"/>
          </a:xfrm>
          <a:prstGeom prst="rect">
            <a:avLst/>
          </a:prstGeom>
          <a:noFill/>
        </p:spPr>
        <p:txBody>
          <a:bodyPr wrap="square" rtlCol="0">
            <a:spAutoFit/>
          </a:bodyPr>
          <a:lstStyle/>
          <a:p>
            <a:pPr algn="ctr"/>
            <a:r>
              <a:rPr lang="en-US">
                <a:highlight>
                  <a:srgbClr val="FFFF00"/>
                </a:highlight>
              </a:rPr>
              <a:t>Stochastic gradient descent (SGD)</a:t>
            </a:r>
          </a:p>
        </p:txBody>
      </p:sp>
      <p:sp>
        <p:nvSpPr>
          <p:cNvPr id="10" name="TextBox 9">
            <a:extLst>
              <a:ext uri="{FF2B5EF4-FFF2-40B4-BE49-F238E27FC236}">
                <a16:creationId xmlns:a16="http://schemas.microsoft.com/office/drawing/2014/main" id="{E7FFB788-9D25-8B40-AF3C-BF97CE8B222C}"/>
              </a:ext>
            </a:extLst>
          </p:cNvPr>
          <p:cNvSpPr txBox="1"/>
          <p:nvPr/>
        </p:nvSpPr>
        <p:spPr>
          <a:xfrm>
            <a:off x="9278361" y="5156149"/>
            <a:ext cx="1249524" cy="369332"/>
          </a:xfrm>
          <a:prstGeom prst="rect">
            <a:avLst/>
          </a:prstGeom>
          <a:noFill/>
        </p:spPr>
        <p:txBody>
          <a:bodyPr wrap="square" rtlCol="0">
            <a:spAutoFit/>
          </a:bodyPr>
          <a:lstStyle/>
          <a:p>
            <a:r>
              <a:rPr lang="en-US" i="1" dirty="0">
                <a:solidFill>
                  <a:srgbClr val="FF0000"/>
                </a:solidFill>
              </a:rPr>
              <a:t>1 sample</a:t>
            </a:r>
          </a:p>
        </p:txBody>
      </p:sp>
      <p:sp>
        <p:nvSpPr>
          <p:cNvPr id="11" name="TextBox 10">
            <a:extLst>
              <a:ext uri="{FF2B5EF4-FFF2-40B4-BE49-F238E27FC236}">
                <a16:creationId xmlns:a16="http://schemas.microsoft.com/office/drawing/2014/main" id="{AED17065-F8F4-D34D-92C8-B084D389AB33}"/>
              </a:ext>
            </a:extLst>
          </p:cNvPr>
          <p:cNvSpPr txBox="1"/>
          <p:nvPr/>
        </p:nvSpPr>
        <p:spPr>
          <a:xfrm>
            <a:off x="5341103" y="5151260"/>
            <a:ext cx="3415004" cy="369332"/>
          </a:xfrm>
          <a:prstGeom prst="rect">
            <a:avLst/>
          </a:prstGeom>
          <a:noFill/>
        </p:spPr>
        <p:txBody>
          <a:bodyPr wrap="square" rtlCol="0">
            <a:spAutoFit/>
          </a:bodyPr>
          <a:lstStyle/>
          <a:p>
            <a:r>
              <a:rPr lang="en-US" dirty="0"/>
              <a:t>a </a:t>
            </a:r>
            <a:r>
              <a:rPr lang="en-US" i="1" dirty="0">
                <a:solidFill>
                  <a:srgbClr val="FF0000"/>
                </a:solidFill>
              </a:rPr>
              <a:t>batch</a:t>
            </a:r>
            <a:r>
              <a:rPr lang="en-US" dirty="0"/>
              <a:t> of samples</a:t>
            </a:r>
          </a:p>
        </p:txBody>
      </p:sp>
      <p:sp>
        <p:nvSpPr>
          <p:cNvPr id="13" name="TextBox 12">
            <a:extLst>
              <a:ext uri="{FF2B5EF4-FFF2-40B4-BE49-F238E27FC236}">
                <a16:creationId xmlns:a16="http://schemas.microsoft.com/office/drawing/2014/main" id="{3159AE67-C33D-B14B-A34A-348F8A8BD354}"/>
              </a:ext>
            </a:extLst>
          </p:cNvPr>
          <p:cNvSpPr txBox="1"/>
          <p:nvPr/>
        </p:nvSpPr>
        <p:spPr>
          <a:xfrm>
            <a:off x="1501815" y="5127069"/>
            <a:ext cx="2469632" cy="369332"/>
          </a:xfrm>
          <a:prstGeom prst="rect">
            <a:avLst/>
          </a:prstGeom>
          <a:noFill/>
        </p:spPr>
        <p:txBody>
          <a:bodyPr wrap="square" rtlCol="0">
            <a:spAutoFit/>
          </a:bodyPr>
          <a:lstStyle/>
          <a:p>
            <a:r>
              <a:rPr lang="en-US" dirty="0"/>
              <a:t>the</a:t>
            </a:r>
            <a:r>
              <a:rPr lang="en-US" b="1" dirty="0">
                <a:solidFill>
                  <a:srgbClr val="0432FF"/>
                </a:solidFill>
              </a:rPr>
              <a:t> </a:t>
            </a:r>
            <a:r>
              <a:rPr lang="en-US" i="1" dirty="0">
                <a:solidFill>
                  <a:srgbClr val="FF0000"/>
                </a:solidFill>
              </a:rPr>
              <a:t>whole</a:t>
            </a:r>
            <a:r>
              <a:rPr lang="en-US" b="1" dirty="0">
                <a:solidFill>
                  <a:srgbClr val="0432FF"/>
                </a:solidFill>
              </a:rPr>
              <a:t> </a:t>
            </a:r>
            <a:r>
              <a:rPr lang="en-US" dirty="0"/>
              <a:t>training set</a:t>
            </a:r>
          </a:p>
        </p:txBody>
      </p:sp>
      <p:sp>
        <p:nvSpPr>
          <p:cNvPr id="14" name="Rectangle 13">
            <a:extLst>
              <a:ext uri="{FF2B5EF4-FFF2-40B4-BE49-F238E27FC236}">
                <a16:creationId xmlns:a16="http://schemas.microsoft.com/office/drawing/2014/main" id="{75A7112B-2105-C64C-BE7C-7E93FB972A27}"/>
              </a:ext>
            </a:extLst>
          </p:cNvPr>
          <p:cNvSpPr/>
          <p:nvPr/>
        </p:nvSpPr>
        <p:spPr>
          <a:xfrm>
            <a:off x="5194921" y="2647350"/>
            <a:ext cx="2124271" cy="69881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087564EF-FBC0-3745-8E01-48265DAB5ACB}"/>
              </a:ext>
            </a:extLst>
          </p:cNvPr>
          <p:cNvPicPr>
            <a:picLocks noChangeAspect="1"/>
          </p:cNvPicPr>
          <p:nvPr/>
        </p:nvPicPr>
        <p:blipFill>
          <a:blip r:embed="rId3"/>
          <a:stretch>
            <a:fillRect/>
          </a:stretch>
        </p:blipFill>
        <p:spPr>
          <a:xfrm>
            <a:off x="4629438" y="3517605"/>
            <a:ext cx="3255236" cy="1589202"/>
          </a:xfrm>
          <a:prstGeom prst="rect">
            <a:avLst/>
          </a:prstGeom>
        </p:spPr>
      </p:pic>
      <p:pic>
        <p:nvPicPr>
          <p:cNvPr id="20" name="Picture 19">
            <a:extLst>
              <a:ext uri="{FF2B5EF4-FFF2-40B4-BE49-F238E27FC236}">
                <a16:creationId xmlns:a16="http://schemas.microsoft.com/office/drawing/2014/main" id="{935767DF-EBDB-7C46-B5DD-87B5CE53CEA4}"/>
              </a:ext>
            </a:extLst>
          </p:cNvPr>
          <p:cNvPicPr>
            <a:picLocks noChangeAspect="1"/>
          </p:cNvPicPr>
          <p:nvPr/>
        </p:nvPicPr>
        <p:blipFill>
          <a:blip r:embed="rId4"/>
          <a:stretch>
            <a:fillRect/>
          </a:stretch>
        </p:blipFill>
        <p:spPr>
          <a:xfrm>
            <a:off x="8078212" y="3575286"/>
            <a:ext cx="3415004" cy="1620751"/>
          </a:xfrm>
          <a:prstGeom prst="rect">
            <a:avLst/>
          </a:prstGeom>
        </p:spPr>
      </p:pic>
      <p:pic>
        <p:nvPicPr>
          <p:cNvPr id="22" name="Picture 21">
            <a:extLst>
              <a:ext uri="{FF2B5EF4-FFF2-40B4-BE49-F238E27FC236}">
                <a16:creationId xmlns:a16="http://schemas.microsoft.com/office/drawing/2014/main" id="{E53CFF55-5B12-2349-A650-18846CD8EE23}"/>
              </a:ext>
            </a:extLst>
          </p:cNvPr>
          <p:cNvPicPr>
            <a:picLocks noChangeAspect="1"/>
          </p:cNvPicPr>
          <p:nvPr/>
        </p:nvPicPr>
        <p:blipFill>
          <a:blip r:embed="rId5"/>
          <a:stretch>
            <a:fillRect/>
          </a:stretch>
        </p:blipFill>
        <p:spPr>
          <a:xfrm>
            <a:off x="1109929" y="3459883"/>
            <a:ext cx="3458961" cy="1646923"/>
          </a:xfrm>
          <a:prstGeom prst="rect">
            <a:avLst/>
          </a:prstGeom>
        </p:spPr>
      </p:pic>
      <p:sp>
        <p:nvSpPr>
          <p:cNvPr id="16" name="Content Placeholder 15">
            <a:extLst>
              <a:ext uri="{FF2B5EF4-FFF2-40B4-BE49-F238E27FC236}">
                <a16:creationId xmlns:a16="http://schemas.microsoft.com/office/drawing/2014/main" id="{BD71EDC1-9C6F-46DF-A8C2-FF3F23C74FBC}"/>
              </a:ext>
            </a:extLst>
          </p:cNvPr>
          <p:cNvSpPr>
            <a:spLocks noGrp="1"/>
          </p:cNvSpPr>
          <p:nvPr>
            <p:ph idx="1"/>
          </p:nvPr>
        </p:nvSpPr>
        <p:spPr>
          <a:xfrm>
            <a:off x="838200" y="1825625"/>
            <a:ext cx="10515600" cy="4606348"/>
          </a:xfrm>
        </p:spPr>
        <p:txBody>
          <a:bodyPr>
            <a:normAutofit/>
          </a:bodyPr>
          <a:lstStyle/>
          <a:p>
            <a:r>
              <a:rPr lang="en-US" dirty="0"/>
              <a:t>At each iteration : </a:t>
            </a:r>
          </a:p>
          <a:p>
            <a:endParaRPr lang="en-US" dirty="0"/>
          </a:p>
          <a:p>
            <a:endParaRPr lang="en-US" dirty="0"/>
          </a:p>
          <a:p>
            <a:endParaRPr lang="en-US" dirty="0"/>
          </a:p>
          <a:p>
            <a:endParaRPr lang="en-US" dirty="0"/>
          </a:p>
          <a:p>
            <a:endParaRPr lang="en-US" dirty="0"/>
          </a:p>
          <a:p>
            <a:endParaRPr lang="en-US" dirty="0"/>
          </a:p>
          <a:p>
            <a:endParaRPr lang="en-US" dirty="0"/>
          </a:p>
          <a:p>
            <a:r>
              <a:rPr lang="en-US" dirty="0"/>
              <a:t>Batch size choice </a:t>
            </a:r>
            <a:r>
              <a:rPr lang="en-US" i="1" dirty="0">
                <a:solidFill>
                  <a:srgbClr val="FF0000"/>
                </a:solidFill>
              </a:rPr>
              <a:t>typically 32,64,128,256,512  </a:t>
            </a:r>
          </a:p>
          <a:p>
            <a:endParaRPr lang="en-CH" dirty="0"/>
          </a:p>
        </p:txBody>
      </p:sp>
    </p:spTree>
    <p:extLst>
      <p:ext uri="{BB962C8B-B14F-4D97-AF65-F5344CB8AC3E}">
        <p14:creationId xmlns:p14="http://schemas.microsoft.com/office/powerpoint/2010/main" val="10076982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CA103F-6B23-0242-B9AC-B5E913C20335}"/>
              </a:ext>
            </a:extLst>
          </p:cNvPr>
          <p:cNvSpPr>
            <a:spLocks noGrp="1"/>
          </p:cNvSpPr>
          <p:nvPr>
            <p:ph type="title"/>
          </p:nvPr>
        </p:nvSpPr>
        <p:spPr/>
        <p:txBody>
          <a:bodyPr/>
          <a:lstStyle/>
          <a:p>
            <a:r>
              <a:rPr lang="en-US" dirty="0"/>
              <a:t>Hyperparameters : Global Search </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4C6C0ACD-4F49-A246-AE47-DC95E9151B4B}"/>
                  </a:ext>
                </a:extLst>
              </p:cNvPr>
              <p:cNvSpPr>
                <a:spLocks noGrp="1"/>
              </p:cNvSpPr>
              <p:nvPr>
                <p:ph idx="1"/>
              </p:nvPr>
            </p:nvSpPr>
            <p:spPr>
              <a:xfrm>
                <a:off x="838200" y="1690688"/>
                <a:ext cx="4226176" cy="4351338"/>
              </a:xfrm>
            </p:spPr>
            <p:txBody>
              <a:bodyPr/>
              <a:lstStyle/>
              <a:p>
                <a:r>
                  <a:rPr lang="en-US" dirty="0"/>
                  <a:t>List : </a:t>
                </a:r>
              </a:p>
              <a:p>
                <a:pPr lvl="1"/>
                <a14:m>
                  <m:oMath xmlns:m="http://schemas.openxmlformats.org/officeDocument/2006/math">
                    <m:r>
                      <a:rPr lang="en-US" i="1">
                        <a:latin typeface="Cambria Math" panose="02040503050406030204" pitchFamily="18" charset="0"/>
                        <a:ea typeface="Cambria Math" panose="02040503050406030204" pitchFamily="18" charset="0"/>
                      </a:rPr>
                      <m:t>𝛼</m:t>
                    </m:r>
                  </m:oMath>
                </a14:m>
                <a:r>
                  <a:rPr lang="fr-CH" i="1" dirty="0">
                    <a:latin typeface="Cambria Math" panose="02040503050406030204" pitchFamily="18" charset="0"/>
                    <a:ea typeface="Cambria Math" panose="02040503050406030204" pitchFamily="18" charset="0"/>
                  </a:rPr>
                  <a:t>	</a:t>
                </a:r>
                <a:r>
                  <a:rPr lang="fr-CH" dirty="0">
                    <a:latin typeface="Cambria Math" panose="02040503050406030204" pitchFamily="18" charset="0"/>
                    <a:ea typeface="Cambria Math" panose="02040503050406030204" pitchFamily="18" charset="0"/>
                  </a:rPr>
                  <a:t>(</a:t>
                </a:r>
                <a:r>
                  <a:rPr lang="fr-CH" b="1" dirty="0">
                    <a:solidFill>
                      <a:srgbClr val="FF0000"/>
                    </a:solidFill>
                    <a:latin typeface="Cambria Math" panose="02040503050406030204" pitchFamily="18" charset="0"/>
                    <a:ea typeface="Cambria Math" panose="02040503050406030204" pitchFamily="18" charset="0"/>
                  </a:rPr>
                  <a:t>0.0001 – 1</a:t>
                </a:r>
                <a:r>
                  <a:rPr lang="fr-CH" dirty="0">
                    <a:latin typeface="Cambria Math" panose="02040503050406030204" pitchFamily="18" charset="0"/>
                    <a:ea typeface="Cambria Math" panose="02040503050406030204" pitchFamily="18" charset="0"/>
                  </a:rPr>
                  <a:t>)  		</a:t>
                </a:r>
                <a:r>
                  <a:rPr lang="fr-CH" i="1" dirty="0">
                    <a:latin typeface="Cambria Math" panose="02040503050406030204" pitchFamily="18" charset="0"/>
                    <a:ea typeface="Cambria Math" panose="02040503050406030204" pitchFamily="18" charset="0"/>
                  </a:rPr>
                  <a:t>			</a:t>
                </a:r>
              </a:p>
              <a:p>
                <a:pPr lvl="1"/>
                <a:r>
                  <a:rPr lang="en-US" dirty="0"/>
                  <a:t>number of hidden layers</a:t>
                </a:r>
              </a:p>
              <a:p>
                <a:pPr lvl="1"/>
                <a:r>
                  <a:rPr lang="en-US" dirty="0"/>
                  <a:t>number of hidden units</a:t>
                </a:r>
              </a:p>
              <a:p>
                <a:pPr lvl="1"/>
                <a:r>
                  <a:rPr lang="en-US" dirty="0"/>
                  <a:t>learning rate decay</a:t>
                </a:r>
              </a:p>
              <a:p>
                <a:pPr lvl="1"/>
                <a:r>
                  <a:rPr lang="en-US" dirty="0"/>
                  <a:t>mini-batch size </a:t>
                </a:r>
              </a:p>
              <a:p>
                <a:pPr lvl="1"/>
                <a:r>
                  <a:rPr lang="en-US" dirty="0"/>
                  <a:t>…</a:t>
                </a:r>
              </a:p>
              <a:p>
                <a:r>
                  <a:rPr lang="en-US" dirty="0"/>
                  <a:t>Advice is to use </a:t>
                </a:r>
                <a:r>
                  <a:rPr lang="en-US" b="1" dirty="0">
                    <a:solidFill>
                      <a:srgbClr val="0432FF"/>
                    </a:solidFill>
                  </a:rPr>
                  <a:t>random </a:t>
                </a:r>
                <a:r>
                  <a:rPr lang="en-US" b="1">
                    <a:solidFill>
                      <a:srgbClr val="0432FF"/>
                    </a:solidFill>
                  </a:rPr>
                  <a:t>values </a:t>
                </a:r>
                <a:endParaRPr lang="en-US" dirty="0"/>
              </a:p>
              <a:p>
                <a:pPr marL="457200" lvl="1" indent="0">
                  <a:buNone/>
                </a:pPr>
                <a:endParaRPr lang="en-US" dirty="0"/>
              </a:p>
              <a:p>
                <a:endParaRPr lang="en-US" dirty="0"/>
              </a:p>
              <a:p>
                <a:endParaRPr lang="en-US" dirty="0"/>
              </a:p>
            </p:txBody>
          </p:sp>
        </mc:Choice>
        <mc:Fallback xmlns="">
          <p:sp>
            <p:nvSpPr>
              <p:cNvPr id="3" name="Content Placeholder 2">
                <a:extLst>
                  <a:ext uri="{FF2B5EF4-FFF2-40B4-BE49-F238E27FC236}">
                    <a16:creationId xmlns:a16="http://schemas.microsoft.com/office/drawing/2014/main" id="{4C6C0ACD-4F49-A246-AE47-DC95E9151B4B}"/>
                  </a:ext>
                </a:extLst>
              </p:cNvPr>
              <p:cNvSpPr>
                <a:spLocks noGrp="1" noRot="1" noChangeAspect="1" noMove="1" noResize="1" noEditPoints="1" noAdjustHandles="1" noChangeArrowheads="1" noChangeShapeType="1" noTextEdit="1"/>
              </p:cNvSpPr>
              <p:nvPr>
                <p:ph idx="1"/>
              </p:nvPr>
            </p:nvSpPr>
            <p:spPr>
              <a:xfrm>
                <a:off x="838200" y="1690688"/>
                <a:ext cx="4226176" cy="4351338"/>
              </a:xfrm>
              <a:blipFill>
                <a:blip r:embed="rId3"/>
                <a:stretch>
                  <a:fillRect l="-2395" t="-2326"/>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40221DB6-B014-264E-BD89-2CA9765AD880}"/>
              </a:ext>
            </a:extLst>
          </p:cNvPr>
          <p:cNvSpPr>
            <a:spLocks noGrp="1"/>
          </p:cNvSpPr>
          <p:nvPr>
            <p:ph type="sldNum" sz="quarter" idx="12"/>
          </p:nvPr>
        </p:nvSpPr>
        <p:spPr/>
        <p:txBody>
          <a:bodyPr/>
          <a:lstStyle/>
          <a:p>
            <a:fld id="{1C3F0C5A-6CA2-CE48-ADD0-A323063E9F5B}" type="slidenum">
              <a:rPr lang="fr-FR" smtClean="0"/>
              <a:t>21</a:t>
            </a:fld>
            <a:endParaRPr lang="fr-FR"/>
          </a:p>
        </p:txBody>
      </p:sp>
      <p:pic>
        <p:nvPicPr>
          <p:cNvPr id="6" name="Picture 5">
            <a:extLst>
              <a:ext uri="{FF2B5EF4-FFF2-40B4-BE49-F238E27FC236}">
                <a16:creationId xmlns:a16="http://schemas.microsoft.com/office/drawing/2014/main" id="{2FDE4C22-157C-C94D-9904-666B6E63AA22}"/>
              </a:ext>
            </a:extLst>
          </p:cNvPr>
          <p:cNvPicPr>
            <a:picLocks noChangeAspect="1"/>
          </p:cNvPicPr>
          <p:nvPr/>
        </p:nvPicPr>
        <p:blipFill>
          <a:blip r:embed="rId4"/>
          <a:stretch>
            <a:fillRect/>
          </a:stretch>
        </p:blipFill>
        <p:spPr>
          <a:xfrm>
            <a:off x="4857229" y="1425815"/>
            <a:ext cx="7162022" cy="2731905"/>
          </a:xfrm>
          <a:prstGeom prst="rect">
            <a:avLst/>
          </a:prstGeom>
        </p:spPr>
      </p:pic>
      <p:pic>
        <p:nvPicPr>
          <p:cNvPr id="7" name="Picture 6">
            <a:extLst>
              <a:ext uri="{FF2B5EF4-FFF2-40B4-BE49-F238E27FC236}">
                <a16:creationId xmlns:a16="http://schemas.microsoft.com/office/drawing/2014/main" id="{75A70931-CF50-DB41-9105-F5CF7A62D839}"/>
              </a:ext>
            </a:extLst>
          </p:cNvPr>
          <p:cNvPicPr>
            <a:picLocks noChangeAspect="1"/>
          </p:cNvPicPr>
          <p:nvPr/>
        </p:nvPicPr>
        <p:blipFill>
          <a:blip r:embed="rId5"/>
          <a:stretch>
            <a:fillRect/>
          </a:stretch>
        </p:blipFill>
        <p:spPr>
          <a:xfrm>
            <a:off x="5774547" y="4157720"/>
            <a:ext cx="5142954" cy="2563755"/>
          </a:xfrm>
          <a:prstGeom prst="rect">
            <a:avLst/>
          </a:prstGeom>
        </p:spPr>
      </p:pic>
    </p:spTree>
    <p:extLst>
      <p:ext uri="{BB962C8B-B14F-4D97-AF65-F5344CB8AC3E}">
        <p14:creationId xmlns:p14="http://schemas.microsoft.com/office/powerpoint/2010/main" val="1738124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17E009-3CC1-C242-A3A1-BA6E4886C9C6}"/>
              </a:ext>
            </a:extLst>
          </p:cNvPr>
          <p:cNvSpPr>
            <a:spLocks noGrp="1"/>
          </p:cNvSpPr>
          <p:nvPr>
            <p:ph type="title"/>
          </p:nvPr>
        </p:nvSpPr>
        <p:spPr>
          <a:xfrm>
            <a:off x="838200" y="82645"/>
            <a:ext cx="10515600" cy="1325563"/>
          </a:xfrm>
        </p:spPr>
        <p:txBody>
          <a:bodyPr/>
          <a:lstStyle/>
          <a:p>
            <a:r>
              <a:rPr lang="en-US" dirty="0"/>
              <a:t>Hyperparameters : Global Search </a:t>
            </a:r>
          </a:p>
        </p:txBody>
      </p:sp>
      <p:sp>
        <p:nvSpPr>
          <p:cNvPr id="3" name="Content Placeholder 2">
            <a:extLst>
              <a:ext uri="{FF2B5EF4-FFF2-40B4-BE49-F238E27FC236}">
                <a16:creationId xmlns:a16="http://schemas.microsoft.com/office/drawing/2014/main" id="{B2706C17-29F1-BA46-A886-25C2402A62F5}"/>
              </a:ext>
            </a:extLst>
          </p:cNvPr>
          <p:cNvSpPr>
            <a:spLocks noGrp="1"/>
          </p:cNvSpPr>
          <p:nvPr>
            <p:ph idx="1"/>
          </p:nvPr>
        </p:nvSpPr>
        <p:spPr/>
        <p:txBody>
          <a:bodyPr/>
          <a:lstStyle/>
          <a:p>
            <a:pPr marL="0" indent="0">
              <a:buNone/>
            </a:pPr>
            <a:r>
              <a:rPr lang="en-US" dirty="0">
                <a:hlinkClick r:id="rId2"/>
              </a:rPr>
              <a:t>Demo</a:t>
            </a:r>
            <a:endParaRPr lang="en-US" dirty="0"/>
          </a:p>
        </p:txBody>
      </p:sp>
      <p:sp>
        <p:nvSpPr>
          <p:cNvPr id="4" name="Slide Number Placeholder 3">
            <a:extLst>
              <a:ext uri="{FF2B5EF4-FFF2-40B4-BE49-F238E27FC236}">
                <a16:creationId xmlns:a16="http://schemas.microsoft.com/office/drawing/2014/main" id="{2399635B-F22B-C647-8BAC-C8A07549C1E2}"/>
              </a:ext>
            </a:extLst>
          </p:cNvPr>
          <p:cNvSpPr>
            <a:spLocks noGrp="1"/>
          </p:cNvSpPr>
          <p:nvPr>
            <p:ph type="sldNum" sz="quarter" idx="12"/>
          </p:nvPr>
        </p:nvSpPr>
        <p:spPr/>
        <p:txBody>
          <a:bodyPr/>
          <a:lstStyle/>
          <a:p>
            <a:fld id="{1C3F0C5A-6CA2-CE48-ADD0-A323063E9F5B}" type="slidenum">
              <a:rPr lang="fr-FR" smtClean="0"/>
              <a:t>22</a:t>
            </a:fld>
            <a:endParaRPr lang="fr-FR"/>
          </a:p>
        </p:txBody>
      </p:sp>
      <p:pic>
        <p:nvPicPr>
          <p:cNvPr id="6" name="Picture 5">
            <a:extLst>
              <a:ext uri="{FF2B5EF4-FFF2-40B4-BE49-F238E27FC236}">
                <a16:creationId xmlns:a16="http://schemas.microsoft.com/office/drawing/2014/main" id="{F82BD3ED-D216-1640-9820-4D182F757701}"/>
              </a:ext>
            </a:extLst>
          </p:cNvPr>
          <p:cNvPicPr>
            <a:picLocks noChangeAspect="1"/>
          </p:cNvPicPr>
          <p:nvPr/>
        </p:nvPicPr>
        <p:blipFill>
          <a:blip r:embed="rId3"/>
          <a:stretch>
            <a:fillRect/>
          </a:stretch>
        </p:blipFill>
        <p:spPr>
          <a:xfrm>
            <a:off x="2208867" y="1289939"/>
            <a:ext cx="9144933" cy="5431536"/>
          </a:xfrm>
          <a:prstGeom prst="rect">
            <a:avLst/>
          </a:prstGeom>
        </p:spPr>
      </p:pic>
    </p:spTree>
    <p:extLst>
      <p:ext uri="{BB962C8B-B14F-4D97-AF65-F5344CB8AC3E}">
        <p14:creationId xmlns:p14="http://schemas.microsoft.com/office/powerpoint/2010/main" val="40049795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3D2F3-FC04-FB45-BB70-7960FDCA5DA2}"/>
              </a:ext>
            </a:extLst>
          </p:cNvPr>
          <p:cNvSpPr>
            <a:spLocks noGrp="1"/>
          </p:cNvSpPr>
          <p:nvPr>
            <p:ph type="title"/>
          </p:nvPr>
        </p:nvSpPr>
        <p:spPr/>
        <p:txBody>
          <a:bodyPr/>
          <a:lstStyle/>
          <a:p>
            <a:r>
              <a:rPr lang="en-US" dirty="0"/>
              <a:t>Model : Weight initialization</a:t>
            </a:r>
          </a:p>
        </p:txBody>
      </p:sp>
      <p:sp>
        <p:nvSpPr>
          <p:cNvPr id="4" name="Slide Number Placeholder 3">
            <a:extLst>
              <a:ext uri="{FF2B5EF4-FFF2-40B4-BE49-F238E27FC236}">
                <a16:creationId xmlns:a16="http://schemas.microsoft.com/office/drawing/2014/main" id="{F42DB12A-874B-EC43-B303-03D46058BD55}"/>
              </a:ext>
            </a:extLst>
          </p:cNvPr>
          <p:cNvSpPr>
            <a:spLocks noGrp="1"/>
          </p:cNvSpPr>
          <p:nvPr>
            <p:ph type="sldNum" sz="quarter" idx="12"/>
          </p:nvPr>
        </p:nvSpPr>
        <p:spPr/>
        <p:txBody>
          <a:bodyPr/>
          <a:lstStyle/>
          <a:p>
            <a:fld id="{1C3F0C5A-6CA2-CE48-ADD0-A323063E9F5B}" type="slidenum">
              <a:rPr lang="fr-FR" smtClean="0"/>
              <a:t>23</a:t>
            </a:fld>
            <a:endParaRPr lang="fr-FR"/>
          </a:p>
        </p:txBody>
      </p:sp>
      <p:sp>
        <p:nvSpPr>
          <p:cNvPr id="5" name="Content Placeholder 2">
            <a:extLst>
              <a:ext uri="{FF2B5EF4-FFF2-40B4-BE49-F238E27FC236}">
                <a16:creationId xmlns:a16="http://schemas.microsoft.com/office/drawing/2014/main" id="{A2EC170D-FDD5-EE4F-A8B0-C5CA181309D4}"/>
              </a:ext>
            </a:extLst>
          </p:cNvPr>
          <p:cNvSpPr>
            <a:spLocks noGrp="1"/>
          </p:cNvSpPr>
          <p:nvPr>
            <p:ph idx="1"/>
          </p:nvPr>
        </p:nvSpPr>
        <p:spPr>
          <a:xfrm>
            <a:off x="583660" y="1825625"/>
            <a:ext cx="7660930" cy="4351338"/>
          </a:xfrm>
        </p:spPr>
        <p:txBody>
          <a:bodyPr/>
          <a:lstStyle/>
          <a:p>
            <a:r>
              <a:rPr lang="en-US" dirty="0"/>
              <a:t>The initial parameters need to </a:t>
            </a:r>
            <a:r>
              <a:rPr lang="en-US" dirty="0">
                <a:solidFill>
                  <a:srgbClr val="0432FF"/>
                </a:solidFill>
              </a:rPr>
              <a:t>break the symmetry </a:t>
            </a:r>
            <a:r>
              <a:rPr lang="en-US" dirty="0"/>
              <a:t>between different units </a:t>
            </a:r>
          </a:p>
          <a:p>
            <a:pPr marL="0" indent="0">
              <a:buNone/>
            </a:pPr>
            <a:endParaRPr lang="en-US" dirty="0"/>
          </a:p>
          <a:p>
            <a:r>
              <a:rPr lang="en-US" dirty="0"/>
              <a:t>Use</a:t>
            </a:r>
            <a:r>
              <a:rPr lang="en-US" i="1" dirty="0">
                <a:solidFill>
                  <a:srgbClr val="FF0000"/>
                </a:solidFill>
              </a:rPr>
              <a:t> random weights </a:t>
            </a:r>
            <a:r>
              <a:rPr lang="en-US" dirty="0"/>
              <a:t>from a Gaussian or Uniform distribution. Alternatively, use </a:t>
            </a:r>
            <a:r>
              <a:rPr lang="en-US" i="1" dirty="0">
                <a:solidFill>
                  <a:srgbClr val="FF0000"/>
                </a:solidFill>
              </a:rPr>
              <a:t>Xavier weights</a:t>
            </a:r>
          </a:p>
          <a:p>
            <a:endParaRPr lang="en-US" dirty="0"/>
          </a:p>
          <a:p>
            <a:r>
              <a:rPr lang="en-US" dirty="0"/>
              <a:t>Another strategy is to initialize weights by </a:t>
            </a:r>
            <a:r>
              <a:rPr lang="en-US" dirty="0">
                <a:solidFill>
                  <a:srgbClr val="0432FF"/>
                </a:solidFill>
              </a:rPr>
              <a:t>transferring weights </a:t>
            </a:r>
            <a:r>
              <a:rPr lang="en-US" dirty="0"/>
              <a:t>learnt via an unsupervised learning method (method also called </a:t>
            </a:r>
            <a:r>
              <a:rPr lang="en-US" dirty="0">
                <a:highlight>
                  <a:srgbClr val="FFFF00"/>
                </a:highlight>
              </a:rPr>
              <a:t>fine-tuning</a:t>
            </a:r>
            <a:r>
              <a:rPr lang="en-US" dirty="0"/>
              <a:t>)</a:t>
            </a:r>
          </a:p>
          <a:p>
            <a:endParaRPr lang="en-US" dirty="0"/>
          </a:p>
        </p:txBody>
      </p:sp>
      <p:pic>
        <p:nvPicPr>
          <p:cNvPr id="6" name="Picture 5">
            <a:extLst>
              <a:ext uri="{FF2B5EF4-FFF2-40B4-BE49-F238E27FC236}">
                <a16:creationId xmlns:a16="http://schemas.microsoft.com/office/drawing/2014/main" id="{25331C2A-71C2-D34E-AA60-28635E70AB51}"/>
              </a:ext>
            </a:extLst>
          </p:cNvPr>
          <p:cNvPicPr>
            <a:picLocks noChangeAspect="1"/>
          </p:cNvPicPr>
          <p:nvPr/>
        </p:nvPicPr>
        <p:blipFill>
          <a:blip r:embed="rId3"/>
          <a:stretch>
            <a:fillRect/>
          </a:stretch>
        </p:blipFill>
        <p:spPr>
          <a:xfrm>
            <a:off x="8610600" y="476146"/>
            <a:ext cx="3467100" cy="3327400"/>
          </a:xfrm>
          <a:prstGeom prst="rect">
            <a:avLst/>
          </a:prstGeom>
        </p:spPr>
      </p:pic>
      <p:sp>
        <p:nvSpPr>
          <p:cNvPr id="7" name="Rectangle 6">
            <a:extLst>
              <a:ext uri="{FF2B5EF4-FFF2-40B4-BE49-F238E27FC236}">
                <a16:creationId xmlns:a16="http://schemas.microsoft.com/office/drawing/2014/main" id="{0CD8CCD9-25CE-B744-9AB6-C58E6F0047A7}"/>
              </a:ext>
            </a:extLst>
          </p:cNvPr>
          <p:cNvSpPr/>
          <p:nvPr/>
        </p:nvSpPr>
        <p:spPr>
          <a:xfrm>
            <a:off x="8610600" y="3637249"/>
            <a:ext cx="3581400" cy="3651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837657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07EBC-0039-1A47-9DEA-344990832E51}"/>
              </a:ext>
            </a:extLst>
          </p:cNvPr>
          <p:cNvSpPr>
            <a:spLocks noGrp="1"/>
          </p:cNvSpPr>
          <p:nvPr>
            <p:ph type="title"/>
          </p:nvPr>
        </p:nvSpPr>
        <p:spPr/>
        <p:txBody>
          <a:bodyPr/>
          <a:lstStyle/>
          <a:p>
            <a:r>
              <a:rPr lang="en-US" dirty="0"/>
              <a:t>Optimization algorithm</a:t>
            </a:r>
          </a:p>
        </p:txBody>
      </p:sp>
      <p:sp>
        <p:nvSpPr>
          <p:cNvPr id="4" name="Slide Number Placeholder 3">
            <a:extLst>
              <a:ext uri="{FF2B5EF4-FFF2-40B4-BE49-F238E27FC236}">
                <a16:creationId xmlns:a16="http://schemas.microsoft.com/office/drawing/2014/main" id="{AA32B6C7-4944-EA4B-A80E-2C4F1BEDDCD7}"/>
              </a:ext>
            </a:extLst>
          </p:cNvPr>
          <p:cNvSpPr>
            <a:spLocks noGrp="1"/>
          </p:cNvSpPr>
          <p:nvPr>
            <p:ph type="sldNum" sz="quarter" idx="12"/>
          </p:nvPr>
        </p:nvSpPr>
        <p:spPr/>
        <p:txBody>
          <a:bodyPr/>
          <a:lstStyle/>
          <a:p>
            <a:fld id="{1C3F0C5A-6CA2-CE48-ADD0-A323063E9F5B}" type="slidenum">
              <a:rPr lang="fr-FR" smtClean="0"/>
              <a:t>24</a:t>
            </a:fld>
            <a:endParaRPr lang="fr-FR"/>
          </a:p>
        </p:txBody>
      </p:sp>
      <p:pic>
        <p:nvPicPr>
          <p:cNvPr id="6" name="Picture 5">
            <a:extLst>
              <a:ext uri="{FF2B5EF4-FFF2-40B4-BE49-F238E27FC236}">
                <a16:creationId xmlns:a16="http://schemas.microsoft.com/office/drawing/2014/main" id="{85314F5A-EA5E-AB4A-9748-A0D8D0A602E0}"/>
              </a:ext>
            </a:extLst>
          </p:cNvPr>
          <p:cNvPicPr>
            <a:picLocks noChangeAspect="1"/>
          </p:cNvPicPr>
          <p:nvPr/>
        </p:nvPicPr>
        <p:blipFill>
          <a:blip r:embed="rId3"/>
          <a:stretch>
            <a:fillRect/>
          </a:stretch>
        </p:blipFill>
        <p:spPr>
          <a:xfrm>
            <a:off x="6907196" y="0"/>
            <a:ext cx="5284804" cy="3665133"/>
          </a:xfrm>
          <a:prstGeom prst="rect">
            <a:avLst/>
          </a:prstGeom>
        </p:spPr>
      </p:pic>
      <p:sp>
        <p:nvSpPr>
          <p:cNvPr id="3" name="Content Placeholder 2">
            <a:extLst>
              <a:ext uri="{FF2B5EF4-FFF2-40B4-BE49-F238E27FC236}">
                <a16:creationId xmlns:a16="http://schemas.microsoft.com/office/drawing/2014/main" id="{6617005B-ADF8-F947-887C-4F28BFF85A41}"/>
              </a:ext>
            </a:extLst>
          </p:cNvPr>
          <p:cNvSpPr>
            <a:spLocks noGrp="1"/>
          </p:cNvSpPr>
          <p:nvPr>
            <p:ph idx="1"/>
          </p:nvPr>
        </p:nvSpPr>
        <p:spPr>
          <a:xfrm>
            <a:off x="838200" y="1825624"/>
            <a:ext cx="6004214" cy="5032375"/>
          </a:xfrm>
        </p:spPr>
        <p:txBody>
          <a:bodyPr>
            <a:normAutofit lnSpcReduction="10000"/>
          </a:bodyPr>
          <a:lstStyle/>
          <a:p>
            <a:r>
              <a:rPr lang="en-US" dirty="0">
                <a:solidFill>
                  <a:srgbClr val="0432FF"/>
                </a:solidFill>
              </a:rPr>
              <a:t>No consensus </a:t>
            </a:r>
            <a:r>
              <a:rPr lang="en-US" dirty="0"/>
              <a:t>on what algorithm performs best </a:t>
            </a:r>
          </a:p>
          <a:p>
            <a:endParaRPr lang="en-US" dirty="0"/>
          </a:p>
          <a:p>
            <a:r>
              <a:rPr lang="en-US" dirty="0"/>
              <a:t>Most popular choices : </a:t>
            </a:r>
          </a:p>
          <a:p>
            <a:pPr lvl="1"/>
            <a:r>
              <a:rPr lang="en-US" dirty="0">
                <a:solidFill>
                  <a:srgbClr val="0432FF"/>
                </a:solidFill>
              </a:rPr>
              <a:t>SGD</a:t>
            </a:r>
            <a:r>
              <a:rPr lang="en-US" i="1" dirty="0">
                <a:solidFill>
                  <a:srgbClr val="FF0000"/>
                </a:solidFill>
              </a:rPr>
              <a:t> </a:t>
            </a:r>
            <a:r>
              <a:rPr lang="en-US" dirty="0"/>
              <a:t>(mini-batch gradient descent)</a:t>
            </a:r>
          </a:p>
          <a:p>
            <a:pPr lvl="1"/>
            <a:r>
              <a:rPr lang="en-US" dirty="0">
                <a:solidFill>
                  <a:srgbClr val="0432FF"/>
                </a:solidFill>
              </a:rPr>
              <a:t>SGD + Momentum</a:t>
            </a:r>
          </a:p>
          <a:p>
            <a:pPr lvl="1"/>
            <a:r>
              <a:rPr lang="en-US" dirty="0" err="1">
                <a:solidFill>
                  <a:srgbClr val="0432FF"/>
                </a:solidFill>
              </a:rPr>
              <a:t>RMSProp</a:t>
            </a:r>
            <a:endParaRPr lang="en-US" dirty="0">
              <a:solidFill>
                <a:srgbClr val="0432FF"/>
              </a:solidFill>
            </a:endParaRPr>
          </a:p>
          <a:p>
            <a:pPr lvl="1"/>
            <a:r>
              <a:rPr lang="en-US" dirty="0" err="1">
                <a:solidFill>
                  <a:srgbClr val="0432FF"/>
                </a:solidFill>
              </a:rPr>
              <a:t>RMSProp</a:t>
            </a:r>
            <a:r>
              <a:rPr lang="en-US" dirty="0">
                <a:solidFill>
                  <a:srgbClr val="0432FF"/>
                </a:solidFill>
              </a:rPr>
              <a:t> + Momentum</a:t>
            </a:r>
          </a:p>
          <a:p>
            <a:pPr lvl="1"/>
            <a:r>
              <a:rPr lang="en-US" dirty="0">
                <a:solidFill>
                  <a:srgbClr val="0432FF"/>
                </a:solidFill>
              </a:rPr>
              <a:t>Adam </a:t>
            </a:r>
          </a:p>
          <a:p>
            <a:endParaRPr lang="en-US" dirty="0"/>
          </a:p>
          <a:p>
            <a:r>
              <a:rPr lang="en-US" dirty="0"/>
              <a:t>Strategy : </a:t>
            </a:r>
            <a:r>
              <a:rPr lang="en-US" i="1" dirty="0">
                <a:solidFill>
                  <a:srgbClr val="FF0000"/>
                </a:solidFill>
              </a:rPr>
              <a:t>pick one and get familiar </a:t>
            </a:r>
            <a:r>
              <a:rPr lang="en-US" dirty="0"/>
              <a:t>with the tuning</a:t>
            </a:r>
          </a:p>
        </p:txBody>
      </p:sp>
      <p:pic>
        <p:nvPicPr>
          <p:cNvPr id="7" name="Picture 6">
            <a:extLst>
              <a:ext uri="{FF2B5EF4-FFF2-40B4-BE49-F238E27FC236}">
                <a16:creationId xmlns:a16="http://schemas.microsoft.com/office/drawing/2014/main" id="{A4BCF1FF-92F5-9949-9D37-D43B7714F81C}"/>
              </a:ext>
            </a:extLst>
          </p:cNvPr>
          <p:cNvPicPr>
            <a:picLocks noChangeAspect="1"/>
          </p:cNvPicPr>
          <p:nvPr/>
        </p:nvPicPr>
        <p:blipFill>
          <a:blip r:embed="rId4"/>
          <a:stretch>
            <a:fillRect/>
          </a:stretch>
        </p:blipFill>
        <p:spPr>
          <a:xfrm>
            <a:off x="7077456" y="3901234"/>
            <a:ext cx="5114544" cy="2720664"/>
          </a:xfrm>
          <a:prstGeom prst="rect">
            <a:avLst/>
          </a:prstGeom>
        </p:spPr>
      </p:pic>
    </p:spTree>
    <p:extLst>
      <p:ext uri="{BB962C8B-B14F-4D97-AF65-F5344CB8AC3E}">
        <p14:creationId xmlns:p14="http://schemas.microsoft.com/office/powerpoint/2010/main" val="30286251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5D2145-2F98-014B-BAA2-7A6D64DA095A}"/>
              </a:ext>
            </a:extLst>
          </p:cNvPr>
          <p:cNvSpPr>
            <a:spLocks noGrp="1"/>
          </p:cNvSpPr>
          <p:nvPr>
            <p:ph type="title"/>
          </p:nvPr>
        </p:nvSpPr>
        <p:spPr/>
        <p:txBody>
          <a:bodyPr/>
          <a:lstStyle/>
          <a:p>
            <a:r>
              <a:rPr lang="en-US" dirty="0"/>
              <a:t>Gradient Descent Variations</a:t>
            </a:r>
          </a:p>
        </p:txBody>
      </p:sp>
      <p:pic>
        <p:nvPicPr>
          <p:cNvPr id="3" name="Picture 2">
            <a:extLst>
              <a:ext uri="{FF2B5EF4-FFF2-40B4-BE49-F238E27FC236}">
                <a16:creationId xmlns:a16="http://schemas.microsoft.com/office/drawing/2014/main" id="{7381DFE3-D9DB-F068-F872-E2CCCEC2063E}"/>
              </a:ext>
            </a:extLst>
          </p:cNvPr>
          <p:cNvPicPr>
            <a:picLocks noChangeAspect="1"/>
          </p:cNvPicPr>
          <p:nvPr/>
        </p:nvPicPr>
        <p:blipFill>
          <a:blip r:embed="rId3"/>
          <a:stretch>
            <a:fillRect/>
          </a:stretch>
        </p:blipFill>
        <p:spPr>
          <a:xfrm>
            <a:off x="1043641" y="1905000"/>
            <a:ext cx="3937000" cy="3048000"/>
          </a:xfrm>
          <a:prstGeom prst="rect">
            <a:avLst/>
          </a:prstGeom>
        </p:spPr>
      </p:pic>
      <p:pic>
        <p:nvPicPr>
          <p:cNvPr id="23" name="Picture 22">
            <a:extLst>
              <a:ext uri="{FF2B5EF4-FFF2-40B4-BE49-F238E27FC236}">
                <a16:creationId xmlns:a16="http://schemas.microsoft.com/office/drawing/2014/main" id="{FBA2F2F2-E221-8C14-D97E-94D5871E0292}"/>
              </a:ext>
            </a:extLst>
          </p:cNvPr>
          <p:cNvPicPr>
            <a:picLocks noChangeAspect="1"/>
          </p:cNvPicPr>
          <p:nvPr/>
        </p:nvPicPr>
        <p:blipFill>
          <a:blip r:embed="rId4"/>
          <a:stretch>
            <a:fillRect/>
          </a:stretch>
        </p:blipFill>
        <p:spPr>
          <a:xfrm>
            <a:off x="7103783" y="1999129"/>
            <a:ext cx="3937000" cy="3048000"/>
          </a:xfrm>
          <a:prstGeom prst="rect">
            <a:avLst/>
          </a:prstGeom>
        </p:spPr>
      </p:pic>
      <p:sp>
        <p:nvSpPr>
          <p:cNvPr id="30" name="TextBox 29">
            <a:extLst>
              <a:ext uri="{FF2B5EF4-FFF2-40B4-BE49-F238E27FC236}">
                <a16:creationId xmlns:a16="http://schemas.microsoft.com/office/drawing/2014/main" id="{E806C11F-BAAD-9AB0-D7E7-F15866F4F2AD}"/>
              </a:ext>
            </a:extLst>
          </p:cNvPr>
          <p:cNvSpPr txBox="1"/>
          <p:nvPr/>
        </p:nvSpPr>
        <p:spPr>
          <a:xfrm>
            <a:off x="5791200" y="5956157"/>
            <a:ext cx="6096000" cy="369332"/>
          </a:xfrm>
          <a:prstGeom prst="rect">
            <a:avLst/>
          </a:prstGeom>
          <a:noFill/>
        </p:spPr>
        <p:txBody>
          <a:bodyPr wrap="square">
            <a:spAutoFit/>
          </a:bodyPr>
          <a:lstStyle/>
          <a:p>
            <a:r>
              <a:rPr lang="en-CH" dirty="0"/>
              <a:t>https://ruder.io/optimizing-gradient-descent/</a:t>
            </a:r>
          </a:p>
        </p:txBody>
      </p:sp>
    </p:spTree>
    <p:extLst>
      <p:ext uri="{BB962C8B-B14F-4D97-AF65-F5344CB8AC3E}">
        <p14:creationId xmlns:p14="http://schemas.microsoft.com/office/powerpoint/2010/main" val="5867378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E5F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55DA78-7537-D440-959A-819C7216FA5D}"/>
              </a:ext>
            </a:extLst>
          </p:cNvPr>
          <p:cNvSpPr>
            <a:spLocks noGrp="1"/>
          </p:cNvSpPr>
          <p:nvPr>
            <p:ph type="title"/>
          </p:nvPr>
        </p:nvSpPr>
        <p:spPr>
          <a:xfrm>
            <a:off x="831850" y="1709738"/>
            <a:ext cx="9725314" cy="2852737"/>
          </a:xfrm>
        </p:spPr>
        <p:txBody>
          <a:bodyPr/>
          <a:lstStyle/>
          <a:p>
            <a:r>
              <a:rPr lang="en-US" dirty="0"/>
              <a:t>Variance Reduction techniques</a:t>
            </a:r>
          </a:p>
        </p:txBody>
      </p:sp>
      <p:sp>
        <p:nvSpPr>
          <p:cNvPr id="4" name="Slide Number Placeholder 3">
            <a:extLst>
              <a:ext uri="{FF2B5EF4-FFF2-40B4-BE49-F238E27FC236}">
                <a16:creationId xmlns:a16="http://schemas.microsoft.com/office/drawing/2014/main" id="{3F408CB0-E5EA-E548-A280-E4608561F037}"/>
              </a:ext>
            </a:extLst>
          </p:cNvPr>
          <p:cNvSpPr>
            <a:spLocks noGrp="1"/>
          </p:cNvSpPr>
          <p:nvPr>
            <p:ph type="sldNum" sz="quarter" idx="12"/>
          </p:nvPr>
        </p:nvSpPr>
        <p:spPr/>
        <p:txBody>
          <a:bodyPr/>
          <a:lstStyle/>
          <a:p>
            <a:fld id="{1C3F0C5A-6CA2-CE48-ADD0-A323063E9F5B}" type="slidenum">
              <a:rPr lang="fr-FR" smtClean="0"/>
              <a:t>26</a:t>
            </a:fld>
            <a:endParaRPr lang="fr-FR"/>
          </a:p>
        </p:txBody>
      </p:sp>
      <p:sp>
        <p:nvSpPr>
          <p:cNvPr id="6" name="Text Placeholder 5">
            <a:extLst>
              <a:ext uri="{FF2B5EF4-FFF2-40B4-BE49-F238E27FC236}">
                <a16:creationId xmlns:a16="http://schemas.microsoft.com/office/drawing/2014/main" id="{DFD776A6-3D6E-764D-95B7-8481227E1BCC}"/>
              </a:ext>
            </a:extLst>
          </p:cNvPr>
          <p:cNvSpPr>
            <a:spLocks noGrp="1"/>
          </p:cNvSpPr>
          <p:nvPr>
            <p:ph type="body" idx="1"/>
          </p:nvPr>
        </p:nvSpPr>
        <p:spPr/>
        <p:txBody>
          <a:bodyPr/>
          <a:lstStyle/>
          <a:p>
            <a:pPr marL="342900" indent="-342900">
              <a:buFontTx/>
              <a:buChar char="-"/>
            </a:pPr>
            <a:r>
              <a:rPr lang="en-US" dirty="0"/>
              <a:t>Bigger training set </a:t>
            </a:r>
          </a:p>
          <a:p>
            <a:pPr marL="342900" indent="-342900">
              <a:buFontTx/>
              <a:buChar char="-"/>
            </a:pPr>
            <a:r>
              <a:rPr lang="en-US" dirty="0"/>
              <a:t>Regularization </a:t>
            </a:r>
          </a:p>
        </p:txBody>
      </p:sp>
      <p:pic>
        <p:nvPicPr>
          <p:cNvPr id="5" name="Picture 4">
            <a:extLst>
              <a:ext uri="{FF2B5EF4-FFF2-40B4-BE49-F238E27FC236}">
                <a16:creationId xmlns:a16="http://schemas.microsoft.com/office/drawing/2014/main" id="{C6AB3084-D5E0-47C5-9BB8-64EDFC4FAC76}"/>
              </a:ext>
            </a:extLst>
          </p:cNvPr>
          <p:cNvPicPr>
            <a:picLocks noChangeAspect="1"/>
          </p:cNvPicPr>
          <p:nvPr/>
        </p:nvPicPr>
        <p:blipFill>
          <a:blip r:embed="rId2"/>
          <a:stretch>
            <a:fillRect/>
          </a:stretch>
        </p:blipFill>
        <p:spPr>
          <a:xfrm>
            <a:off x="9082498" y="327740"/>
            <a:ext cx="2726776" cy="3059696"/>
          </a:xfrm>
          <a:prstGeom prst="rect">
            <a:avLst/>
          </a:prstGeom>
        </p:spPr>
      </p:pic>
    </p:spTree>
    <p:extLst>
      <p:ext uri="{BB962C8B-B14F-4D97-AF65-F5344CB8AC3E}">
        <p14:creationId xmlns:p14="http://schemas.microsoft.com/office/powerpoint/2010/main" val="27752592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C673A6C-B707-E048-B4A6-49AD64B51731}"/>
              </a:ext>
            </a:extLst>
          </p:cNvPr>
          <p:cNvSpPr>
            <a:spLocks noGrp="1"/>
          </p:cNvSpPr>
          <p:nvPr>
            <p:ph type="title"/>
          </p:nvPr>
        </p:nvSpPr>
        <p:spPr/>
        <p:txBody>
          <a:bodyPr/>
          <a:lstStyle/>
          <a:p>
            <a:r>
              <a:rPr lang="en-GB"/>
              <a:t>Regularization</a:t>
            </a:r>
          </a:p>
        </p:txBody>
      </p:sp>
      <p:sp>
        <p:nvSpPr>
          <p:cNvPr id="3" name="Espace réservé du contenu 2">
            <a:extLst>
              <a:ext uri="{FF2B5EF4-FFF2-40B4-BE49-F238E27FC236}">
                <a16:creationId xmlns:a16="http://schemas.microsoft.com/office/drawing/2014/main" id="{EB99EE85-D43B-7F4B-BA69-BA7AC92DD768}"/>
              </a:ext>
            </a:extLst>
          </p:cNvPr>
          <p:cNvSpPr>
            <a:spLocks noGrp="1"/>
          </p:cNvSpPr>
          <p:nvPr>
            <p:ph idx="1"/>
          </p:nvPr>
        </p:nvSpPr>
        <p:spPr>
          <a:xfrm>
            <a:off x="838199" y="1825625"/>
            <a:ext cx="10810009" cy="4351338"/>
          </a:xfrm>
        </p:spPr>
        <p:txBody>
          <a:bodyPr>
            <a:normAutofit/>
          </a:bodyPr>
          <a:lstStyle/>
          <a:p>
            <a:r>
              <a:rPr lang="en-GB" dirty="0"/>
              <a:t>Different </a:t>
            </a:r>
            <a:r>
              <a:rPr lang="en-GB" dirty="0">
                <a:solidFill>
                  <a:srgbClr val="0432FF"/>
                </a:solidFill>
              </a:rPr>
              <a:t>strategies</a:t>
            </a:r>
            <a:r>
              <a:rPr lang="en-GB" dirty="0"/>
              <a:t> : </a:t>
            </a:r>
          </a:p>
          <a:p>
            <a:pPr marL="0" indent="0">
              <a:buNone/>
            </a:pPr>
            <a:endParaRPr lang="en-GB" dirty="0"/>
          </a:p>
          <a:p>
            <a:pPr lvl="1"/>
            <a:r>
              <a:rPr lang="en-GB" dirty="0">
                <a:solidFill>
                  <a:srgbClr val="0432FF"/>
                </a:solidFill>
              </a:rPr>
              <a:t>Dataset</a:t>
            </a:r>
            <a:r>
              <a:rPr lang="en-GB" dirty="0"/>
              <a:t> (division, </a:t>
            </a:r>
            <a:r>
              <a:rPr lang="en-GB" dirty="0">
                <a:highlight>
                  <a:srgbClr val="FFFF00"/>
                </a:highlight>
              </a:rPr>
              <a:t>augmentation</a:t>
            </a:r>
            <a:r>
              <a:rPr lang="en-GB" dirty="0"/>
              <a:t>,…)</a:t>
            </a:r>
          </a:p>
          <a:p>
            <a:pPr marL="457200" lvl="1" indent="0">
              <a:buNone/>
            </a:pPr>
            <a:endParaRPr lang="en-GB" dirty="0"/>
          </a:p>
          <a:p>
            <a:pPr lvl="1"/>
            <a:r>
              <a:rPr lang="en-GB" dirty="0">
                <a:solidFill>
                  <a:srgbClr val="0432FF"/>
                </a:solidFill>
              </a:rPr>
              <a:t>Model</a:t>
            </a:r>
            <a:r>
              <a:rPr lang="en-GB" dirty="0"/>
              <a:t> (</a:t>
            </a:r>
            <a:r>
              <a:rPr lang="en-GB" dirty="0">
                <a:highlight>
                  <a:srgbClr val="FFFF00"/>
                </a:highlight>
              </a:rPr>
              <a:t>dropout</a:t>
            </a:r>
            <a:r>
              <a:rPr lang="en-GB" dirty="0"/>
              <a:t>, </a:t>
            </a:r>
            <a:r>
              <a:rPr lang="en-GB" dirty="0">
                <a:highlight>
                  <a:srgbClr val="FFFF00"/>
                </a:highlight>
              </a:rPr>
              <a:t>L2-</a:t>
            </a:r>
            <a:r>
              <a:rPr lang="en-GB" dirty="0"/>
              <a:t>, …)</a:t>
            </a:r>
          </a:p>
          <a:p>
            <a:pPr marL="457200" lvl="1" indent="0">
              <a:buNone/>
            </a:pPr>
            <a:endParaRPr lang="en-GB" dirty="0"/>
          </a:p>
          <a:p>
            <a:pPr lvl="1"/>
            <a:r>
              <a:rPr lang="en-GB" dirty="0">
                <a:solidFill>
                  <a:srgbClr val="0432FF"/>
                </a:solidFill>
              </a:rPr>
              <a:t>Training</a:t>
            </a:r>
            <a:r>
              <a:rPr lang="en-GB" dirty="0"/>
              <a:t> (</a:t>
            </a:r>
            <a:r>
              <a:rPr lang="en-GB" dirty="0">
                <a:highlight>
                  <a:srgbClr val="FFFF00"/>
                </a:highlight>
              </a:rPr>
              <a:t>early stopping</a:t>
            </a:r>
            <a:r>
              <a:rPr lang="en-GB" dirty="0"/>
              <a:t>)</a:t>
            </a:r>
          </a:p>
          <a:p>
            <a:pPr marL="0" indent="0">
              <a:buNone/>
            </a:pPr>
            <a:endParaRPr lang="en-GB" dirty="0"/>
          </a:p>
          <a:p>
            <a:r>
              <a:rPr lang="en-GB" dirty="0">
                <a:solidFill>
                  <a:srgbClr val="0432FF"/>
                </a:solidFill>
              </a:rPr>
              <a:t>Use cases </a:t>
            </a:r>
            <a:r>
              <a:rPr lang="en-GB" dirty="0"/>
              <a:t>: </a:t>
            </a:r>
            <a:r>
              <a:rPr lang="en-US" dirty="0"/>
              <a:t>if few data or if model has more than 50 layers (CNN)</a:t>
            </a:r>
          </a:p>
          <a:p>
            <a:endParaRPr lang="en-US" dirty="0"/>
          </a:p>
          <a:p>
            <a:pPr marL="0" indent="0">
              <a:buNone/>
            </a:pPr>
            <a:endParaRPr lang="en-GB" dirty="0"/>
          </a:p>
          <a:p>
            <a:pPr marL="0" indent="0">
              <a:buNone/>
            </a:pPr>
            <a:endParaRPr lang="en-GB" dirty="0"/>
          </a:p>
        </p:txBody>
      </p:sp>
      <p:sp>
        <p:nvSpPr>
          <p:cNvPr id="4" name="Espace réservé du numéro de diapositive 3">
            <a:extLst>
              <a:ext uri="{FF2B5EF4-FFF2-40B4-BE49-F238E27FC236}">
                <a16:creationId xmlns:a16="http://schemas.microsoft.com/office/drawing/2014/main" id="{A9B86B9E-9997-804D-9028-67E8591A92C5}"/>
              </a:ext>
            </a:extLst>
          </p:cNvPr>
          <p:cNvSpPr>
            <a:spLocks noGrp="1"/>
          </p:cNvSpPr>
          <p:nvPr>
            <p:ph type="sldNum" sz="quarter" idx="12"/>
          </p:nvPr>
        </p:nvSpPr>
        <p:spPr/>
        <p:txBody>
          <a:bodyPr/>
          <a:lstStyle/>
          <a:p>
            <a:fld id="{1C3F0C5A-6CA2-CE48-ADD0-A323063E9F5B}" type="slidenum">
              <a:rPr lang="fr-FR" smtClean="0"/>
              <a:t>27</a:t>
            </a:fld>
            <a:endParaRPr lang="fr-FR"/>
          </a:p>
        </p:txBody>
      </p:sp>
    </p:spTree>
    <p:extLst>
      <p:ext uri="{BB962C8B-B14F-4D97-AF65-F5344CB8AC3E}">
        <p14:creationId xmlns:p14="http://schemas.microsoft.com/office/powerpoint/2010/main" val="25360220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978DF0-736F-1E40-B1E0-9A23C6ADBB56}"/>
              </a:ext>
            </a:extLst>
          </p:cNvPr>
          <p:cNvSpPr>
            <a:spLocks noGrp="1"/>
          </p:cNvSpPr>
          <p:nvPr>
            <p:ph type="title"/>
          </p:nvPr>
        </p:nvSpPr>
        <p:spPr/>
        <p:txBody>
          <a:bodyPr/>
          <a:lstStyle/>
          <a:p>
            <a:r>
              <a:rPr lang="en-GB" dirty="0"/>
              <a:t>Regularization (</a:t>
            </a:r>
            <a:r>
              <a:rPr lang="en-GB" i="1" dirty="0">
                <a:solidFill>
                  <a:srgbClr val="FF0000"/>
                </a:solidFill>
              </a:rPr>
              <a:t>Dataset</a:t>
            </a:r>
            <a:r>
              <a:rPr lang="en-GB" dirty="0"/>
              <a:t>) : Division </a:t>
            </a:r>
            <a:endParaRPr lang="en-US" dirty="0"/>
          </a:p>
        </p:txBody>
      </p:sp>
      <p:sp>
        <p:nvSpPr>
          <p:cNvPr id="3" name="Content Placeholder 2">
            <a:extLst>
              <a:ext uri="{FF2B5EF4-FFF2-40B4-BE49-F238E27FC236}">
                <a16:creationId xmlns:a16="http://schemas.microsoft.com/office/drawing/2014/main" id="{86E7230B-C7D7-ED42-9454-24D48821F032}"/>
              </a:ext>
            </a:extLst>
          </p:cNvPr>
          <p:cNvSpPr>
            <a:spLocks noGrp="1"/>
          </p:cNvSpPr>
          <p:nvPr>
            <p:ph idx="1"/>
          </p:nvPr>
        </p:nvSpPr>
        <p:spPr/>
        <p:txBody>
          <a:bodyPr>
            <a:normAutofit/>
          </a:bodyPr>
          <a:lstStyle/>
          <a:p>
            <a:r>
              <a:rPr lang="en-GB" dirty="0"/>
              <a:t>Divide the data into a </a:t>
            </a:r>
            <a:r>
              <a:rPr lang="en-GB" dirty="0">
                <a:solidFill>
                  <a:srgbClr val="0432FF"/>
                </a:solidFill>
              </a:rPr>
              <a:t>training</a:t>
            </a:r>
            <a:r>
              <a:rPr lang="en-GB" dirty="0"/>
              <a:t>, </a:t>
            </a:r>
            <a:r>
              <a:rPr lang="en-GB" dirty="0">
                <a:solidFill>
                  <a:srgbClr val="0432FF"/>
                </a:solidFill>
              </a:rPr>
              <a:t>validation</a:t>
            </a:r>
            <a:r>
              <a:rPr lang="en-GB" dirty="0"/>
              <a:t> and </a:t>
            </a:r>
            <a:r>
              <a:rPr lang="en-GB" dirty="0">
                <a:solidFill>
                  <a:srgbClr val="0432FF"/>
                </a:solidFill>
              </a:rPr>
              <a:t>test</a:t>
            </a:r>
            <a:r>
              <a:rPr lang="en-GB" dirty="0"/>
              <a:t> sets</a:t>
            </a:r>
          </a:p>
          <a:p>
            <a:pPr lvl="1"/>
            <a:r>
              <a:rPr lang="en-GB" dirty="0">
                <a:solidFill>
                  <a:srgbClr val="FF0000"/>
                </a:solidFill>
              </a:rPr>
              <a:t>Training set </a:t>
            </a:r>
            <a:r>
              <a:rPr lang="en-GB" dirty="0"/>
              <a:t>to define the optimal predictor </a:t>
            </a:r>
          </a:p>
          <a:p>
            <a:pPr lvl="1"/>
            <a:r>
              <a:rPr lang="en-GB" dirty="0">
                <a:solidFill>
                  <a:srgbClr val="FF0000"/>
                </a:solidFill>
              </a:rPr>
              <a:t>Validation set </a:t>
            </a:r>
            <a:r>
              <a:rPr lang="en-GB" dirty="0"/>
              <a:t>to choose the capacity</a:t>
            </a:r>
          </a:p>
          <a:p>
            <a:pPr lvl="1"/>
            <a:r>
              <a:rPr lang="en-GB" dirty="0">
                <a:solidFill>
                  <a:srgbClr val="FF0000"/>
                </a:solidFill>
              </a:rPr>
              <a:t>Test set </a:t>
            </a:r>
            <a:r>
              <a:rPr lang="en-GB" dirty="0"/>
              <a:t>to evaluate the performance</a:t>
            </a:r>
          </a:p>
          <a:p>
            <a:endParaRPr lang="en-GB" dirty="0"/>
          </a:p>
          <a:p>
            <a:pPr marL="0" indent="0">
              <a:buNone/>
            </a:pPr>
            <a:endParaRPr lang="en-US" dirty="0"/>
          </a:p>
          <a:p>
            <a:endParaRPr lang="en-US" dirty="0"/>
          </a:p>
        </p:txBody>
      </p:sp>
      <p:sp>
        <p:nvSpPr>
          <p:cNvPr id="4" name="Slide Number Placeholder 3">
            <a:extLst>
              <a:ext uri="{FF2B5EF4-FFF2-40B4-BE49-F238E27FC236}">
                <a16:creationId xmlns:a16="http://schemas.microsoft.com/office/drawing/2014/main" id="{45100889-9CB5-0240-A993-4B0D21711349}"/>
              </a:ext>
            </a:extLst>
          </p:cNvPr>
          <p:cNvSpPr>
            <a:spLocks noGrp="1"/>
          </p:cNvSpPr>
          <p:nvPr>
            <p:ph type="sldNum" sz="quarter" idx="12"/>
          </p:nvPr>
        </p:nvSpPr>
        <p:spPr/>
        <p:txBody>
          <a:bodyPr/>
          <a:lstStyle/>
          <a:p>
            <a:fld id="{1C3F0C5A-6CA2-CE48-ADD0-A323063E9F5B}" type="slidenum">
              <a:rPr lang="fr-FR" smtClean="0"/>
              <a:t>28</a:t>
            </a:fld>
            <a:endParaRPr lang="fr-FR"/>
          </a:p>
        </p:txBody>
      </p:sp>
      <p:sp>
        <p:nvSpPr>
          <p:cNvPr id="5" name="Slide Number Placeholder 3">
            <a:extLst>
              <a:ext uri="{FF2B5EF4-FFF2-40B4-BE49-F238E27FC236}">
                <a16:creationId xmlns:a16="http://schemas.microsoft.com/office/drawing/2014/main" id="{BF08D086-7FC9-4D4B-8AD2-3AB9B9FF7AEA}"/>
              </a:ext>
            </a:extLst>
          </p:cNvPr>
          <p:cNvSpPr txBox="1">
            <a:spLocks/>
          </p:cNvSpPr>
          <p:nvPr/>
        </p:nvSpPr>
        <p:spPr>
          <a:xfrm>
            <a:off x="7036423" y="5813270"/>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C3F0C5A-6CA2-CE48-ADD0-A323063E9F5B}" type="slidenum">
              <a:rPr lang="fr-FR" smtClean="0"/>
              <a:pPr/>
              <a:t>28</a:t>
            </a:fld>
            <a:endParaRPr lang="fr-FR"/>
          </a:p>
        </p:txBody>
      </p:sp>
      <p:pic>
        <p:nvPicPr>
          <p:cNvPr id="6" name="Picture 5">
            <a:extLst>
              <a:ext uri="{FF2B5EF4-FFF2-40B4-BE49-F238E27FC236}">
                <a16:creationId xmlns:a16="http://schemas.microsoft.com/office/drawing/2014/main" id="{6000D5EC-0065-734C-8B68-A4D85F5AD963}"/>
              </a:ext>
            </a:extLst>
          </p:cNvPr>
          <p:cNvPicPr>
            <a:picLocks noChangeAspect="1"/>
          </p:cNvPicPr>
          <p:nvPr/>
        </p:nvPicPr>
        <p:blipFill>
          <a:blip r:embed="rId2"/>
          <a:stretch>
            <a:fillRect/>
          </a:stretch>
        </p:blipFill>
        <p:spPr>
          <a:xfrm>
            <a:off x="7036423" y="2885920"/>
            <a:ext cx="3376083" cy="3291043"/>
          </a:xfrm>
          <a:prstGeom prst="rect">
            <a:avLst/>
          </a:prstGeom>
        </p:spPr>
      </p:pic>
      <p:sp>
        <p:nvSpPr>
          <p:cNvPr id="7" name="TextBox 6">
            <a:extLst>
              <a:ext uri="{FF2B5EF4-FFF2-40B4-BE49-F238E27FC236}">
                <a16:creationId xmlns:a16="http://schemas.microsoft.com/office/drawing/2014/main" id="{3AFCAB04-0248-5C41-AFF8-40D5E9D2F75E}"/>
              </a:ext>
            </a:extLst>
          </p:cNvPr>
          <p:cNvSpPr txBox="1"/>
          <p:nvPr/>
        </p:nvSpPr>
        <p:spPr>
          <a:xfrm>
            <a:off x="8685701" y="4590171"/>
            <a:ext cx="1093922" cy="707886"/>
          </a:xfrm>
          <a:prstGeom prst="rect">
            <a:avLst/>
          </a:prstGeom>
          <a:noFill/>
        </p:spPr>
        <p:txBody>
          <a:bodyPr wrap="square" rtlCol="0">
            <a:spAutoFit/>
          </a:bodyPr>
          <a:lstStyle/>
          <a:p>
            <a:r>
              <a:rPr lang="en-US" sz="4000" b="1" dirty="0">
                <a:solidFill>
                  <a:srgbClr val="FF0000"/>
                </a:solidFill>
              </a:rPr>
              <a:t>98%</a:t>
            </a:r>
          </a:p>
        </p:txBody>
      </p:sp>
      <p:sp>
        <p:nvSpPr>
          <p:cNvPr id="8" name="TextBox 7">
            <a:extLst>
              <a:ext uri="{FF2B5EF4-FFF2-40B4-BE49-F238E27FC236}">
                <a16:creationId xmlns:a16="http://schemas.microsoft.com/office/drawing/2014/main" id="{FB595FEA-ED61-3B43-A79C-84116A86E87E}"/>
              </a:ext>
            </a:extLst>
          </p:cNvPr>
          <p:cNvSpPr txBox="1"/>
          <p:nvPr/>
        </p:nvSpPr>
        <p:spPr>
          <a:xfrm>
            <a:off x="7505857" y="4925997"/>
            <a:ext cx="1093922" cy="707886"/>
          </a:xfrm>
          <a:prstGeom prst="rect">
            <a:avLst/>
          </a:prstGeom>
          <a:noFill/>
        </p:spPr>
        <p:txBody>
          <a:bodyPr wrap="square" rtlCol="0">
            <a:spAutoFit/>
          </a:bodyPr>
          <a:lstStyle/>
          <a:p>
            <a:r>
              <a:rPr lang="en-US" sz="4000" b="1" dirty="0">
                <a:solidFill>
                  <a:srgbClr val="FF0000"/>
                </a:solidFill>
              </a:rPr>
              <a:t> 2%</a:t>
            </a:r>
          </a:p>
        </p:txBody>
      </p:sp>
      <p:sp>
        <p:nvSpPr>
          <p:cNvPr id="9" name="TextBox 8">
            <a:extLst>
              <a:ext uri="{FF2B5EF4-FFF2-40B4-BE49-F238E27FC236}">
                <a16:creationId xmlns:a16="http://schemas.microsoft.com/office/drawing/2014/main" id="{4D8C6826-3176-AC41-BF79-B05456F30735}"/>
              </a:ext>
            </a:extLst>
          </p:cNvPr>
          <p:cNvSpPr txBox="1"/>
          <p:nvPr/>
        </p:nvSpPr>
        <p:spPr>
          <a:xfrm>
            <a:off x="8609770" y="3234157"/>
            <a:ext cx="1245783" cy="461665"/>
          </a:xfrm>
          <a:prstGeom prst="rect">
            <a:avLst/>
          </a:prstGeom>
          <a:noFill/>
        </p:spPr>
        <p:txBody>
          <a:bodyPr wrap="square" rtlCol="0">
            <a:spAutoFit/>
          </a:bodyPr>
          <a:lstStyle/>
          <a:p>
            <a:r>
              <a:rPr lang="en-US" sz="2400" b="1" dirty="0">
                <a:solidFill>
                  <a:srgbClr val="FF0000"/>
                </a:solidFill>
              </a:rPr>
              <a:t>training</a:t>
            </a:r>
          </a:p>
        </p:txBody>
      </p:sp>
      <p:sp>
        <p:nvSpPr>
          <p:cNvPr id="10" name="TextBox 9">
            <a:extLst>
              <a:ext uri="{FF2B5EF4-FFF2-40B4-BE49-F238E27FC236}">
                <a16:creationId xmlns:a16="http://schemas.microsoft.com/office/drawing/2014/main" id="{566938CA-5D3B-284E-9652-B09DC10754E6}"/>
              </a:ext>
            </a:extLst>
          </p:cNvPr>
          <p:cNvSpPr txBox="1"/>
          <p:nvPr/>
        </p:nvSpPr>
        <p:spPr>
          <a:xfrm>
            <a:off x="7589018" y="4132649"/>
            <a:ext cx="1245783" cy="461665"/>
          </a:xfrm>
          <a:prstGeom prst="rect">
            <a:avLst/>
          </a:prstGeom>
          <a:noFill/>
        </p:spPr>
        <p:txBody>
          <a:bodyPr wrap="square" rtlCol="0">
            <a:spAutoFit/>
          </a:bodyPr>
          <a:lstStyle/>
          <a:p>
            <a:r>
              <a:rPr lang="en-US" sz="2400" b="1" dirty="0">
                <a:solidFill>
                  <a:srgbClr val="FF0000"/>
                </a:solidFill>
              </a:rPr>
              <a:t> dev</a:t>
            </a:r>
          </a:p>
        </p:txBody>
      </p:sp>
    </p:spTree>
    <p:extLst>
      <p:ext uri="{BB962C8B-B14F-4D97-AF65-F5344CB8AC3E}">
        <p14:creationId xmlns:p14="http://schemas.microsoft.com/office/powerpoint/2010/main" val="37385170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978DF0-736F-1E40-B1E0-9A23C6ADBB56}"/>
              </a:ext>
            </a:extLst>
          </p:cNvPr>
          <p:cNvSpPr>
            <a:spLocks noGrp="1"/>
          </p:cNvSpPr>
          <p:nvPr>
            <p:ph type="title"/>
          </p:nvPr>
        </p:nvSpPr>
        <p:spPr/>
        <p:txBody>
          <a:bodyPr/>
          <a:lstStyle/>
          <a:p>
            <a:r>
              <a:rPr lang="en-GB" dirty="0"/>
              <a:t>Regularization (</a:t>
            </a:r>
            <a:r>
              <a:rPr lang="en-GB" i="1" dirty="0">
                <a:solidFill>
                  <a:srgbClr val="FF0000"/>
                </a:solidFill>
              </a:rPr>
              <a:t>Dataset</a:t>
            </a:r>
            <a:r>
              <a:rPr lang="en-GB" dirty="0"/>
              <a:t>) : Augmentation</a:t>
            </a:r>
            <a:endParaRPr lang="en-US" dirty="0"/>
          </a:p>
        </p:txBody>
      </p:sp>
      <p:pic>
        <p:nvPicPr>
          <p:cNvPr id="5" name="Picture 4">
            <a:extLst>
              <a:ext uri="{FF2B5EF4-FFF2-40B4-BE49-F238E27FC236}">
                <a16:creationId xmlns:a16="http://schemas.microsoft.com/office/drawing/2014/main" id="{15D327E3-7C2D-534C-9B2B-F9E7FF24F51E}"/>
              </a:ext>
            </a:extLst>
          </p:cNvPr>
          <p:cNvPicPr>
            <a:picLocks noChangeAspect="1"/>
          </p:cNvPicPr>
          <p:nvPr/>
        </p:nvPicPr>
        <p:blipFill>
          <a:blip r:embed="rId3"/>
          <a:stretch>
            <a:fillRect/>
          </a:stretch>
        </p:blipFill>
        <p:spPr>
          <a:xfrm>
            <a:off x="4098472" y="1604437"/>
            <a:ext cx="7848600" cy="4707350"/>
          </a:xfrm>
          <a:prstGeom prst="rect">
            <a:avLst/>
          </a:prstGeom>
        </p:spPr>
      </p:pic>
      <p:sp>
        <p:nvSpPr>
          <p:cNvPr id="3" name="Content Placeholder 2">
            <a:extLst>
              <a:ext uri="{FF2B5EF4-FFF2-40B4-BE49-F238E27FC236}">
                <a16:creationId xmlns:a16="http://schemas.microsoft.com/office/drawing/2014/main" id="{86E7230B-C7D7-ED42-9454-24D48821F032}"/>
              </a:ext>
            </a:extLst>
          </p:cNvPr>
          <p:cNvSpPr>
            <a:spLocks noGrp="1"/>
          </p:cNvSpPr>
          <p:nvPr>
            <p:ph idx="1"/>
          </p:nvPr>
        </p:nvSpPr>
        <p:spPr>
          <a:xfrm>
            <a:off x="407610" y="1690687"/>
            <a:ext cx="6099870" cy="4802187"/>
          </a:xfrm>
        </p:spPr>
        <p:txBody>
          <a:bodyPr>
            <a:normAutofit lnSpcReduction="10000"/>
          </a:bodyPr>
          <a:lstStyle/>
          <a:p>
            <a:r>
              <a:rPr lang="en-GB" dirty="0"/>
              <a:t>Apply </a:t>
            </a:r>
            <a:r>
              <a:rPr lang="en-GB" dirty="0">
                <a:solidFill>
                  <a:srgbClr val="0432FF"/>
                </a:solidFill>
              </a:rPr>
              <a:t>realistic transformations </a:t>
            </a:r>
            <a:r>
              <a:rPr lang="en-GB" dirty="0"/>
              <a:t>to data to create new synthetic samples, with same label</a:t>
            </a:r>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r>
              <a:rPr lang="en-GB" dirty="0"/>
              <a:t>Process also called </a:t>
            </a:r>
            <a:r>
              <a:rPr lang="en-GB" dirty="0">
                <a:highlight>
                  <a:srgbClr val="FFFF00"/>
                </a:highlight>
              </a:rPr>
              <a:t>jittering</a:t>
            </a:r>
          </a:p>
          <a:p>
            <a:endParaRPr lang="en-US" dirty="0"/>
          </a:p>
        </p:txBody>
      </p:sp>
      <p:sp>
        <p:nvSpPr>
          <p:cNvPr id="4" name="Slide Number Placeholder 3">
            <a:extLst>
              <a:ext uri="{FF2B5EF4-FFF2-40B4-BE49-F238E27FC236}">
                <a16:creationId xmlns:a16="http://schemas.microsoft.com/office/drawing/2014/main" id="{3D978C4C-CF60-2D4E-845F-BAF8D211BB81}"/>
              </a:ext>
            </a:extLst>
          </p:cNvPr>
          <p:cNvSpPr>
            <a:spLocks noGrp="1"/>
          </p:cNvSpPr>
          <p:nvPr>
            <p:ph type="sldNum" sz="quarter" idx="12"/>
          </p:nvPr>
        </p:nvSpPr>
        <p:spPr/>
        <p:txBody>
          <a:bodyPr/>
          <a:lstStyle/>
          <a:p>
            <a:fld id="{1C3F0C5A-6CA2-CE48-ADD0-A323063E9F5B}" type="slidenum">
              <a:rPr lang="fr-FR" smtClean="0"/>
              <a:t>29</a:t>
            </a:fld>
            <a:endParaRPr lang="fr-FR"/>
          </a:p>
        </p:txBody>
      </p:sp>
    </p:spTree>
    <p:extLst>
      <p:ext uri="{BB962C8B-B14F-4D97-AF65-F5344CB8AC3E}">
        <p14:creationId xmlns:p14="http://schemas.microsoft.com/office/powerpoint/2010/main" val="1452042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7FFBD"/>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927B32-8A43-7544-8E86-992B3613586B}"/>
              </a:ext>
            </a:extLst>
          </p:cNvPr>
          <p:cNvSpPr>
            <a:spLocks noGrp="1"/>
          </p:cNvSpPr>
          <p:nvPr>
            <p:ph type="title"/>
          </p:nvPr>
        </p:nvSpPr>
        <p:spPr/>
        <p:txBody>
          <a:bodyPr/>
          <a:lstStyle/>
          <a:p>
            <a:r>
              <a:rPr lang="en-GB"/>
              <a:t>Performance Measure P</a:t>
            </a:r>
          </a:p>
        </p:txBody>
      </p:sp>
      <p:sp>
        <p:nvSpPr>
          <p:cNvPr id="3" name="Espace réservé du texte 2">
            <a:extLst>
              <a:ext uri="{FF2B5EF4-FFF2-40B4-BE49-F238E27FC236}">
                <a16:creationId xmlns:a16="http://schemas.microsoft.com/office/drawing/2014/main" id="{C7438AD4-C2EA-A940-969F-B5C9DA2F7F79}"/>
              </a:ext>
            </a:extLst>
          </p:cNvPr>
          <p:cNvSpPr>
            <a:spLocks noGrp="1"/>
          </p:cNvSpPr>
          <p:nvPr>
            <p:ph type="body" idx="1"/>
          </p:nvPr>
        </p:nvSpPr>
        <p:spPr/>
        <p:txBody>
          <a:bodyPr/>
          <a:lstStyle/>
          <a:p>
            <a:r>
              <a:rPr lang="en-GB"/>
              <a:t>Estimate the ML algorithm performance on task T using the validation set</a:t>
            </a:r>
          </a:p>
        </p:txBody>
      </p:sp>
      <p:sp>
        <p:nvSpPr>
          <p:cNvPr id="4" name="Espace réservé du numéro de diapositive 3">
            <a:extLst>
              <a:ext uri="{FF2B5EF4-FFF2-40B4-BE49-F238E27FC236}">
                <a16:creationId xmlns:a16="http://schemas.microsoft.com/office/drawing/2014/main" id="{D4214D9F-94F5-E041-B5DA-DE4CB2585A29}"/>
              </a:ext>
            </a:extLst>
          </p:cNvPr>
          <p:cNvSpPr>
            <a:spLocks noGrp="1"/>
          </p:cNvSpPr>
          <p:nvPr>
            <p:ph type="sldNum" sz="quarter" idx="12"/>
          </p:nvPr>
        </p:nvSpPr>
        <p:spPr/>
        <p:txBody>
          <a:bodyPr/>
          <a:lstStyle/>
          <a:p>
            <a:fld id="{1C3F0C5A-6CA2-CE48-ADD0-A323063E9F5B}" type="slidenum">
              <a:rPr lang="fr-FR" smtClean="0"/>
              <a:t>3</a:t>
            </a:fld>
            <a:endParaRPr lang="fr-FR"/>
          </a:p>
        </p:txBody>
      </p:sp>
      <p:pic>
        <p:nvPicPr>
          <p:cNvPr id="5" name="Image 4">
            <a:extLst>
              <a:ext uri="{FF2B5EF4-FFF2-40B4-BE49-F238E27FC236}">
                <a16:creationId xmlns:a16="http://schemas.microsoft.com/office/drawing/2014/main" id="{E27D3C74-B0AF-D246-B6AF-BA8CE5BA8127}"/>
              </a:ext>
            </a:extLst>
          </p:cNvPr>
          <p:cNvPicPr>
            <a:picLocks noChangeAspect="1"/>
          </p:cNvPicPr>
          <p:nvPr/>
        </p:nvPicPr>
        <p:blipFill>
          <a:blip r:embed="rId3"/>
          <a:stretch>
            <a:fillRect/>
          </a:stretch>
        </p:blipFill>
        <p:spPr>
          <a:xfrm>
            <a:off x="9380104" y="506409"/>
            <a:ext cx="1967346" cy="2444278"/>
          </a:xfrm>
          <a:prstGeom prst="rect">
            <a:avLst/>
          </a:prstGeom>
        </p:spPr>
      </p:pic>
      <p:sp>
        <p:nvSpPr>
          <p:cNvPr id="6" name="ZoneTexte 5">
            <a:extLst>
              <a:ext uri="{FF2B5EF4-FFF2-40B4-BE49-F238E27FC236}">
                <a16:creationId xmlns:a16="http://schemas.microsoft.com/office/drawing/2014/main" id="{F2D77F33-0FD6-8A46-BF3A-0E126B530222}"/>
              </a:ext>
            </a:extLst>
          </p:cNvPr>
          <p:cNvSpPr txBox="1"/>
          <p:nvPr/>
        </p:nvSpPr>
        <p:spPr>
          <a:xfrm>
            <a:off x="8882743" y="3175427"/>
            <a:ext cx="3194462" cy="646331"/>
          </a:xfrm>
          <a:prstGeom prst="rect">
            <a:avLst/>
          </a:prstGeom>
          <a:noFill/>
        </p:spPr>
        <p:txBody>
          <a:bodyPr wrap="square" rtlCol="0">
            <a:spAutoFit/>
          </a:bodyPr>
          <a:lstStyle/>
          <a:p>
            <a:r>
              <a:rPr lang="en-GB" b="1">
                <a:solidFill>
                  <a:srgbClr val="00B050"/>
                </a:solidFill>
              </a:rPr>
              <a:t>how well the algorithm performs on the “walking” task</a:t>
            </a:r>
            <a:endParaRPr lang="en-GB"/>
          </a:p>
        </p:txBody>
      </p:sp>
    </p:spTree>
    <p:extLst>
      <p:ext uri="{BB962C8B-B14F-4D97-AF65-F5344CB8AC3E}">
        <p14:creationId xmlns:p14="http://schemas.microsoft.com/office/powerpoint/2010/main" val="41448381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88E0323-C505-9641-A3C9-002276C9C2D0}"/>
              </a:ext>
            </a:extLst>
          </p:cNvPr>
          <p:cNvPicPr>
            <a:picLocks noChangeAspect="1"/>
          </p:cNvPicPr>
          <p:nvPr/>
        </p:nvPicPr>
        <p:blipFill>
          <a:blip r:embed="rId3"/>
          <a:stretch>
            <a:fillRect/>
          </a:stretch>
        </p:blipFill>
        <p:spPr>
          <a:xfrm>
            <a:off x="172720" y="1245334"/>
            <a:ext cx="7031457" cy="5111016"/>
          </a:xfrm>
          <a:prstGeom prst="rect">
            <a:avLst/>
          </a:prstGeom>
        </p:spPr>
      </p:pic>
      <p:sp>
        <p:nvSpPr>
          <p:cNvPr id="2" name="Title 1">
            <a:extLst>
              <a:ext uri="{FF2B5EF4-FFF2-40B4-BE49-F238E27FC236}">
                <a16:creationId xmlns:a16="http://schemas.microsoft.com/office/drawing/2014/main" id="{E2023F57-3D8D-024A-838A-3A2CDDF00DA2}"/>
              </a:ext>
            </a:extLst>
          </p:cNvPr>
          <p:cNvSpPr>
            <a:spLocks noGrp="1"/>
          </p:cNvSpPr>
          <p:nvPr>
            <p:ph type="title"/>
          </p:nvPr>
        </p:nvSpPr>
        <p:spPr>
          <a:xfrm>
            <a:off x="838200" y="209384"/>
            <a:ext cx="10515600" cy="1325563"/>
          </a:xfrm>
        </p:spPr>
        <p:txBody>
          <a:bodyPr/>
          <a:lstStyle/>
          <a:p>
            <a:r>
              <a:rPr lang="en-GB" dirty="0"/>
              <a:t>Regularization (</a:t>
            </a:r>
            <a:r>
              <a:rPr lang="en-GB" i="1" dirty="0">
                <a:solidFill>
                  <a:srgbClr val="FF0000"/>
                </a:solidFill>
              </a:rPr>
              <a:t>Model</a:t>
            </a:r>
            <a:r>
              <a:rPr lang="en-GB" dirty="0"/>
              <a:t>) : Dropout</a:t>
            </a:r>
            <a:endParaRPr lang="en-US" dirty="0"/>
          </a:p>
        </p:txBody>
      </p:sp>
      <p:sp>
        <p:nvSpPr>
          <p:cNvPr id="5" name="Content Placeholder 4">
            <a:extLst>
              <a:ext uri="{FF2B5EF4-FFF2-40B4-BE49-F238E27FC236}">
                <a16:creationId xmlns:a16="http://schemas.microsoft.com/office/drawing/2014/main" id="{A2A4CDC6-7342-D047-B439-D598A9F96216}"/>
              </a:ext>
            </a:extLst>
          </p:cNvPr>
          <p:cNvSpPr>
            <a:spLocks noGrp="1"/>
          </p:cNvSpPr>
          <p:nvPr>
            <p:ph idx="1"/>
          </p:nvPr>
        </p:nvSpPr>
        <p:spPr>
          <a:xfrm>
            <a:off x="7371816" y="2638075"/>
            <a:ext cx="4469664" cy="2955005"/>
          </a:xfrm>
        </p:spPr>
        <p:txBody>
          <a:bodyPr>
            <a:normAutofit/>
          </a:bodyPr>
          <a:lstStyle/>
          <a:p>
            <a:r>
              <a:rPr lang="en-US" dirty="0"/>
              <a:t>Apply it </a:t>
            </a:r>
            <a:r>
              <a:rPr lang="en-US" dirty="0">
                <a:solidFill>
                  <a:srgbClr val="0432FF"/>
                </a:solidFill>
              </a:rPr>
              <a:t>both in forward and backward propagations</a:t>
            </a:r>
          </a:p>
          <a:p>
            <a:endParaRPr lang="en-US" b="1" dirty="0">
              <a:solidFill>
                <a:srgbClr val="FF0000"/>
              </a:solidFill>
            </a:endParaRPr>
          </a:p>
          <a:p>
            <a:r>
              <a:rPr lang="en-US" i="1" dirty="0">
                <a:solidFill>
                  <a:srgbClr val="FF0000"/>
                </a:solidFill>
              </a:rPr>
              <a:t>BUT </a:t>
            </a:r>
            <a:r>
              <a:rPr lang="en-US" dirty="0"/>
              <a:t>use it only</a:t>
            </a:r>
            <a:r>
              <a:rPr lang="en-US" dirty="0">
                <a:solidFill>
                  <a:srgbClr val="FF0000"/>
                </a:solidFill>
              </a:rPr>
              <a:t> </a:t>
            </a:r>
            <a:r>
              <a:rPr lang="en-US" dirty="0"/>
              <a:t>in the </a:t>
            </a:r>
            <a:r>
              <a:rPr lang="en-US" i="1" dirty="0">
                <a:solidFill>
                  <a:srgbClr val="FF0000"/>
                </a:solidFill>
              </a:rPr>
              <a:t>training phase !</a:t>
            </a:r>
          </a:p>
          <a:p>
            <a:endParaRPr lang="en-US" dirty="0"/>
          </a:p>
          <a:p>
            <a:endParaRPr lang="en-US" dirty="0"/>
          </a:p>
        </p:txBody>
      </p:sp>
      <p:sp>
        <p:nvSpPr>
          <p:cNvPr id="3" name="Slide Number Placeholder 2">
            <a:extLst>
              <a:ext uri="{FF2B5EF4-FFF2-40B4-BE49-F238E27FC236}">
                <a16:creationId xmlns:a16="http://schemas.microsoft.com/office/drawing/2014/main" id="{A59A72CE-509D-1542-8587-48259EDE6D5A}"/>
              </a:ext>
            </a:extLst>
          </p:cNvPr>
          <p:cNvSpPr>
            <a:spLocks noGrp="1"/>
          </p:cNvSpPr>
          <p:nvPr>
            <p:ph type="sldNum" sz="quarter" idx="12"/>
          </p:nvPr>
        </p:nvSpPr>
        <p:spPr/>
        <p:txBody>
          <a:bodyPr/>
          <a:lstStyle/>
          <a:p>
            <a:fld id="{1C3F0C5A-6CA2-CE48-ADD0-A323063E9F5B}" type="slidenum">
              <a:rPr lang="fr-FR" smtClean="0"/>
              <a:t>30</a:t>
            </a:fld>
            <a:endParaRPr lang="fr-FR"/>
          </a:p>
        </p:txBody>
      </p:sp>
    </p:spTree>
    <p:extLst>
      <p:ext uri="{BB962C8B-B14F-4D97-AF65-F5344CB8AC3E}">
        <p14:creationId xmlns:p14="http://schemas.microsoft.com/office/powerpoint/2010/main" val="36849536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1FE921-3581-A242-B237-C9DA9A25C39E}"/>
              </a:ext>
            </a:extLst>
          </p:cNvPr>
          <p:cNvSpPr>
            <a:spLocks noGrp="1"/>
          </p:cNvSpPr>
          <p:nvPr>
            <p:ph type="title"/>
          </p:nvPr>
        </p:nvSpPr>
        <p:spPr>
          <a:xfrm>
            <a:off x="838200" y="48071"/>
            <a:ext cx="10515600" cy="1325563"/>
          </a:xfrm>
        </p:spPr>
        <p:txBody>
          <a:bodyPr/>
          <a:lstStyle/>
          <a:p>
            <a:r>
              <a:rPr lang="en-GB" dirty="0"/>
              <a:t>Regularization (</a:t>
            </a:r>
            <a:r>
              <a:rPr lang="en-GB" i="1" dirty="0">
                <a:solidFill>
                  <a:srgbClr val="FF0000"/>
                </a:solidFill>
              </a:rPr>
              <a:t>Training</a:t>
            </a:r>
            <a:r>
              <a:rPr lang="en-GB" dirty="0"/>
              <a:t>) : Early stopping</a:t>
            </a:r>
            <a:endParaRPr lang="en-US" dirty="0"/>
          </a:p>
        </p:txBody>
      </p:sp>
      <p:sp>
        <p:nvSpPr>
          <p:cNvPr id="3" name="Content Placeholder 2">
            <a:extLst>
              <a:ext uri="{FF2B5EF4-FFF2-40B4-BE49-F238E27FC236}">
                <a16:creationId xmlns:a16="http://schemas.microsoft.com/office/drawing/2014/main" id="{76CAAF92-6B0D-084E-9D03-C283E717C3F3}"/>
              </a:ext>
            </a:extLst>
          </p:cNvPr>
          <p:cNvSpPr>
            <a:spLocks noGrp="1"/>
          </p:cNvSpPr>
          <p:nvPr>
            <p:ph idx="1"/>
          </p:nvPr>
        </p:nvSpPr>
        <p:spPr>
          <a:xfrm>
            <a:off x="789232" y="1373634"/>
            <a:ext cx="10515600" cy="4351338"/>
          </a:xfrm>
        </p:spPr>
        <p:txBody>
          <a:bodyPr/>
          <a:lstStyle/>
          <a:p>
            <a:r>
              <a:rPr lang="en-US" dirty="0">
                <a:solidFill>
                  <a:srgbClr val="0432FF"/>
                </a:solidFill>
              </a:rPr>
              <a:t>Limit the number of iterations</a:t>
            </a:r>
          </a:p>
          <a:p>
            <a:pPr marL="914400" lvl="1" indent="-457200">
              <a:buAutoNum type="arabicParenR"/>
            </a:pPr>
            <a:endParaRPr lang="en-US" dirty="0"/>
          </a:p>
          <a:p>
            <a:endParaRPr lang="en-US" dirty="0"/>
          </a:p>
        </p:txBody>
      </p:sp>
      <p:pic>
        <p:nvPicPr>
          <p:cNvPr id="5" name="Picture 4">
            <a:extLst>
              <a:ext uri="{FF2B5EF4-FFF2-40B4-BE49-F238E27FC236}">
                <a16:creationId xmlns:a16="http://schemas.microsoft.com/office/drawing/2014/main" id="{3C795167-3F31-5D4C-AFB6-C5EA7FCEB390}"/>
              </a:ext>
            </a:extLst>
          </p:cNvPr>
          <p:cNvPicPr>
            <a:picLocks noChangeAspect="1"/>
          </p:cNvPicPr>
          <p:nvPr/>
        </p:nvPicPr>
        <p:blipFill>
          <a:blip r:embed="rId3"/>
          <a:stretch>
            <a:fillRect/>
          </a:stretch>
        </p:blipFill>
        <p:spPr>
          <a:xfrm>
            <a:off x="2413502" y="2005012"/>
            <a:ext cx="7267059" cy="4203855"/>
          </a:xfrm>
          <a:prstGeom prst="rect">
            <a:avLst/>
          </a:prstGeom>
        </p:spPr>
      </p:pic>
      <p:sp>
        <p:nvSpPr>
          <p:cNvPr id="6" name="TextBox 5">
            <a:extLst>
              <a:ext uri="{FF2B5EF4-FFF2-40B4-BE49-F238E27FC236}">
                <a16:creationId xmlns:a16="http://schemas.microsoft.com/office/drawing/2014/main" id="{3326E02E-17C9-DA49-8442-C180BC167482}"/>
              </a:ext>
            </a:extLst>
          </p:cNvPr>
          <p:cNvSpPr txBox="1"/>
          <p:nvPr/>
        </p:nvSpPr>
        <p:spPr>
          <a:xfrm>
            <a:off x="2413502" y="6220575"/>
            <a:ext cx="7705079" cy="430887"/>
          </a:xfrm>
          <a:prstGeom prst="rect">
            <a:avLst/>
          </a:prstGeom>
          <a:noFill/>
        </p:spPr>
        <p:txBody>
          <a:bodyPr wrap="square" rtlCol="0">
            <a:spAutoFit/>
          </a:bodyPr>
          <a:lstStyle/>
          <a:p>
            <a:r>
              <a:rPr lang="en-US" sz="2200" i="1" dirty="0">
                <a:solidFill>
                  <a:srgbClr val="FF0000"/>
                </a:solidFill>
              </a:rPr>
              <a:t>Stop the training when dev set error starts increasing again</a:t>
            </a:r>
          </a:p>
        </p:txBody>
      </p:sp>
      <p:sp>
        <p:nvSpPr>
          <p:cNvPr id="4" name="Slide Number Placeholder 3">
            <a:extLst>
              <a:ext uri="{FF2B5EF4-FFF2-40B4-BE49-F238E27FC236}">
                <a16:creationId xmlns:a16="http://schemas.microsoft.com/office/drawing/2014/main" id="{FCEEC5E6-C7EE-CA49-A1F8-5913E4EAC313}"/>
              </a:ext>
            </a:extLst>
          </p:cNvPr>
          <p:cNvSpPr>
            <a:spLocks noGrp="1"/>
          </p:cNvSpPr>
          <p:nvPr>
            <p:ph type="sldNum" sz="quarter" idx="12"/>
          </p:nvPr>
        </p:nvSpPr>
        <p:spPr/>
        <p:txBody>
          <a:bodyPr/>
          <a:lstStyle/>
          <a:p>
            <a:fld id="{1C3F0C5A-6CA2-CE48-ADD0-A323063E9F5B}" type="slidenum">
              <a:rPr lang="fr-FR" smtClean="0"/>
              <a:t>31</a:t>
            </a:fld>
            <a:endParaRPr lang="fr-FR"/>
          </a:p>
        </p:txBody>
      </p:sp>
    </p:spTree>
    <p:extLst>
      <p:ext uri="{BB962C8B-B14F-4D97-AF65-F5344CB8AC3E}">
        <p14:creationId xmlns:p14="http://schemas.microsoft.com/office/powerpoint/2010/main" val="6911606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74047E-958A-C545-BF6B-F072B6EE5CD0}"/>
              </a:ext>
            </a:extLst>
          </p:cNvPr>
          <p:cNvSpPr>
            <a:spLocks noGrp="1"/>
          </p:cNvSpPr>
          <p:nvPr>
            <p:ph type="title"/>
          </p:nvPr>
        </p:nvSpPr>
        <p:spPr>
          <a:xfrm>
            <a:off x="838200" y="-39093"/>
            <a:ext cx="10515600" cy="1325563"/>
          </a:xfrm>
        </p:spPr>
        <p:txBody>
          <a:bodyPr/>
          <a:lstStyle/>
          <a:p>
            <a:r>
              <a:rPr lang="en-US"/>
              <a:t>Transfer Learning</a:t>
            </a:r>
          </a:p>
        </p:txBody>
      </p:sp>
      <p:sp>
        <p:nvSpPr>
          <p:cNvPr id="3" name="Content Placeholder 2">
            <a:extLst>
              <a:ext uri="{FF2B5EF4-FFF2-40B4-BE49-F238E27FC236}">
                <a16:creationId xmlns:a16="http://schemas.microsoft.com/office/drawing/2014/main" id="{7CD6EFE6-4C68-D240-9BC3-7CF50AA40134}"/>
              </a:ext>
            </a:extLst>
          </p:cNvPr>
          <p:cNvSpPr>
            <a:spLocks noGrp="1"/>
          </p:cNvSpPr>
          <p:nvPr>
            <p:ph idx="1"/>
          </p:nvPr>
        </p:nvSpPr>
        <p:spPr>
          <a:xfrm>
            <a:off x="838200" y="1128410"/>
            <a:ext cx="10515600" cy="5729590"/>
          </a:xfrm>
        </p:spPr>
        <p:txBody>
          <a:bodyPr>
            <a:normAutofit/>
          </a:bodyPr>
          <a:lstStyle/>
          <a:p>
            <a:r>
              <a:rPr lang="en-US" dirty="0"/>
              <a:t>Use weights that </a:t>
            </a:r>
            <a:r>
              <a:rPr lang="en-US" dirty="0">
                <a:solidFill>
                  <a:srgbClr val="0432FF"/>
                </a:solidFill>
              </a:rPr>
              <a:t>have been previously trained for another task </a:t>
            </a:r>
          </a:p>
          <a:p>
            <a:pPr marL="0" indent="0">
              <a:buNone/>
            </a:pPr>
            <a:endParaRPr lang="en-US" dirty="0"/>
          </a:p>
          <a:p>
            <a:r>
              <a:rPr lang="en-US" b="1" dirty="0">
                <a:solidFill>
                  <a:srgbClr val="0432FF"/>
                </a:solidFill>
              </a:rPr>
              <a:t>Use cases </a:t>
            </a:r>
            <a:r>
              <a:rPr lang="en-US" dirty="0"/>
              <a:t>: </a:t>
            </a:r>
          </a:p>
          <a:p>
            <a:pPr lvl="1"/>
            <a:r>
              <a:rPr lang="en-US" dirty="0"/>
              <a:t>Tasks A and B have the same input X </a:t>
            </a:r>
          </a:p>
          <a:p>
            <a:pPr lvl="1"/>
            <a:r>
              <a:rPr lang="en-US" dirty="0"/>
              <a:t>A lot more data for Task A than Task B </a:t>
            </a:r>
          </a:p>
          <a:p>
            <a:pPr lvl="1"/>
            <a:r>
              <a:rPr lang="en-US" dirty="0"/>
              <a:t>Low level features from Task A could be helpful for Task B </a:t>
            </a:r>
          </a:p>
          <a:p>
            <a:pPr marL="457200" lvl="1" indent="0">
              <a:buNone/>
            </a:pPr>
            <a:endParaRPr lang="en-US" dirty="0"/>
          </a:p>
          <a:p>
            <a:pPr marL="0" indent="0">
              <a:buNone/>
            </a:pPr>
            <a:endParaRPr lang="en-US" dirty="0"/>
          </a:p>
          <a:p>
            <a:pPr marL="0" indent="0">
              <a:buNone/>
            </a:pPr>
            <a:endParaRPr lang="en-US" dirty="0"/>
          </a:p>
          <a:p>
            <a:endParaRPr lang="en-US" dirty="0"/>
          </a:p>
          <a:p>
            <a:pPr marL="0" indent="0">
              <a:buNone/>
            </a:pPr>
            <a:endParaRPr lang="en-US" dirty="0"/>
          </a:p>
        </p:txBody>
      </p:sp>
      <p:sp>
        <p:nvSpPr>
          <p:cNvPr id="4" name="Slide Number Placeholder 3">
            <a:extLst>
              <a:ext uri="{FF2B5EF4-FFF2-40B4-BE49-F238E27FC236}">
                <a16:creationId xmlns:a16="http://schemas.microsoft.com/office/drawing/2014/main" id="{B0CAF8C0-BCF9-6A4A-AAC6-D52AF5F1B046}"/>
              </a:ext>
            </a:extLst>
          </p:cNvPr>
          <p:cNvSpPr>
            <a:spLocks noGrp="1"/>
          </p:cNvSpPr>
          <p:nvPr>
            <p:ph type="sldNum" sz="quarter" idx="12"/>
          </p:nvPr>
        </p:nvSpPr>
        <p:spPr/>
        <p:txBody>
          <a:bodyPr/>
          <a:lstStyle/>
          <a:p>
            <a:fld id="{1C3F0C5A-6CA2-CE48-ADD0-A323063E9F5B}" type="slidenum">
              <a:rPr lang="fr-FR" smtClean="0"/>
              <a:t>32</a:t>
            </a:fld>
            <a:endParaRPr lang="fr-FR"/>
          </a:p>
        </p:txBody>
      </p:sp>
      <p:pic>
        <p:nvPicPr>
          <p:cNvPr id="6" name="Picture 5">
            <a:extLst>
              <a:ext uri="{FF2B5EF4-FFF2-40B4-BE49-F238E27FC236}">
                <a16:creationId xmlns:a16="http://schemas.microsoft.com/office/drawing/2014/main" id="{22D6B970-007D-2248-8D64-9B435B6F588A}"/>
              </a:ext>
            </a:extLst>
          </p:cNvPr>
          <p:cNvPicPr>
            <a:picLocks noChangeAspect="1"/>
          </p:cNvPicPr>
          <p:nvPr/>
        </p:nvPicPr>
        <p:blipFill>
          <a:blip r:embed="rId3"/>
          <a:stretch>
            <a:fillRect/>
          </a:stretch>
        </p:blipFill>
        <p:spPr>
          <a:xfrm>
            <a:off x="1338054" y="3989355"/>
            <a:ext cx="9515891" cy="1783243"/>
          </a:xfrm>
          <a:prstGeom prst="rect">
            <a:avLst/>
          </a:prstGeom>
        </p:spPr>
      </p:pic>
      <p:sp>
        <p:nvSpPr>
          <p:cNvPr id="5" name="TextBox 4">
            <a:extLst>
              <a:ext uri="{FF2B5EF4-FFF2-40B4-BE49-F238E27FC236}">
                <a16:creationId xmlns:a16="http://schemas.microsoft.com/office/drawing/2014/main" id="{0C6FCA22-933B-B041-AE84-BC7E64E4A8A4}"/>
              </a:ext>
            </a:extLst>
          </p:cNvPr>
          <p:cNvSpPr txBox="1"/>
          <p:nvPr/>
        </p:nvSpPr>
        <p:spPr>
          <a:xfrm>
            <a:off x="838200" y="5792079"/>
            <a:ext cx="6495306" cy="1046440"/>
          </a:xfrm>
          <a:prstGeom prst="rect">
            <a:avLst/>
          </a:prstGeom>
          <a:noFill/>
        </p:spPr>
        <p:txBody>
          <a:bodyPr wrap="square" rtlCol="0">
            <a:spAutoFit/>
          </a:bodyPr>
          <a:lstStyle/>
          <a:p>
            <a:pPr lvl="1"/>
            <a:r>
              <a:rPr lang="en-US" sz="2200" dirty="0">
                <a:highlight>
                  <a:srgbClr val="FFFF00"/>
                </a:highlight>
              </a:rPr>
              <a:t>Pre-training</a:t>
            </a:r>
            <a:r>
              <a:rPr lang="en-US" sz="2200" dirty="0"/>
              <a:t> : training on cat images</a:t>
            </a:r>
          </a:p>
          <a:p>
            <a:pPr lvl="1"/>
            <a:r>
              <a:rPr lang="en-US" sz="2200" dirty="0">
                <a:highlight>
                  <a:srgbClr val="FFFF00"/>
                </a:highlight>
              </a:rPr>
              <a:t>Fine-tuning</a:t>
            </a:r>
            <a:r>
              <a:rPr lang="en-US" sz="2200" dirty="0"/>
              <a:t> : update the weights for radiology </a:t>
            </a:r>
          </a:p>
          <a:p>
            <a:endParaRPr lang="en-US" dirty="0"/>
          </a:p>
        </p:txBody>
      </p:sp>
      <p:sp>
        <p:nvSpPr>
          <p:cNvPr id="7" name="Rounded Rectangle 6">
            <a:extLst>
              <a:ext uri="{FF2B5EF4-FFF2-40B4-BE49-F238E27FC236}">
                <a16:creationId xmlns:a16="http://schemas.microsoft.com/office/drawing/2014/main" id="{67F4C09F-2E39-A749-8A8B-F9B3334D3299}"/>
              </a:ext>
            </a:extLst>
          </p:cNvPr>
          <p:cNvSpPr/>
          <p:nvPr/>
        </p:nvSpPr>
        <p:spPr>
          <a:xfrm>
            <a:off x="1036320" y="3989355"/>
            <a:ext cx="9817625" cy="2732120"/>
          </a:xfrm>
          <a:prstGeom prst="round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153596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7FFBD"/>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55DA78-7537-D440-959A-819C7216FA5D}"/>
              </a:ext>
            </a:extLst>
          </p:cNvPr>
          <p:cNvSpPr>
            <a:spLocks noGrp="1"/>
          </p:cNvSpPr>
          <p:nvPr>
            <p:ph type="title"/>
          </p:nvPr>
        </p:nvSpPr>
        <p:spPr/>
        <p:txBody>
          <a:bodyPr/>
          <a:lstStyle/>
          <a:p>
            <a:r>
              <a:rPr lang="en-US" dirty="0"/>
              <a:t>2. Time</a:t>
            </a:r>
          </a:p>
        </p:txBody>
      </p:sp>
      <p:sp>
        <p:nvSpPr>
          <p:cNvPr id="3" name="Text Placeholder 2">
            <a:extLst>
              <a:ext uri="{FF2B5EF4-FFF2-40B4-BE49-F238E27FC236}">
                <a16:creationId xmlns:a16="http://schemas.microsoft.com/office/drawing/2014/main" id="{F0731AED-C276-4348-AD48-EB97D89C8929}"/>
              </a:ext>
            </a:extLst>
          </p:cNvPr>
          <p:cNvSpPr>
            <a:spLocks noGrp="1"/>
          </p:cNvSpPr>
          <p:nvPr>
            <p:ph type="body" idx="1"/>
          </p:nvPr>
        </p:nvSpPr>
        <p:spPr/>
        <p:txBody>
          <a:bodyPr/>
          <a:lstStyle/>
          <a:p>
            <a:r>
              <a:rPr lang="en-US"/>
              <a:t>How to improve time consumption when critical to get results</a:t>
            </a:r>
          </a:p>
        </p:txBody>
      </p:sp>
      <p:sp>
        <p:nvSpPr>
          <p:cNvPr id="4" name="Slide Number Placeholder 3">
            <a:extLst>
              <a:ext uri="{FF2B5EF4-FFF2-40B4-BE49-F238E27FC236}">
                <a16:creationId xmlns:a16="http://schemas.microsoft.com/office/drawing/2014/main" id="{259A1E28-6202-734D-B052-D59C703A1541}"/>
              </a:ext>
            </a:extLst>
          </p:cNvPr>
          <p:cNvSpPr>
            <a:spLocks noGrp="1"/>
          </p:cNvSpPr>
          <p:nvPr>
            <p:ph type="sldNum" sz="quarter" idx="12"/>
          </p:nvPr>
        </p:nvSpPr>
        <p:spPr/>
        <p:txBody>
          <a:bodyPr/>
          <a:lstStyle/>
          <a:p>
            <a:fld id="{1C3F0C5A-6CA2-CE48-ADD0-A323063E9F5B}" type="slidenum">
              <a:rPr lang="fr-FR" smtClean="0"/>
              <a:t>33</a:t>
            </a:fld>
            <a:endParaRPr lang="fr-FR"/>
          </a:p>
        </p:txBody>
      </p:sp>
      <p:pic>
        <p:nvPicPr>
          <p:cNvPr id="6" name="Picture 5">
            <a:extLst>
              <a:ext uri="{FF2B5EF4-FFF2-40B4-BE49-F238E27FC236}">
                <a16:creationId xmlns:a16="http://schemas.microsoft.com/office/drawing/2014/main" id="{F45B6517-C3F9-254E-A210-02FA743F0915}"/>
              </a:ext>
            </a:extLst>
          </p:cNvPr>
          <p:cNvPicPr>
            <a:picLocks noChangeAspect="1"/>
          </p:cNvPicPr>
          <p:nvPr/>
        </p:nvPicPr>
        <p:blipFill>
          <a:blip r:embed="rId2"/>
          <a:stretch>
            <a:fillRect/>
          </a:stretch>
        </p:blipFill>
        <p:spPr>
          <a:xfrm>
            <a:off x="7859566" y="0"/>
            <a:ext cx="4332434" cy="4322763"/>
          </a:xfrm>
          <a:prstGeom prst="rect">
            <a:avLst/>
          </a:prstGeom>
        </p:spPr>
      </p:pic>
    </p:spTree>
    <p:extLst>
      <p:ext uri="{BB962C8B-B14F-4D97-AF65-F5344CB8AC3E}">
        <p14:creationId xmlns:p14="http://schemas.microsoft.com/office/powerpoint/2010/main" val="389013572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A9924D-E0ED-8540-A33E-7A29C745E81A}"/>
              </a:ext>
            </a:extLst>
          </p:cNvPr>
          <p:cNvSpPr>
            <a:spLocks noGrp="1"/>
          </p:cNvSpPr>
          <p:nvPr>
            <p:ph type="title"/>
          </p:nvPr>
        </p:nvSpPr>
        <p:spPr/>
        <p:txBody>
          <a:bodyPr/>
          <a:lstStyle/>
          <a:p>
            <a:r>
              <a:rPr lang="en-US" dirty="0"/>
              <a:t>Material Acceleration (GPUs)</a:t>
            </a:r>
          </a:p>
        </p:txBody>
      </p:sp>
      <p:sp>
        <p:nvSpPr>
          <p:cNvPr id="4" name="Slide Number Placeholder 3">
            <a:extLst>
              <a:ext uri="{FF2B5EF4-FFF2-40B4-BE49-F238E27FC236}">
                <a16:creationId xmlns:a16="http://schemas.microsoft.com/office/drawing/2014/main" id="{49766ECB-8227-6B45-843B-1467CAB82786}"/>
              </a:ext>
            </a:extLst>
          </p:cNvPr>
          <p:cNvSpPr>
            <a:spLocks noGrp="1"/>
          </p:cNvSpPr>
          <p:nvPr>
            <p:ph type="sldNum" sz="quarter" idx="12"/>
          </p:nvPr>
        </p:nvSpPr>
        <p:spPr/>
        <p:txBody>
          <a:bodyPr/>
          <a:lstStyle/>
          <a:p>
            <a:fld id="{1C3F0C5A-6CA2-CE48-ADD0-A323063E9F5B}" type="slidenum">
              <a:rPr lang="fr-FR" smtClean="0"/>
              <a:t>34</a:t>
            </a:fld>
            <a:endParaRPr lang="fr-FR"/>
          </a:p>
        </p:txBody>
      </p:sp>
      <p:pic>
        <p:nvPicPr>
          <p:cNvPr id="5" name="Content Placeholder 4">
            <a:extLst>
              <a:ext uri="{FF2B5EF4-FFF2-40B4-BE49-F238E27FC236}">
                <a16:creationId xmlns:a16="http://schemas.microsoft.com/office/drawing/2014/main" id="{F08FE0D2-2317-FE44-A9F2-4C924C56EC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8348" y="1396023"/>
            <a:ext cx="9847660" cy="5254992"/>
          </a:xfrm>
          <a:prstGeom prst="rect">
            <a:avLst/>
          </a:prstGeom>
        </p:spPr>
      </p:pic>
    </p:spTree>
    <p:extLst>
      <p:ext uri="{BB962C8B-B14F-4D97-AF65-F5344CB8AC3E}">
        <p14:creationId xmlns:p14="http://schemas.microsoft.com/office/powerpoint/2010/main" val="33702576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BFCBFF"/>
        </a:solidFill>
        <a:effectLst/>
      </p:bgPr>
    </p:bg>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EF6CCF5-4958-6A44-BC53-096787B8BD34}"/>
              </a:ext>
            </a:extLst>
          </p:cNvPr>
          <p:cNvSpPr>
            <a:spLocks noGrp="1"/>
          </p:cNvSpPr>
          <p:nvPr>
            <p:ph type="sldNum" sz="quarter" idx="12"/>
          </p:nvPr>
        </p:nvSpPr>
        <p:spPr/>
        <p:txBody>
          <a:bodyPr/>
          <a:lstStyle/>
          <a:p>
            <a:fld id="{1C3F0C5A-6CA2-CE48-ADD0-A323063E9F5B}" type="slidenum">
              <a:rPr lang="fr-FR" smtClean="0"/>
              <a:t>35</a:t>
            </a:fld>
            <a:endParaRPr lang="fr-FR"/>
          </a:p>
        </p:txBody>
      </p:sp>
      <p:pic>
        <p:nvPicPr>
          <p:cNvPr id="7" name="Picture 6">
            <a:extLst>
              <a:ext uri="{FF2B5EF4-FFF2-40B4-BE49-F238E27FC236}">
                <a16:creationId xmlns:a16="http://schemas.microsoft.com/office/drawing/2014/main" id="{62E99689-2B98-2545-9567-344202594868}"/>
              </a:ext>
            </a:extLst>
          </p:cNvPr>
          <p:cNvPicPr>
            <a:picLocks noChangeAspect="1"/>
          </p:cNvPicPr>
          <p:nvPr/>
        </p:nvPicPr>
        <p:blipFill>
          <a:blip r:embed="rId2"/>
          <a:stretch>
            <a:fillRect/>
          </a:stretch>
        </p:blipFill>
        <p:spPr>
          <a:xfrm>
            <a:off x="8205761" y="944185"/>
            <a:ext cx="3910039" cy="4969630"/>
          </a:xfrm>
          <a:prstGeom prst="rect">
            <a:avLst/>
          </a:prstGeom>
        </p:spPr>
      </p:pic>
      <p:sp>
        <p:nvSpPr>
          <p:cNvPr id="5" name="Title 4">
            <a:extLst>
              <a:ext uri="{FF2B5EF4-FFF2-40B4-BE49-F238E27FC236}">
                <a16:creationId xmlns:a16="http://schemas.microsoft.com/office/drawing/2014/main" id="{3A99D085-1B41-C111-A986-14FFA5B7F9D4}"/>
              </a:ext>
            </a:extLst>
          </p:cNvPr>
          <p:cNvSpPr>
            <a:spLocks noGrp="1"/>
          </p:cNvSpPr>
          <p:nvPr>
            <p:ph type="title"/>
          </p:nvPr>
        </p:nvSpPr>
        <p:spPr/>
        <p:txBody>
          <a:bodyPr/>
          <a:lstStyle/>
          <a:p>
            <a:r>
              <a:rPr lang="en-CH" dirty="0"/>
              <a:t>Tutorial / Practical</a:t>
            </a:r>
          </a:p>
        </p:txBody>
      </p:sp>
    </p:spTree>
    <p:extLst>
      <p:ext uri="{BB962C8B-B14F-4D97-AF65-F5344CB8AC3E}">
        <p14:creationId xmlns:p14="http://schemas.microsoft.com/office/powerpoint/2010/main" val="27713368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B61E06-7B29-4458-B27A-D81E61E4AC52}"/>
              </a:ext>
            </a:extLst>
          </p:cNvPr>
          <p:cNvSpPr>
            <a:spLocks noGrp="1"/>
          </p:cNvSpPr>
          <p:nvPr>
            <p:ph type="title"/>
          </p:nvPr>
        </p:nvSpPr>
        <p:spPr/>
        <p:txBody>
          <a:bodyPr/>
          <a:lstStyle/>
          <a:p>
            <a:r>
              <a:rPr lang="en-US" dirty="0"/>
              <a:t>Introduction</a:t>
            </a:r>
            <a:endParaRPr lang="en-CH" dirty="0"/>
          </a:p>
        </p:txBody>
      </p:sp>
      <p:sp>
        <p:nvSpPr>
          <p:cNvPr id="3" name="Content Placeholder 2">
            <a:extLst>
              <a:ext uri="{FF2B5EF4-FFF2-40B4-BE49-F238E27FC236}">
                <a16:creationId xmlns:a16="http://schemas.microsoft.com/office/drawing/2014/main" id="{EFD58C82-768E-45A2-AF2C-E98B35EDB210}"/>
              </a:ext>
            </a:extLst>
          </p:cNvPr>
          <p:cNvSpPr>
            <a:spLocks noGrp="1"/>
          </p:cNvSpPr>
          <p:nvPr>
            <p:ph idx="1"/>
          </p:nvPr>
        </p:nvSpPr>
        <p:spPr/>
        <p:txBody>
          <a:bodyPr>
            <a:normAutofit lnSpcReduction="10000"/>
          </a:bodyPr>
          <a:lstStyle/>
          <a:p>
            <a:r>
              <a:rPr lang="en-US" dirty="0"/>
              <a:t>To evaluate a ML algorithm, we need a way to measure </a:t>
            </a:r>
            <a:r>
              <a:rPr lang="en-US" b="1" dirty="0">
                <a:solidFill>
                  <a:srgbClr val="0432FF"/>
                </a:solidFill>
              </a:rPr>
              <a:t>how well it performs on the task</a:t>
            </a:r>
          </a:p>
          <a:p>
            <a:pPr marL="0" indent="0">
              <a:buNone/>
            </a:pPr>
            <a:endParaRPr lang="en-US" b="1" dirty="0">
              <a:solidFill>
                <a:srgbClr val="0432FF"/>
              </a:solidFill>
            </a:endParaRPr>
          </a:p>
          <a:p>
            <a:r>
              <a:rPr lang="en-US" dirty="0"/>
              <a:t>It is measured </a:t>
            </a:r>
            <a:r>
              <a:rPr lang="en-US" b="1" dirty="0">
                <a:solidFill>
                  <a:srgbClr val="0432FF"/>
                </a:solidFill>
              </a:rPr>
              <a:t>on a separate set </a:t>
            </a:r>
            <a:r>
              <a:rPr lang="en-US" dirty="0"/>
              <a:t>(test set) from what we use to build the function f (training set) </a:t>
            </a:r>
          </a:p>
          <a:p>
            <a:pPr marL="0" indent="0">
              <a:buNone/>
            </a:pPr>
            <a:endParaRPr lang="en-US" dirty="0"/>
          </a:p>
          <a:p>
            <a:r>
              <a:rPr lang="en-US" b="1" dirty="0">
                <a:solidFill>
                  <a:srgbClr val="00B050"/>
                </a:solidFill>
              </a:rPr>
              <a:t>Examples</a:t>
            </a:r>
            <a:r>
              <a:rPr lang="en-US" dirty="0"/>
              <a:t> : </a:t>
            </a:r>
          </a:p>
          <a:p>
            <a:pPr lvl="1"/>
            <a:r>
              <a:rPr lang="en-US" dirty="0"/>
              <a:t>Classification accuracy (portion of correct answers) </a:t>
            </a:r>
          </a:p>
          <a:p>
            <a:pPr lvl="1"/>
            <a:r>
              <a:rPr lang="en-US" dirty="0"/>
              <a:t>Error rate (portion of incorrect answers) </a:t>
            </a:r>
          </a:p>
          <a:p>
            <a:pPr lvl="1"/>
            <a:r>
              <a:rPr lang="en-US" dirty="0"/>
              <a:t>Regression accuracy (e.g. least squares errors) </a:t>
            </a:r>
            <a:endParaRPr lang="en-CH" dirty="0"/>
          </a:p>
        </p:txBody>
      </p:sp>
      <p:sp>
        <p:nvSpPr>
          <p:cNvPr id="4" name="Slide Number Placeholder 3">
            <a:extLst>
              <a:ext uri="{FF2B5EF4-FFF2-40B4-BE49-F238E27FC236}">
                <a16:creationId xmlns:a16="http://schemas.microsoft.com/office/drawing/2014/main" id="{DF69DEF3-632F-4FF2-A488-72C2B392E978}"/>
              </a:ext>
            </a:extLst>
          </p:cNvPr>
          <p:cNvSpPr>
            <a:spLocks noGrp="1"/>
          </p:cNvSpPr>
          <p:nvPr>
            <p:ph type="sldNum" sz="quarter" idx="12"/>
          </p:nvPr>
        </p:nvSpPr>
        <p:spPr/>
        <p:txBody>
          <a:bodyPr/>
          <a:lstStyle/>
          <a:p>
            <a:fld id="{1C3F0C5A-6CA2-CE48-ADD0-A323063E9F5B}" type="slidenum">
              <a:rPr lang="fr-FR" smtClean="0"/>
              <a:t>4</a:t>
            </a:fld>
            <a:endParaRPr lang="fr-FR"/>
          </a:p>
        </p:txBody>
      </p:sp>
    </p:spTree>
    <p:extLst>
      <p:ext uri="{BB962C8B-B14F-4D97-AF65-F5344CB8AC3E}">
        <p14:creationId xmlns:p14="http://schemas.microsoft.com/office/powerpoint/2010/main" val="38143908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A9EB29-1EA6-3346-BB33-0D4445FABD1B}"/>
              </a:ext>
            </a:extLst>
          </p:cNvPr>
          <p:cNvSpPr>
            <a:spLocks noGrp="1"/>
          </p:cNvSpPr>
          <p:nvPr>
            <p:ph type="title"/>
          </p:nvPr>
        </p:nvSpPr>
        <p:spPr/>
        <p:txBody>
          <a:bodyPr/>
          <a:lstStyle/>
          <a:p>
            <a:r>
              <a:rPr lang="en-US"/>
              <a:t>Inference</a:t>
            </a:r>
          </a:p>
        </p:txBody>
      </p:sp>
      <p:sp>
        <p:nvSpPr>
          <p:cNvPr id="4" name="Slide Number Placeholder 3">
            <a:extLst>
              <a:ext uri="{FF2B5EF4-FFF2-40B4-BE49-F238E27FC236}">
                <a16:creationId xmlns:a16="http://schemas.microsoft.com/office/drawing/2014/main" id="{90E01F1E-1362-B042-9657-641F68EC65A6}"/>
              </a:ext>
            </a:extLst>
          </p:cNvPr>
          <p:cNvSpPr>
            <a:spLocks noGrp="1"/>
          </p:cNvSpPr>
          <p:nvPr>
            <p:ph type="sldNum" sz="quarter" idx="12"/>
          </p:nvPr>
        </p:nvSpPr>
        <p:spPr/>
        <p:txBody>
          <a:bodyPr/>
          <a:lstStyle/>
          <a:p>
            <a:fld id="{1C3F0C5A-6CA2-CE48-ADD0-A323063E9F5B}" type="slidenum">
              <a:rPr lang="fr-FR" smtClean="0"/>
              <a:t>5</a:t>
            </a:fld>
            <a:endParaRPr lang="fr-FR"/>
          </a:p>
        </p:txBody>
      </p:sp>
      <p:pic>
        <p:nvPicPr>
          <p:cNvPr id="3" name="Picture 2">
            <a:extLst>
              <a:ext uri="{FF2B5EF4-FFF2-40B4-BE49-F238E27FC236}">
                <a16:creationId xmlns:a16="http://schemas.microsoft.com/office/drawing/2014/main" id="{42F3E12F-B983-699F-9D60-7DEE537FA013}"/>
              </a:ext>
            </a:extLst>
          </p:cNvPr>
          <p:cNvPicPr>
            <a:picLocks noChangeAspect="1"/>
          </p:cNvPicPr>
          <p:nvPr/>
        </p:nvPicPr>
        <p:blipFill>
          <a:blip r:embed="rId3"/>
          <a:stretch>
            <a:fillRect/>
          </a:stretch>
        </p:blipFill>
        <p:spPr>
          <a:xfrm>
            <a:off x="408709" y="1953544"/>
            <a:ext cx="6268538" cy="3562297"/>
          </a:xfrm>
          <a:prstGeom prst="rect">
            <a:avLst/>
          </a:prstGeom>
        </p:spPr>
      </p:pic>
      <p:pic>
        <p:nvPicPr>
          <p:cNvPr id="6" name="Picture 5">
            <a:extLst>
              <a:ext uri="{FF2B5EF4-FFF2-40B4-BE49-F238E27FC236}">
                <a16:creationId xmlns:a16="http://schemas.microsoft.com/office/drawing/2014/main" id="{15818769-8D30-2B23-1094-2C3BB997B08F}"/>
              </a:ext>
            </a:extLst>
          </p:cNvPr>
          <p:cNvPicPr>
            <a:picLocks noChangeAspect="1"/>
          </p:cNvPicPr>
          <p:nvPr/>
        </p:nvPicPr>
        <p:blipFill>
          <a:blip r:embed="rId4"/>
          <a:stretch>
            <a:fillRect/>
          </a:stretch>
        </p:blipFill>
        <p:spPr>
          <a:xfrm>
            <a:off x="6927367" y="1787228"/>
            <a:ext cx="4855924" cy="3647135"/>
          </a:xfrm>
          <a:prstGeom prst="rect">
            <a:avLst/>
          </a:prstGeom>
        </p:spPr>
      </p:pic>
      <p:sp>
        <p:nvSpPr>
          <p:cNvPr id="7" name="TextBox 6">
            <a:extLst>
              <a:ext uri="{FF2B5EF4-FFF2-40B4-BE49-F238E27FC236}">
                <a16:creationId xmlns:a16="http://schemas.microsoft.com/office/drawing/2014/main" id="{66AB9158-1181-A3F7-66B1-9E21FFCADDF5}"/>
              </a:ext>
            </a:extLst>
          </p:cNvPr>
          <p:cNvSpPr txBox="1"/>
          <p:nvPr/>
        </p:nvSpPr>
        <p:spPr>
          <a:xfrm>
            <a:off x="838200" y="6077247"/>
            <a:ext cx="10515600" cy="461665"/>
          </a:xfrm>
          <a:prstGeom prst="rect">
            <a:avLst/>
          </a:prstGeom>
          <a:noFill/>
        </p:spPr>
        <p:txBody>
          <a:bodyPr wrap="square" rtlCol="0">
            <a:spAutoFit/>
          </a:bodyPr>
          <a:lstStyle/>
          <a:p>
            <a:r>
              <a:rPr lang="en-GB" sz="1200" dirty="0">
                <a:solidFill>
                  <a:srgbClr val="000000"/>
                </a:solidFill>
                <a:effectLst/>
                <a:latin typeface="Helvetica Neue" panose="02000503000000020004" pitchFamily="2" charset="0"/>
              </a:rPr>
              <a:t>Vowels, M.J., </a:t>
            </a:r>
            <a:r>
              <a:rPr lang="en-GB" sz="1200" dirty="0" err="1">
                <a:solidFill>
                  <a:srgbClr val="000000"/>
                </a:solidFill>
                <a:effectLst/>
                <a:latin typeface="Helvetica Neue" panose="02000503000000020004" pitchFamily="2" charset="0"/>
              </a:rPr>
              <a:t>Camgoz</a:t>
            </a:r>
            <a:r>
              <a:rPr lang="en-GB" sz="1200" dirty="0">
                <a:solidFill>
                  <a:srgbClr val="000000"/>
                </a:solidFill>
                <a:effectLst/>
                <a:latin typeface="Helvetica Neue" panose="02000503000000020004" pitchFamily="2" charset="0"/>
              </a:rPr>
              <a:t>, N.C. and Bowden, R., 2021. VDSM: Unsupervised Video Disentanglement with State-Space </a:t>
            </a:r>
            <a:r>
              <a:rPr lang="en-GB" sz="1200" dirty="0" err="1">
                <a:solidFill>
                  <a:srgbClr val="000000"/>
                </a:solidFill>
                <a:effectLst/>
                <a:latin typeface="Helvetica Neue" panose="02000503000000020004" pitchFamily="2" charset="0"/>
              </a:rPr>
              <a:t>Modeling</a:t>
            </a:r>
            <a:r>
              <a:rPr lang="en-GB" sz="1200" dirty="0">
                <a:solidFill>
                  <a:srgbClr val="000000"/>
                </a:solidFill>
                <a:effectLst/>
                <a:latin typeface="Helvetica Neue" panose="02000503000000020004" pitchFamily="2" charset="0"/>
              </a:rPr>
              <a:t> and Deep Mixtures of Experts. In Proceedings of the IEEE/CVF Conference on Computer Vision and Pattern Recognition (pp. 8176-8186).</a:t>
            </a:r>
          </a:p>
        </p:txBody>
      </p:sp>
    </p:spTree>
    <p:extLst>
      <p:ext uri="{BB962C8B-B14F-4D97-AF65-F5344CB8AC3E}">
        <p14:creationId xmlns:p14="http://schemas.microsoft.com/office/powerpoint/2010/main" val="487549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F0BDD66-D88B-8B44-B77B-2415D223F62C}"/>
              </a:ext>
            </a:extLst>
          </p:cNvPr>
          <p:cNvSpPr>
            <a:spLocks noGrp="1"/>
          </p:cNvSpPr>
          <p:nvPr>
            <p:ph type="title"/>
          </p:nvPr>
        </p:nvSpPr>
        <p:spPr>
          <a:xfrm>
            <a:off x="664728" y="409626"/>
            <a:ext cx="11162347" cy="1325563"/>
          </a:xfrm>
        </p:spPr>
        <p:txBody>
          <a:bodyPr/>
          <a:lstStyle/>
          <a:p>
            <a:r>
              <a:rPr lang="en-GB" dirty="0"/>
              <a:t>Bias and Variance - Overfitting and Underfitting </a:t>
            </a:r>
          </a:p>
        </p:txBody>
      </p:sp>
      <p:pic>
        <p:nvPicPr>
          <p:cNvPr id="6" name="Espace réservé du contenu 5">
            <a:extLst>
              <a:ext uri="{FF2B5EF4-FFF2-40B4-BE49-F238E27FC236}">
                <a16:creationId xmlns:a16="http://schemas.microsoft.com/office/drawing/2014/main" id="{FA640334-FCAA-1647-9A64-0502FD0A0D2C}"/>
              </a:ext>
            </a:extLst>
          </p:cNvPr>
          <p:cNvPicPr>
            <a:picLocks noGrp="1" noChangeAspect="1"/>
          </p:cNvPicPr>
          <p:nvPr>
            <p:ph idx="1"/>
          </p:nvPr>
        </p:nvPicPr>
        <p:blipFill>
          <a:blip r:embed="rId3"/>
          <a:stretch>
            <a:fillRect/>
          </a:stretch>
        </p:blipFill>
        <p:spPr>
          <a:xfrm>
            <a:off x="129707" y="1778268"/>
            <a:ext cx="6903388" cy="4351338"/>
          </a:xfrm>
        </p:spPr>
      </p:pic>
      <p:sp>
        <p:nvSpPr>
          <p:cNvPr id="4" name="Espace réservé du numéro de diapositive 3">
            <a:extLst>
              <a:ext uri="{FF2B5EF4-FFF2-40B4-BE49-F238E27FC236}">
                <a16:creationId xmlns:a16="http://schemas.microsoft.com/office/drawing/2014/main" id="{1462C3F3-49E0-054B-B3E7-4B478AAC90F3}"/>
              </a:ext>
            </a:extLst>
          </p:cNvPr>
          <p:cNvSpPr>
            <a:spLocks noGrp="1"/>
          </p:cNvSpPr>
          <p:nvPr>
            <p:ph type="sldNum" sz="quarter" idx="12"/>
          </p:nvPr>
        </p:nvSpPr>
        <p:spPr/>
        <p:txBody>
          <a:bodyPr/>
          <a:lstStyle/>
          <a:p>
            <a:fld id="{1C3F0C5A-6CA2-CE48-ADD0-A323063E9F5B}" type="slidenum">
              <a:rPr lang="fr-FR" smtClean="0"/>
              <a:t>6</a:t>
            </a:fld>
            <a:endParaRPr lang="fr-FR"/>
          </a:p>
        </p:txBody>
      </p:sp>
      <p:pic>
        <p:nvPicPr>
          <p:cNvPr id="5" name="Espace réservé du contenu 5">
            <a:extLst>
              <a:ext uri="{FF2B5EF4-FFF2-40B4-BE49-F238E27FC236}">
                <a16:creationId xmlns:a16="http://schemas.microsoft.com/office/drawing/2014/main" id="{236BD538-83D8-4742-9479-1BBB365A464A}"/>
              </a:ext>
            </a:extLst>
          </p:cNvPr>
          <p:cNvPicPr>
            <a:picLocks noChangeAspect="1"/>
          </p:cNvPicPr>
          <p:nvPr/>
        </p:nvPicPr>
        <p:blipFill>
          <a:blip r:embed="rId4"/>
          <a:stretch>
            <a:fillRect/>
          </a:stretch>
        </p:blipFill>
        <p:spPr>
          <a:xfrm>
            <a:off x="6901116" y="1864426"/>
            <a:ext cx="5290883" cy="4491924"/>
          </a:xfrm>
          <a:prstGeom prst="rect">
            <a:avLst/>
          </a:prstGeom>
        </p:spPr>
      </p:pic>
      <p:sp>
        <p:nvSpPr>
          <p:cNvPr id="7" name="ZoneTexte 6">
            <a:extLst>
              <a:ext uri="{FF2B5EF4-FFF2-40B4-BE49-F238E27FC236}">
                <a16:creationId xmlns:a16="http://schemas.microsoft.com/office/drawing/2014/main" id="{3D76402D-23C0-DC48-81F6-AA87DEEF0EA6}"/>
              </a:ext>
            </a:extLst>
          </p:cNvPr>
          <p:cNvSpPr txBox="1"/>
          <p:nvPr/>
        </p:nvSpPr>
        <p:spPr>
          <a:xfrm>
            <a:off x="8566175" y="4135664"/>
            <a:ext cx="1960763" cy="430887"/>
          </a:xfrm>
          <a:prstGeom prst="rect">
            <a:avLst/>
          </a:prstGeom>
          <a:noFill/>
        </p:spPr>
        <p:txBody>
          <a:bodyPr wrap="square" rtlCol="0">
            <a:spAutoFit/>
          </a:bodyPr>
          <a:lstStyle/>
          <a:p>
            <a:r>
              <a:rPr lang="en-GB" sz="2200">
                <a:highlight>
                  <a:srgbClr val="FFFF00"/>
                </a:highlight>
              </a:rPr>
              <a:t>underfitting</a:t>
            </a:r>
          </a:p>
        </p:txBody>
      </p:sp>
      <p:sp>
        <p:nvSpPr>
          <p:cNvPr id="8" name="ZoneTexte 7">
            <a:extLst>
              <a:ext uri="{FF2B5EF4-FFF2-40B4-BE49-F238E27FC236}">
                <a16:creationId xmlns:a16="http://schemas.microsoft.com/office/drawing/2014/main" id="{E3162741-B1AE-0446-825D-61A54B9A7DF8}"/>
              </a:ext>
            </a:extLst>
          </p:cNvPr>
          <p:cNvSpPr txBox="1"/>
          <p:nvPr/>
        </p:nvSpPr>
        <p:spPr>
          <a:xfrm>
            <a:off x="10474036" y="6129606"/>
            <a:ext cx="1526511" cy="430887"/>
          </a:xfrm>
          <a:prstGeom prst="rect">
            <a:avLst/>
          </a:prstGeom>
          <a:noFill/>
        </p:spPr>
        <p:txBody>
          <a:bodyPr wrap="square" rtlCol="0">
            <a:spAutoFit/>
          </a:bodyPr>
          <a:lstStyle/>
          <a:p>
            <a:r>
              <a:rPr lang="en-GB" sz="2200">
                <a:highlight>
                  <a:srgbClr val="FFFF00"/>
                </a:highlight>
              </a:rPr>
              <a:t>overfitting</a:t>
            </a:r>
          </a:p>
        </p:txBody>
      </p:sp>
      <p:sp>
        <p:nvSpPr>
          <p:cNvPr id="9" name="ZoneTexte 8">
            <a:extLst>
              <a:ext uri="{FF2B5EF4-FFF2-40B4-BE49-F238E27FC236}">
                <a16:creationId xmlns:a16="http://schemas.microsoft.com/office/drawing/2014/main" id="{CECAA67D-216A-6746-9B83-A724B72B330F}"/>
              </a:ext>
            </a:extLst>
          </p:cNvPr>
          <p:cNvSpPr txBox="1"/>
          <p:nvPr/>
        </p:nvSpPr>
        <p:spPr>
          <a:xfrm>
            <a:off x="8566175" y="6108025"/>
            <a:ext cx="1360601" cy="430887"/>
          </a:xfrm>
          <a:prstGeom prst="rect">
            <a:avLst/>
          </a:prstGeom>
          <a:noFill/>
        </p:spPr>
        <p:txBody>
          <a:bodyPr wrap="square" rtlCol="0">
            <a:spAutoFit/>
          </a:bodyPr>
          <a:lstStyle/>
          <a:p>
            <a:r>
              <a:rPr lang="en-GB" sz="2200" i="1">
                <a:solidFill>
                  <a:srgbClr val="FF0000"/>
                </a:solidFill>
              </a:rPr>
              <a:t>   </a:t>
            </a:r>
            <a:r>
              <a:rPr lang="en-GB" sz="2200" b="1" i="1">
                <a:solidFill>
                  <a:srgbClr val="FF0000"/>
                </a:solidFill>
              </a:rPr>
              <a:t>optimal</a:t>
            </a:r>
          </a:p>
        </p:txBody>
      </p:sp>
    </p:spTree>
    <p:extLst>
      <p:ext uri="{BB962C8B-B14F-4D97-AF65-F5344CB8AC3E}">
        <p14:creationId xmlns:p14="http://schemas.microsoft.com/office/powerpoint/2010/main" val="19459549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FC247BC-EC93-CB46-BD45-E2247F15F68E}"/>
              </a:ext>
            </a:extLst>
          </p:cNvPr>
          <p:cNvSpPr>
            <a:spLocks noGrp="1"/>
          </p:cNvSpPr>
          <p:nvPr>
            <p:ph type="title"/>
          </p:nvPr>
        </p:nvSpPr>
        <p:spPr/>
        <p:txBody>
          <a:bodyPr/>
          <a:lstStyle/>
          <a:p>
            <a:r>
              <a:rPr lang="en-GB" dirty="0"/>
              <a:t>Overfitting and Underfitting</a:t>
            </a:r>
          </a:p>
        </p:txBody>
      </p:sp>
      <p:pic>
        <p:nvPicPr>
          <p:cNvPr id="6" name="Espace réservé du contenu 5">
            <a:extLst>
              <a:ext uri="{FF2B5EF4-FFF2-40B4-BE49-F238E27FC236}">
                <a16:creationId xmlns:a16="http://schemas.microsoft.com/office/drawing/2014/main" id="{CE29FD4C-EB20-8A43-B1D2-67142F8E3967}"/>
              </a:ext>
            </a:extLst>
          </p:cNvPr>
          <p:cNvPicPr>
            <a:picLocks noGrp="1" noChangeAspect="1"/>
          </p:cNvPicPr>
          <p:nvPr>
            <p:ph idx="1"/>
          </p:nvPr>
        </p:nvPicPr>
        <p:blipFill>
          <a:blip r:embed="rId3"/>
          <a:stretch>
            <a:fillRect/>
          </a:stretch>
        </p:blipFill>
        <p:spPr>
          <a:xfrm>
            <a:off x="0" y="1908464"/>
            <a:ext cx="7360183" cy="3454084"/>
          </a:xfrm>
        </p:spPr>
      </p:pic>
      <p:sp>
        <p:nvSpPr>
          <p:cNvPr id="4" name="Espace réservé du numéro de diapositive 3">
            <a:extLst>
              <a:ext uri="{FF2B5EF4-FFF2-40B4-BE49-F238E27FC236}">
                <a16:creationId xmlns:a16="http://schemas.microsoft.com/office/drawing/2014/main" id="{1CC961FA-1E88-1B4F-B2E6-CE789741FEEF}"/>
              </a:ext>
            </a:extLst>
          </p:cNvPr>
          <p:cNvSpPr>
            <a:spLocks noGrp="1"/>
          </p:cNvSpPr>
          <p:nvPr>
            <p:ph type="sldNum" sz="quarter" idx="12"/>
          </p:nvPr>
        </p:nvSpPr>
        <p:spPr/>
        <p:txBody>
          <a:bodyPr/>
          <a:lstStyle/>
          <a:p>
            <a:fld id="{1C3F0C5A-6CA2-CE48-ADD0-A323063E9F5B}" type="slidenum">
              <a:rPr lang="fr-FR" smtClean="0"/>
              <a:t>7</a:t>
            </a:fld>
            <a:endParaRPr lang="fr-FR"/>
          </a:p>
        </p:txBody>
      </p:sp>
      <p:pic>
        <p:nvPicPr>
          <p:cNvPr id="8" name="Image 7">
            <a:extLst>
              <a:ext uri="{FF2B5EF4-FFF2-40B4-BE49-F238E27FC236}">
                <a16:creationId xmlns:a16="http://schemas.microsoft.com/office/drawing/2014/main" id="{9304CEC3-DB7F-5F44-901A-BED689FC3DDC}"/>
              </a:ext>
            </a:extLst>
          </p:cNvPr>
          <p:cNvPicPr>
            <a:picLocks noChangeAspect="1"/>
          </p:cNvPicPr>
          <p:nvPr/>
        </p:nvPicPr>
        <p:blipFill>
          <a:blip r:embed="rId4"/>
          <a:stretch>
            <a:fillRect/>
          </a:stretch>
        </p:blipFill>
        <p:spPr>
          <a:xfrm>
            <a:off x="8120496" y="4045417"/>
            <a:ext cx="3900010" cy="2612627"/>
          </a:xfrm>
          <a:prstGeom prst="rect">
            <a:avLst/>
          </a:prstGeom>
        </p:spPr>
      </p:pic>
      <p:sp>
        <p:nvSpPr>
          <p:cNvPr id="7" name="ZoneTexte 6">
            <a:extLst>
              <a:ext uri="{FF2B5EF4-FFF2-40B4-BE49-F238E27FC236}">
                <a16:creationId xmlns:a16="http://schemas.microsoft.com/office/drawing/2014/main" id="{24577D7D-BEBD-C842-94D0-705CF492725F}"/>
              </a:ext>
            </a:extLst>
          </p:cNvPr>
          <p:cNvSpPr txBox="1"/>
          <p:nvPr/>
        </p:nvSpPr>
        <p:spPr>
          <a:xfrm>
            <a:off x="611032" y="5351731"/>
            <a:ext cx="1960763" cy="430887"/>
          </a:xfrm>
          <a:prstGeom prst="rect">
            <a:avLst/>
          </a:prstGeom>
          <a:noFill/>
        </p:spPr>
        <p:txBody>
          <a:bodyPr wrap="square" rtlCol="0">
            <a:spAutoFit/>
          </a:bodyPr>
          <a:lstStyle/>
          <a:p>
            <a:r>
              <a:rPr lang="en-GB" sz="2200" i="1" dirty="0">
                <a:solidFill>
                  <a:srgbClr val="FF0000"/>
                </a:solidFill>
              </a:rPr>
              <a:t>High bias</a:t>
            </a:r>
          </a:p>
        </p:txBody>
      </p:sp>
      <p:sp>
        <p:nvSpPr>
          <p:cNvPr id="9" name="ZoneTexte 6">
            <a:extLst>
              <a:ext uri="{FF2B5EF4-FFF2-40B4-BE49-F238E27FC236}">
                <a16:creationId xmlns:a16="http://schemas.microsoft.com/office/drawing/2014/main" id="{860D3BF1-C62A-604E-8671-A26792348459}"/>
              </a:ext>
            </a:extLst>
          </p:cNvPr>
          <p:cNvSpPr txBox="1"/>
          <p:nvPr/>
        </p:nvSpPr>
        <p:spPr>
          <a:xfrm>
            <a:off x="5399420" y="5364880"/>
            <a:ext cx="1960763" cy="430887"/>
          </a:xfrm>
          <a:prstGeom prst="rect">
            <a:avLst/>
          </a:prstGeom>
          <a:noFill/>
        </p:spPr>
        <p:txBody>
          <a:bodyPr wrap="square" rtlCol="0">
            <a:spAutoFit/>
          </a:bodyPr>
          <a:lstStyle/>
          <a:p>
            <a:r>
              <a:rPr lang="en-GB" sz="2200" i="1">
                <a:solidFill>
                  <a:srgbClr val="FF0000"/>
                </a:solidFill>
              </a:rPr>
              <a:t>High variance</a:t>
            </a:r>
          </a:p>
        </p:txBody>
      </p:sp>
      <p:pic>
        <p:nvPicPr>
          <p:cNvPr id="10" name="Picture 9">
            <a:extLst>
              <a:ext uri="{FF2B5EF4-FFF2-40B4-BE49-F238E27FC236}">
                <a16:creationId xmlns:a16="http://schemas.microsoft.com/office/drawing/2014/main" id="{D3C1D37E-C629-4E42-A0C2-3950FFC00355}"/>
              </a:ext>
            </a:extLst>
          </p:cNvPr>
          <p:cNvPicPr>
            <a:picLocks noChangeAspect="1"/>
          </p:cNvPicPr>
          <p:nvPr/>
        </p:nvPicPr>
        <p:blipFill>
          <a:blip r:embed="rId5"/>
          <a:stretch>
            <a:fillRect/>
          </a:stretch>
        </p:blipFill>
        <p:spPr>
          <a:xfrm>
            <a:off x="7552459" y="688600"/>
            <a:ext cx="4639541" cy="3151640"/>
          </a:xfrm>
          <a:prstGeom prst="rect">
            <a:avLst/>
          </a:prstGeom>
        </p:spPr>
      </p:pic>
    </p:spTree>
    <p:extLst>
      <p:ext uri="{BB962C8B-B14F-4D97-AF65-F5344CB8AC3E}">
        <p14:creationId xmlns:p14="http://schemas.microsoft.com/office/powerpoint/2010/main" val="18030447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D9F7C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D0D89A-9555-0B40-A990-08E29C12B7E5}"/>
              </a:ext>
            </a:extLst>
          </p:cNvPr>
          <p:cNvSpPr>
            <a:spLocks noGrp="1"/>
          </p:cNvSpPr>
          <p:nvPr>
            <p:ph type="title"/>
          </p:nvPr>
        </p:nvSpPr>
        <p:spPr/>
        <p:txBody>
          <a:bodyPr/>
          <a:lstStyle/>
          <a:p>
            <a:r>
              <a:rPr lang="en-US"/>
              <a:t>Optimization</a:t>
            </a:r>
          </a:p>
        </p:txBody>
      </p:sp>
      <p:sp>
        <p:nvSpPr>
          <p:cNvPr id="3" name="Text Placeholder 2">
            <a:extLst>
              <a:ext uri="{FF2B5EF4-FFF2-40B4-BE49-F238E27FC236}">
                <a16:creationId xmlns:a16="http://schemas.microsoft.com/office/drawing/2014/main" id="{2FCD665F-ABF8-3742-BBC0-FB9CE740A575}"/>
              </a:ext>
            </a:extLst>
          </p:cNvPr>
          <p:cNvSpPr>
            <a:spLocks noGrp="1"/>
          </p:cNvSpPr>
          <p:nvPr>
            <p:ph type="body" idx="1"/>
          </p:nvPr>
        </p:nvSpPr>
        <p:spPr/>
        <p:txBody>
          <a:bodyPr/>
          <a:lstStyle/>
          <a:p>
            <a:r>
              <a:rPr lang="en-US" dirty="0"/>
              <a:t>In terms of performance and time</a:t>
            </a:r>
          </a:p>
        </p:txBody>
      </p:sp>
      <p:sp>
        <p:nvSpPr>
          <p:cNvPr id="4" name="Slide Number Placeholder 3">
            <a:extLst>
              <a:ext uri="{FF2B5EF4-FFF2-40B4-BE49-F238E27FC236}">
                <a16:creationId xmlns:a16="http://schemas.microsoft.com/office/drawing/2014/main" id="{9288F452-4756-904E-8042-958200C33D54}"/>
              </a:ext>
            </a:extLst>
          </p:cNvPr>
          <p:cNvSpPr>
            <a:spLocks noGrp="1"/>
          </p:cNvSpPr>
          <p:nvPr>
            <p:ph type="sldNum" sz="quarter" idx="12"/>
          </p:nvPr>
        </p:nvSpPr>
        <p:spPr/>
        <p:txBody>
          <a:bodyPr/>
          <a:lstStyle/>
          <a:p>
            <a:fld id="{1C3F0C5A-6CA2-CE48-ADD0-A323063E9F5B}" type="slidenum">
              <a:rPr lang="fr-FR" smtClean="0"/>
              <a:t>8</a:t>
            </a:fld>
            <a:endParaRPr lang="fr-FR"/>
          </a:p>
        </p:txBody>
      </p:sp>
      <p:pic>
        <p:nvPicPr>
          <p:cNvPr id="5" name="Picture 4">
            <a:extLst>
              <a:ext uri="{FF2B5EF4-FFF2-40B4-BE49-F238E27FC236}">
                <a16:creationId xmlns:a16="http://schemas.microsoft.com/office/drawing/2014/main" id="{8599B3F3-726E-B543-86C0-5ADAE8BA040C}"/>
              </a:ext>
            </a:extLst>
          </p:cNvPr>
          <p:cNvPicPr>
            <a:picLocks noChangeAspect="1"/>
          </p:cNvPicPr>
          <p:nvPr/>
        </p:nvPicPr>
        <p:blipFill>
          <a:blip r:embed="rId2"/>
          <a:stretch>
            <a:fillRect/>
          </a:stretch>
        </p:blipFill>
        <p:spPr>
          <a:xfrm>
            <a:off x="7829679" y="401177"/>
            <a:ext cx="4027041" cy="5821823"/>
          </a:xfrm>
          <a:prstGeom prst="rect">
            <a:avLst/>
          </a:prstGeom>
        </p:spPr>
      </p:pic>
    </p:spTree>
    <p:extLst>
      <p:ext uri="{BB962C8B-B14F-4D97-AF65-F5344CB8AC3E}">
        <p14:creationId xmlns:p14="http://schemas.microsoft.com/office/powerpoint/2010/main" val="902557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7FFBD"/>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55DA78-7537-D440-959A-819C7216FA5D}"/>
              </a:ext>
            </a:extLst>
          </p:cNvPr>
          <p:cNvSpPr>
            <a:spLocks noGrp="1"/>
          </p:cNvSpPr>
          <p:nvPr>
            <p:ph type="title"/>
          </p:nvPr>
        </p:nvSpPr>
        <p:spPr/>
        <p:txBody>
          <a:bodyPr/>
          <a:lstStyle/>
          <a:p>
            <a:r>
              <a:rPr lang="en-US" dirty="0"/>
              <a:t>1. Performance</a:t>
            </a:r>
          </a:p>
        </p:txBody>
      </p:sp>
      <p:sp>
        <p:nvSpPr>
          <p:cNvPr id="4" name="Slide Number Placeholder 3">
            <a:extLst>
              <a:ext uri="{FF2B5EF4-FFF2-40B4-BE49-F238E27FC236}">
                <a16:creationId xmlns:a16="http://schemas.microsoft.com/office/drawing/2014/main" id="{3F408CB0-E5EA-E548-A280-E4608561F037}"/>
              </a:ext>
            </a:extLst>
          </p:cNvPr>
          <p:cNvSpPr>
            <a:spLocks noGrp="1"/>
          </p:cNvSpPr>
          <p:nvPr>
            <p:ph type="sldNum" sz="quarter" idx="12"/>
          </p:nvPr>
        </p:nvSpPr>
        <p:spPr/>
        <p:txBody>
          <a:bodyPr/>
          <a:lstStyle/>
          <a:p>
            <a:fld id="{1C3F0C5A-6CA2-CE48-ADD0-A323063E9F5B}" type="slidenum">
              <a:rPr lang="fr-FR" smtClean="0"/>
              <a:t>9</a:t>
            </a:fld>
            <a:endParaRPr lang="fr-FR"/>
          </a:p>
        </p:txBody>
      </p:sp>
      <p:sp>
        <p:nvSpPr>
          <p:cNvPr id="6" name="Text Placeholder 5">
            <a:extLst>
              <a:ext uri="{FF2B5EF4-FFF2-40B4-BE49-F238E27FC236}">
                <a16:creationId xmlns:a16="http://schemas.microsoft.com/office/drawing/2014/main" id="{DFD776A6-3D6E-764D-95B7-8481227E1BCC}"/>
              </a:ext>
            </a:extLst>
          </p:cNvPr>
          <p:cNvSpPr>
            <a:spLocks noGrp="1"/>
          </p:cNvSpPr>
          <p:nvPr>
            <p:ph type="body" idx="1"/>
          </p:nvPr>
        </p:nvSpPr>
        <p:spPr/>
        <p:txBody>
          <a:bodyPr/>
          <a:lstStyle/>
          <a:p>
            <a:pPr marL="342900" indent="-342900">
              <a:buFontTx/>
              <a:buChar char="-"/>
            </a:pPr>
            <a:r>
              <a:rPr lang="en-US" dirty="0"/>
              <a:t>Bias reduction techniques</a:t>
            </a:r>
          </a:p>
          <a:p>
            <a:pPr marL="342900" indent="-342900">
              <a:buFontTx/>
              <a:buChar char="-"/>
            </a:pPr>
            <a:r>
              <a:rPr lang="en-US" dirty="0"/>
              <a:t>Variance reduction techniques </a:t>
            </a:r>
          </a:p>
          <a:p>
            <a:pPr marL="342900" indent="-342900">
              <a:buFontTx/>
              <a:buChar char="-"/>
            </a:pPr>
            <a:endParaRPr lang="en-US" dirty="0"/>
          </a:p>
        </p:txBody>
      </p:sp>
      <p:pic>
        <p:nvPicPr>
          <p:cNvPr id="5" name="Picture 4">
            <a:extLst>
              <a:ext uri="{FF2B5EF4-FFF2-40B4-BE49-F238E27FC236}">
                <a16:creationId xmlns:a16="http://schemas.microsoft.com/office/drawing/2014/main" id="{1D4AE1E1-3C12-6844-BA4C-9EE1486525F3}"/>
              </a:ext>
            </a:extLst>
          </p:cNvPr>
          <p:cNvPicPr>
            <a:picLocks noChangeAspect="1"/>
          </p:cNvPicPr>
          <p:nvPr/>
        </p:nvPicPr>
        <p:blipFill>
          <a:blip r:embed="rId3"/>
          <a:stretch>
            <a:fillRect/>
          </a:stretch>
        </p:blipFill>
        <p:spPr>
          <a:xfrm>
            <a:off x="6721757" y="-14912"/>
            <a:ext cx="5470243" cy="3395323"/>
          </a:xfrm>
          <a:prstGeom prst="rect">
            <a:avLst/>
          </a:prstGeom>
        </p:spPr>
      </p:pic>
    </p:spTree>
    <p:extLst>
      <p:ext uri="{BB962C8B-B14F-4D97-AF65-F5344CB8AC3E}">
        <p14:creationId xmlns:p14="http://schemas.microsoft.com/office/powerpoint/2010/main" val="3123251182"/>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7166</TotalTime>
  <Words>2239</Words>
  <Application>Microsoft Macintosh PowerPoint</Application>
  <PresentationFormat>Widescreen</PresentationFormat>
  <Paragraphs>363</Paragraphs>
  <Slides>35</Slides>
  <Notes>25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35</vt:i4>
      </vt:variant>
    </vt:vector>
  </HeadingPairs>
  <TitlesOfParts>
    <vt:vector size="42" baseType="lpstr">
      <vt:lpstr>Arial</vt:lpstr>
      <vt:lpstr>Calibri</vt:lpstr>
      <vt:lpstr>Calibri Light</vt:lpstr>
      <vt:lpstr>Cambria Math</vt:lpstr>
      <vt:lpstr>Helvetica Neue</vt:lpstr>
      <vt:lpstr>Wingdings</vt:lpstr>
      <vt:lpstr>Thème Office</vt:lpstr>
      <vt:lpstr>Deep Forward Networks - Optimization</vt:lpstr>
      <vt:lpstr>Machine Learning Definition</vt:lpstr>
      <vt:lpstr>Performance Measure P</vt:lpstr>
      <vt:lpstr>Introduction</vt:lpstr>
      <vt:lpstr>Inference</vt:lpstr>
      <vt:lpstr>Bias and Variance - Overfitting and Underfitting </vt:lpstr>
      <vt:lpstr>Overfitting and Underfitting</vt:lpstr>
      <vt:lpstr>Optimization</vt:lpstr>
      <vt:lpstr>1. Performance</vt:lpstr>
      <vt:lpstr>Case</vt:lpstr>
      <vt:lpstr>Evaluation metrics</vt:lpstr>
      <vt:lpstr>PowerPoint Presentation</vt:lpstr>
      <vt:lpstr>PowerPoint Presentation</vt:lpstr>
      <vt:lpstr>F1-score </vt:lpstr>
      <vt:lpstr>First of all, understand your data ! </vt:lpstr>
      <vt:lpstr>Bias Reduction techniques</vt:lpstr>
      <vt:lpstr>PowerPoint Presentation</vt:lpstr>
      <vt:lpstr>Hyperparameters : epochs</vt:lpstr>
      <vt:lpstr>Hyperparameters : learning rate α</vt:lpstr>
      <vt:lpstr>Hyperparameters : batch size </vt:lpstr>
      <vt:lpstr>Hyperparameters : Global Search </vt:lpstr>
      <vt:lpstr>Hyperparameters : Global Search </vt:lpstr>
      <vt:lpstr>Model : Weight initialization</vt:lpstr>
      <vt:lpstr>Optimization algorithm</vt:lpstr>
      <vt:lpstr>Gradient Descent Variations</vt:lpstr>
      <vt:lpstr>Variance Reduction techniques</vt:lpstr>
      <vt:lpstr>Regularization</vt:lpstr>
      <vt:lpstr>Regularization (Dataset) : Division </vt:lpstr>
      <vt:lpstr>Regularization (Dataset) : Augmentation</vt:lpstr>
      <vt:lpstr>Regularization (Model) : Dropout</vt:lpstr>
      <vt:lpstr>Regularization (Training) : Early stopping</vt:lpstr>
      <vt:lpstr>Transfer Learning</vt:lpstr>
      <vt:lpstr>2. Time</vt:lpstr>
      <vt:lpstr>Material Acceleration (GPUs)</vt:lpstr>
      <vt:lpstr>Tutorial / Practical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Geraldine Conti</dc:creator>
  <cp:lastModifiedBy>Matthew Vowels</cp:lastModifiedBy>
  <cp:revision>531</cp:revision>
  <dcterms:created xsi:type="dcterms:W3CDTF">2019-08-05T05:12:45Z</dcterms:created>
  <dcterms:modified xsi:type="dcterms:W3CDTF">2023-01-23T10:04:02Z</dcterms:modified>
</cp:coreProperties>
</file>