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308" r:id="rId2"/>
    <p:sldId id="307" r:id="rId3"/>
    <p:sldId id="266" r:id="rId4"/>
    <p:sldId id="282" r:id="rId5"/>
    <p:sldId id="309" r:id="rId6"/>
    <p:sldId id="610" r:id="rId7"/>
    <p:sldId id="270" r:id="rId8"/>
    <p:sldId id="269" r:id="rId9"/>
    <p:sldId id="605" r:id="rId10"/>
    <p:sldId id="271" r:id="rId11"/>
    <p:sldId id="310" r:id="rId12"/>
    <p:sldId id="291" r:id="rId13"/>
    <p:sldId id="257" r:id="rId14"/>
    <p:sldId id="297" r:id="rId15"/>
    <p:sldId id="298" r:id="rId16"/>
    <p:sldId id="278" r:id="rId17"/>
    <p:sldId id="274" r:id="rId18"/>
    <p:sldId id="611" r:id="rId19"/>
    <p:sldId id="327" r:id="rId20"/>
    <p:sldId id="275" r:id="rId21"/>
    <p:sldId id="619" r:id="rId22"/>
    <p:sldId id="622" r:id="rId23"/>
    <p:sldId id="620" r:id="rId24"/>
    <p:sldId id="621" r:id="rId25"/>
    <p:sldId id="623" r:id="rId26"/>
    <p:sldId id="624" r:id="rId27"/>
    <p:sldId id="429" r:id="rId28"/>
    <p:sldId id="430" r:id="rId29"/>
    <p:sldId id="613" r:id="rId30"/>
    <p:sldId id="614" r:id="rId31"/>
    <p:sldId id="615" r:id="rId32"/>
    <p:sldId id="616" r:id="rId33"/>
    <p:sldId id="312" r:id="rId34"/>
    <p:sldId id="433" r:id="rId35"/>
    <p:sldId id="272" r:id="rId36"/>
    <p:sldId id="612" r:id="rId37"/>
    <p:sldId id="606" r:id="rId38"/>
    <p:sldId id="607" r:id="rId39"/>
    <p:sldId id="618" r:id="rId40"/>
    <p:sldId id="617" r:id="rId41"/>
    <p:sldId id="608" r:id="rId42"/>
    <p:sldId id="609" r:id="rId43"/>
    <p:sldId id="604" r:id="rId4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CC66FF"/>
    <a:srgbClr val="0432FF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68"/>
    <p:restoredTop sz="85493"/>
  </p:normalViewPr>
  <p:slideViewPr>
    <p:cSldViewPr snapToGrid="0" snapToObjects="1">
      <p:cViewPr varScale="1">
        <p:scale>
          <a:sx n="61" d="100"/>
          <a:sy n="61" d="100"/>
        </p:scale>
        <p:origin x="248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3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E7B54-FF07-A14C-8854-71D22714594B}" type="datetimeFigureOut">
              <a:rPr lang="en-US" smtClean="0"/>
              <a:t>1/23/23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C2901-6F49-8D4E-BE9B-EADE812F6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27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parameter sharing (feature detector will be useful in several areas of the picture)</a:t>
            </a:r>
          </a:p>
          <a:p>
            <a:endParaRPr lang="en-US" dirty="0"/>
          </a:p>
          <a:p>
            <a:r>
              <a:rPr lang="en-US" dirty="0"/>
              <a:t>Input data : </a:t>
            </a:r>
          </a:p>
          <a:p>
            <a:r>
              <a:rPr lang="en-US" dirty="0"/>
              <a:t>1D : audio waveforms (single channel) and skeleton animation data/motion (multi-channel) </a:t>
            </a:r>
          </a:p>
          <a:p>
            <a:endParaRPr lang="en-US" dirty="0"/>
          </a:p>
          <a:p>
            <a:r>
              <a:rPr lang="en-US" dirty="0"/>
              <a:t>2D : audio data preprocessed via Fourier (single channel), color image data (multi-channel) </a:t>
            </a:r>
          </a:p>
          <a:p>
            <a:endParaRPr lang="en-US" dirty="0"/>
          </a:p>
          <a:p>
            <a:r>
              <a:rPr lang="en-US" dirty="0"/>
              <a:t>3D : volumetric data such as CT scans (single channel), color video data (multi-channel)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206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>
                    <a:solidFill>
                      <a:srgbClr val="0432FF"/>
                    </a:solidFill>
                  </a:rPr>
                  <a:t>Bounding box </a:t>
                </a:r>
                <a:r>
                  <a:rPr lang="en-US" dirty="0"/>
                  <a:t>specified by: </a:t>
                </a:r>
              </a:p>
              <a:p>
                <a:pPr lvl="1"/>
                <a:r>
                  <a:rPr lang="en-US" dirty="0">
                    <a:highlight>
                      <a:srgbClr val="FFFF00"/>
                    </a:highlight>
                  </a:rPr>
                  <a:t>Midpoint </a:t>
                </a:r>
                <a:r>
                  <a:rPr lang="en-US" dirty="0"/>
                  <a:t>(</a:t>
                </a:r>
                <a:r>
                  <a:rPr lang="en-US" dirty="0" err="1"/>
                  <a:t>centre</a:t>
                </a:r>
                <a:r>
                  <a:rPr lang="en-US" dirty="0"/>
                  <a:t> point) (</a:t>
                </a:r>
                <a14:m>
                  <m:oMath xmlns:m="http://schemas.openxmlformats.org/officeDocument/2006/math">
                    <m:r>
                      <a:rPr lang="fr-CH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fr-CH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fr-CH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CH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≤1)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Width and </a:t>
                </a:r>
                <a:r>
                  <a:rPr lang="en-US" dirty="0" err="1"/>
                  <a:t>heigh</a:t>
                </a:r>
                <a:r>
                  <a:rPr lang="en-US" dirty="0"/>
                  <a:t> (could be &gt;1)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Pc = is there an object?</a:t>
                </a:r>
              </a:p>
              <a:p>
                <a:r>
                  <a:rPr lang="en-US" dirty="0"/>
                  <a:t>C1, C2, C3 -&gt; one hot for three classes</a:t>
                </a:r>
              </a:p>
              <a:p>
                <a:endParaRPr lang="en-US" dirty="0"/>
              </a:p>
              <a:p>
                <a:r>
                  <a:rPr lang="en-US" dirty="0"/>
                  <a:t>Once : means only one forward propagation pass needed to make predictions </a:t>
                </a:r>
              </a:p>
              <a:p>
                <a:endParaRPr lang="en-US" dirty="0"/>
              </a:p>
              <a:p>
                <a:r>
                  <a:rPr lang="en-US" dirty="0"/>
                  <a:t>Having a finer grid allows us to avoid the problem of having two objects in the same grid cell </a:t>
                </a:r>
              </a:p>
              <a:p>
                <a:endParaRPr lang="en-US" dirty="0"/>
              </a:p>
              <a:p>
                <a:r>
                  <a:rPr lang="en-US" dirty="0" err="1"/>
                  <a:t>Heigh</a:t>
                </a:r>
                <a:r>
                  <a:rPr lang="en-US" dirty="0"/>
                  <a:t> or width greater than 1 if goes outside of the grid </a:t>
                </a:r>
              </a:p>
              <a:p>
                <a:endParaRPr lang="en-US" dirty="0"/>
              </a:p>
              <a:p>
                <a:pPr lvl="0"/>
                <a:r>
                  <a:rPr lang="en-US" dirty="0"/>
                  <a:t>Yolo-v3</a:t>
                </a:r>
              </a:p>
              <a:p>
                <a:pPr lvl="0"/>
                <a:r>
                  <a:rPr lang="en-US" dirty="0"/>
                  <a:t>Weights : yolov3-tiny.conv.15</a:t>
                </a:r>
              </a:p>
              <a:p>
                <a:pPr lvl="0"/>
                <a:endParaRPr lang="en-US" dirty="0"/>
              </a:p>
              <a:p>
                <a:pPr lvl="0"/>
                <a:r>
                  <a:rPr lang="en-US" dirty="0"/>
                  <a:t>Popular </a:t>
                </a:r>
                <a:r>
                  <a:rPr lang="en-US" dirty="0" err="1"/>
                  <a:t>algo</a:t>
                </a:r>
                <a:r>
                  <a:rPr lang="en-US" dirty="0"/>
                  <a:t> : high accuracy and able to run in real-time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>
                    <a:solidFill>
                      <a:srgbClr val="0432FF"/>
                    </a:solidFill>
                  </a:rPr>
                  <a:t>Bounding box </a:t>
                </a:r>
                <a:r>
                  <a:rPr lang="en-US" dirty="0"/>
                  <a:t>specified by: </a:t>
                </a:r>
              </a:p>
              <a:p>
                <a:pPr lvl="1"/>
                <a:r>
                  <a:rPr lang="en-US" dirty="0">
                    <a:highlight>
                      <a:srgbClr val="FFFF00"/>
                    </a:highlight>
                  </a:rPr>
                  <a:t>Midpoint </a:t>
                </a:r>
                <a:r>
                  <a:rPr lang="en-US" dirty="0"/>
                  <a:t>(</a:t>
                </a:r>
                <a:r>
                  <a:rPr lang="en-US" dirty="0" err="1"/>
                  <a:t>centre</a:t>
                </a:r>
                <a:r>
                  <a:rPr lang="en-US" dirty="0"/>
                  <a:t> point) (</a:t>
                </a:r>
                <a:r>
                  <a:rPr lang="fr-CH" b="0" i="0">
                    <a:latin typeface="Cambria Math" panose="02040503050406030204" pitchFamily="18" charset="0"/>
                  </a:rPr>
                  <a:t>0</a:t>
                </a:r>
                <a:r>
                  <a:rPr lang="fr-CH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≤𝑥≤1)</a:t>
                </a:r>
                <a:endParaRPr lang="en-US" dirty="0"/>
              </a:p>
              <a:p>
                <a:pPr lvl="1"/>
                <a:r>
                  <a:rPr lang="en-US" dirty="0"/>
                  <a:t>Width and </a:t>
                </a:r>
                <a:r>
                  <a:rPr lang="en-US" dirty="0" err="1"/>
                  <a:t>heigh</a:t>
                </a:r>
                <a:r>
                  <a:rPr lang="en-US" dirty="0"/>
                  <a:t> (could be &gt;1)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Once : means only one forward propagation pass needed to make predictions </a:t>
                </a:r>
              </a:p>
              <a:p>
                <a:endParaRPr lang="en-US" dirty="0"/>
              </a:p>
              <a:p>
                <a:r>
                  <a:rPr lang="en-US" dirty="0"/>
                  <a:t>Having a finer grid allows us to avoid the problem of having two objects in the same grid cell </a:t>
                </a:r>
              </a:p>
              <a:p>
                <a:endParaRPr lang="en-US" dirty="0"/>
              </a:p>
              <a:p>
                <a:r>
                  <a:rPr lang="en-US" dirty="0" err="1"/>
                  <a:t>Heigh</a:t>
                </a:r>
                <a:r>
                  <a:rPr lang="en-US" dirty="0"/>
                  <a:t> or width greater than 1 if goes outside of the grid </a:t>
                </a:r>
              </a:p>
              <a:p>
                <a:endParaRPr lang="en-US" dirty="0"/>
              </a:p>
              <a:p>
                <a:pPr lvl="0"/>
                <a:r>
                  <a:rPr lang="en-US" dirty="0"/>
                  <a:t>Yolo-v3</a:t>
                </a:r>
              </a:p>
              <a:p>
                <a:pPr lvl="0"/>
                <a:r>
                  <a:rPr lang="en-US" dirty="0"/>
                  <a:t>Weights : yolov3-tiny.conv.15</a:t>
                </a:r>
              </a:p>
              <a:p>
                <a:pPr lvl="0"/>
                <a:endParaRPr lang="en-US" dirty="0"/>
              </a:p>
              <a:p>
                <a:pPr lvl="0"/>
                <a:r>
                  <a:rPr lang="en-US" dirty="0"/>
                  <a:t>Popular </a:t>
                </a:r>
                <a:r>
                  <a:rPr lang="en-US" dirty="0" err="1"/>
                  <a:t>algo</a:t>
                </a:r>
                <a:r>
                  <a:rPr lang="en-US" dirty="0"/>
                  <a:t> : high accuracy and able to run in real-time</a:t>
                </a:r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01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1) </a:t>
            </a:r>
          </a:p>
          <a:p>
            <a:r>
              <a:rPr lang="en-US" dirty="0"/>
              <a:t>Cut the image in 19 cells in each direction </a:t>
            </a:r>
          </a:p>
          <a:p>
            <a:r>
              <a:rPr lang="en-US" dirty="0"/>
              <a:t>For each cell, find the maximum of the probability scores (max across both the 5 anchor boxes and across different classes)</a:t>
            </a:r>
          </a:p>
          <a:p>
            <a:r>
              <a:rPr lang="en-US" dirty="0"/>
              <a:t>Color that grid cell according to what object that grid cell considers the most likely</a:t>
            </a:r>
          </a:p>
          <a:p>
            <a:endParaRPr lang="en-US" dirty="0"/>
          </a:p>
          <a:p>
            <a:r>
              <a:rPr lang="en-US" dirty="0"/>
              <a:t>2) Plot the bounding boxes that it outputs. The picture already only takes into account boxes with a high probability. To filter further, you should use non-max suppression : Get rid of boxes with a low score (</a:t>
            </a:r>
            <a:r>
              <a:rPr lang="en-US" dirty="0" err="1"/>
              <a:t>ie</a:t>
            </a:r>
            <a:r>
              <a:rPr lang="en-US" dirty="0"/>
              <a:t> the box is not very confident about detecting a class), select only one box when several overlap and detect the same object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944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953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www.pyimagesearch.com</a:t>
            </a:r>
            <a:r>
              <a:rPr lang="en-US" dirty="0"/>
              <a:t>/2016/11/07/intersection-over-union-</a:t>
            </a:r>
            <a:r>
              <a:rPr lang="en-US" dirty="0" err="1"/>
              <a:t>iou</a:t>
            </a:r>
            <a:r>
              <a:rPr lang="en-US" dirty="0"/>
              <a:t>-for-object-detection</a:t>
            </a:r>
          </a:p>
          <a:p>
            <a:endParaRPr lang="en-US" dirty="0"/>
          </a:p>
          <a:p>
            <a:r>
              <a:rPr lang="en-US" dirty="0"/>
              <a:t>You need to provide the bounding boxes in the training set !!!! </a:t>
            </a:r>
          </a:p>
          <a:p>
            <a:endParaRPr lang="en-US" dirty="0"/>
          </a:p>
          <a:p>
            <a:r>
              <a:rPr lang="en-US" dirty="0"/>
              <a:t>Yellow is the intersection of the two </a:t>
            </a:r>
          </a:p>
          <a:p>
            <a:r>
              <a:rPr lang="en-US" dirty="0"/>
              <a:t>Green is the union of the two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027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www.pyimagesearch.com</a:t>
            </a:r>
            <a:r>
              <a:rPr lang="en-US" dirty="0"/>
              <a:t>/2016/11/07/intersection-over-union-</a:t>
            </a:r>
            <a:r>
              <a:rPr lang="en-US" dirty="0" err="1"/>
              <a:t>iou</a:t>
            </a:r>
            <a:r>
              <a:rPr lang="en-US" dirty="0"/>
              <a:t>-for-object-detection</a:t>
            </a:r>
          </a:p>
          <a:p>
            <a:endParaRPr lang="en-US" dirty="0"/>
          </a:p>
          <a:p>
            <a:r>
              <a:rPr lang="en-US" dirty="0"/>
              <a:t>You need to provide the bounding boxes in the training set !!!! </a:t>
            </a:r>
          </a:p>
          <a:p>
            <a:endParaRPr lang="en-US" dirty="0"/>
          </a:p>
          <a:p>
            <a:r>
              <a:rPr lang="en-US" dirty="0"/>
              <a:t>Yellow is the intersection of the two </a:t>
            </a:r>
          </a:p>
          <a:p>
            <a:r>
              <a:rPr lang="en-US" dirty="0"/>
              <a:t>Green is the union of the two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447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medium.com</a:t>
            </a:r>
            <a:r>
              <a:rPr lang="en-US" dirty="0"/>
              <a:t>/@</a:t>
            </a:r>
            <a:r>
              <a:rPr lang="en-US" dirty="0" err="1"/>
              <a:t>jonathan_hui</a:t>
            </a:r>
            <a:r>
              <a:rPr lang="en-US" dirty="0"/>
              <a:t>/gan-some-cool-applications-of-gans-4c9ecca35900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446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Speech synthesis </a:t>
            </a:r>
            <a:r>
              <a:rPr lang="en-US" dirty="0"/>
              <a:t>: 			Text </a:t>
            </a:r>
            <a:r>
              <a:rPr lang="en-US" dirty="0">
                <a:sym typeface="Wingdings" pitchFamily="2" charset="2"/>
              </a:rPr>
              <a:t> Speech </a:t>
            </a:r>
          </a:p>
          <a:p>
            <a:pPr marL="0" indent="0">
              <a:buNone/>
            </a:pPr>
            <a:endParaRPr lang="en-US" dirty="0">
              <a:sym typeface="Wingdings" pitchFamily="2" charset="2"/>
            </a:endParaRPr>
          </a:p>
          <a:p>
            <a:r>
              <a:rPr lang="en-US" dirty="0">
                <a:solidFill>
                  <a:srgbClr val="0432FF"/>
                </a:solidFill>
                <a:sym typeface="Wingdings" pitchFamily="2" charset="2"/>
              </a:rPr>
              <a:t>Machine translation </a:t>
            </a:r>
            <a:r>
              <a:rPr lang="en-US" dirty="0">
                <a:sym typeface="Wingdings" pitchFamily="2" charset="2"/>
              </a:rPr>
              <a:t>: 			French  English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849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830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www.christies.com</a:t>
            </a:r>
            <a:r>
              <a:rPr lang="en-US" dirty="0"/>
              <a:t>/features/A-collaboration-between-two-artists-one-human-one-a-machine-9332-1.aspx</a:t>
            </a:r>
          </a:p>
          <a:p>
            <a:endParaRPr lang="en-US" dirty="0"/>
          </a:p>
          <a:p>
            <a:r>
              <a:rPr lang="en-US" dirty="0"/>
              <a:t>2018</a:t>
            </a:r>
          </a:p>
          <a:p>
            <a:endParaRPr lang="en-US" dirty="0"/>
          </a:p>
          <a:p>
            <a:r>
              <a:rPr lang="en-US" dirty="0" err="1"/>
              <a:t>Famille</a:t>
            </a:r>
            <a:r>
              <a:rPr lang="en-US" dirty="0"/>
              <a:t> Bellamy </a:t>
            </a:r>
            <a:r>
              <a:rPr lang="en-US" dirty="0" err="1"/>
              <a:t>painte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vient</a:t>
            </a:r>
            <a:r>
              <a:rPr lang="en-US" dirty="0">
                <a:sym typeface="Wingdings" pitchFamily="2" charset="2"/>
              </a:rPr>
              <a:t> de Goodfellow !!!!! ))))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/>
              <a:t>432,500$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84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www.tensorflow.org</a:t>
            </a:r>
            <a:r>
              <a:rPr lang="en-US" dirty="0"/>
              <a:t>/beta/tutorials/generative/</a:t>
            </a:r>
            <a:r>
              <a:rPr lang="en-US" dirty="0" err="1"/>
              <a:t>dcgan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94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432FF"/>
                </a:solidFill>
              </a:rPr>
              <a:t>Key idea </a:t>
            </a:r>
            <a:r>
              <a:rPr lang="en-US" dirty="0"/>
              <a:t>: 	substitute part of the fully connected layers with convolution 		ones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0765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www.tensorflow.org</a:t>
            </a:r>
            <a:r>
              <a:rPr lang="en-US" dirty="0"/>
              <a:t>/beta/tutorials/generative/</a:t>
            </a:r>
            <a:r>
              <a:rPr lang="en-US" dirty="0" err="1"/>
              <a:t>dcgan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394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www.tensorflow.org</a:t>
            </a:r>
            <a:r>
              <a:rPr lang="en-US" dirty="0"/>
              <a:t>/beta/tutorials/generative/</a:t>
            </a:r>
            <a:r>
              <a:rPr lang="en-US" dirty="0" err="1"/>
              <a:t>dcgan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974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www.tensorflow.org</a:t>
            </a:r>
            <a:r>
              <a:rPr lang="en-US" dirty="0"/>
              <a:t>/beta/tutorials/generative/</a:t>
            </a:r>
            <a:r>
              <a:rPr lang="en-US" dirty="0" err="1"/>
              <a:t>dcgan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17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www.tensorflow.org</a:t>
            </a:r>
            <a:r>
              <a:rPr lang="en-US" dirty="0"/>
              <a:t>/beta/tutorials/generative/</a:t>
            </a:r>
            <a:r>
              <a:rPr lang="en-US" dirty="0" err="1"/>
              <a:t>dcgan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049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https://</a:t>
            </a:r>
            <a:r>
              <a:rPr lang="fr-FR" dirty="0" err="1"/>
              <a:t>ieeexplore.ieee.org</a:t>
            </a:r>
            <a:r>
              <a:rPr lang="fr-FR" dirty="0"/>
              <a:t>/document/8588710</a:t>
            </a:r>
          </a:p>
          <a:p>
            <a:r>
              <a:rPr lang="fr-FR" dirty="0"/>
              <a:t>https://</a:t>
            </a:r>
            <a:r>
              <a:rPr lang="fr-FR" dirty="0" err="1"/>
              <a:t>medium.com</a:t>
            </a:r>
            <a:r>
              <a:rPr lang="fr-FR"/>
              <a:t>/@Moscow25/gans-will-change-the-world-7ed6ae8515ca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604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www.christies.com</a:t>
            </a:r>
            <a:r>
              <a:rPr lang="en-US" dirty="0"/>
              <a:t>/features/A-collaboration-between-two-artists-one-human-one-a-machine-9332-1.aspx</a:t>
            </a:r>
          </a:p>
          <a:p>
            <a:endParaRPr lang="en-US" dirty="0"/>
          </a:p>
          <a:p>
            <a:r>
              <a:rPr lang="en-US" dirty="0"/>
              <a:t>2018</a:t>
            </a:r>
          </a:p>
          <a:p>
            <a:endParaRPr lang="en-US" dirty="0"/>
          </a:p>
          <a:p>
            <a:r>
              <a:rPr lang="en-US" dirty="0" err="1"/>
              <a:t>Famille</a:t>
            </a:r>
            <a:r>
              <a:rPr lang="en-US" dirty="0"/>
              <a:t> Bellamy </a:t>
            </a:r>
            <a:r>
              <a:rPr lang="en-US" dirty="0" err="1"/>
              <a:t>painte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vient</a:t>
            </a:r>
            <a:r>
              <a:rPr lang="en-US" dirty="0">
                <a:sym typeface="Wingdings" pitchFamily="2" charset="2"/>
              </a:rPr>
              <a:t> de Goodfellow !!!!! ))))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/>
              <a:t>432,500$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4308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www.christies.com</a:t>
            </a:r>
            <a:r>
              <a:rPr lang="en-US" dirty="0"/>
              <a:t>/features/A-collaboration-between-two-artists-one-human-one-a-machine-9332-1.aspx</a:t>
            </a:r>
          </a:p>
          <a:p>
            <a:endParaRPr lang="en-US" dirty="0"/>
          </a:p>
          <a:p>
            <a:r>
              <a:rPr lang="en-US" dirty="0"/>
              <a:t>2018</a:t>
            </a:r>
          </a:p>
          <a:p>
            <a:endParaRPr lang="en-US" dirty="0"/>
          </a:p>
          <a:p>
            <a:r>
              <a:rPr lang="en-US" dirty="0" err="1"/>
              <a:t>Famille</a:t>
            </a:r>
            <a:r>
              <a:rPr lang="en-US" dirty="0"/>
              <a:t> Bellamy </a:t>
            </a:r>
            <a:r>
              <a:rPr lang="en-US" dirty="0" err="1"/>
              <a:t>painte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vient</a:t>
            </a:r>
            <a:r>
              <a:rPr lang="en-US" dirty="0">
                <a:sym typeface="Wingdings" pitchFamily="2" charset="2"/>
              </a:rPr>
              <a:t> de Goodfellow !!!!! ))))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/>
              <a:t>432,500$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9857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www.christies.com</a:t>
            </a:r>
            <a:r>
              <a:rPr lang="en-US" dirty="0"/>
              <a:t>/features/A-collaboration-between-two-artists-one-human-one-a-machine-9332-1.aspx</a:t>
            </a:r>
          </a:p>
          <a:p>
            <a:endParaRPr lang="en-US" dirty="0"/>
          </a:p>
          <a:p>
            <a:r>
              <a:rPr lang="en-US" dirty="0"/>
              <a:t>2018</a:t>
            </a:r>
          </a:p>
          <a:p>
            <a:endParaRPr lang="en-US" dirty="0"/>
          </a:p>
          <a:p>
            <a:r>
              <a:rPr lang="en-US" dirty="0" err="1"/>
              <a:t>Famille</a:t>
            </a:r>
            <a:r>
              <a:rPr lang="en-US" dirty="0"/>
              <a:t> Bellamy </a:t>
            </a:r>
            <a:r>
              <a:rPr lang="en-US" dirty="0" err="1"/>
              <a:t>painte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vient</a:t>
            </a:r>
            <a:r>
              <a:rPr lang="en-US" dirty="0">
                <a:sym typeface="Wingdings" pitchFamily="2" charset="2"/>
              </a:rPr>
              <a:t> de Goodfellow !!!!! ))))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/>
              <a:t>432,500$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5469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www.christies.com</a:t>
            </a:r>
            <a:r>
              <a:rPr lang="en-US" dirty="0"/>
              <a:t>/features/A-collaboration-between-two-artists-one-human-one-a-machine-9332-1.aspx</a:t>
            </a:r>
          </a:p>
          <a:p>
            <a:endParaRPr lang="en-US" dirty="0"/>
          </a:p>
          <a:p>
            <a:r>
              <a:rPr lang="en-US" dirty="0"/>
              <a:t>2018</a:t>
            </a:r>
          </a:p>
          <a:p>
            <a:endParaRPr lang="en-US" dirty="0"/>
          </a:p>
          <a:p>
            <a:r>
              <a:rPr lang="en-US" dirty="0" err="1"/>
              <a:t>Famille</a:t>
            </a:r>
            <a:r>
              <a:rPr lang="en-US" dirty="0"/>
              <a:t> Bellamy </a:t>
            </a:r>
            <a:r>
              <a:rPr lang="en-US" dirty="0" err="1"/>
              <a:t>painte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vient</a:t>
            </a:r>
            <a:r>
              <a:rPr lang="en-US" dirty="0">
                <a:sym typeface="Wingdings" pitchFamily="2" charset="2"/>
              </a:rPr>
              <a:t> de Goodfellow !!!!! ))))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/>
              <a:t>432,500$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818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www.christies.com</a:t>
            </a:r>
            <a:r>
              <a:rPr lang="en-US" dirty="0"/>
              <a:t>/features/A-collaboration-between-two-artists-one-human-one-a-machine-9332-1.aspx</a:t>
            </a:r>
          </a:p>
          <a:p>
            <a:endParaRPr lang="en-US" dirty="0"/>
          </a:p>
          <a:p>
            <a:r>
              <a:rPr lang="en-US" dirty="0"/>
              <a:t>2018</a:t>
            </a:r>
          </a:p>
          <a:p>
            <a:endParaRPr lang="en-US" dirty="0"/>
          </a:p>
          <a:p>
            <a:r>
              <a:rPr lang="en-US" dirty="0" err="1"/>
              <a:t>Famille</a:t>
            </a:r>
            <a:r>
              <a:rPr lang="en-US" dirty="0"/>
              <a:t> Bellamy </a:t>
            </a:r>
            <a:r>
              <a:rPr lang="en-US" dirty="0" err="1"/>
              <a:t>painte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vient</a:t>
            </a:r>
            <a:r>
              <a:rPr lang="en-US" dirty="0">
                <a:sym typeface="Wingdings" pitchFamily="2" charset="2"/>
              </a:rPr>
              <a:t> de Goodfellow !!!!! ))))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/>
              <a:t>432,500$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33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Vertical edge detection example !!!!!!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Horizontal edge detection : </a:t>
            </a:r>
          </a:p>
          <a:p>
            <a:r>
              <a:rPr lang="en-US" dirty="0"/>
              <a:t>1   1  1</a:t>
            </a:r>
          </a:p>
          <a:p>
            <a:r>
              <a:rPr lang="en-US" dirty="0"/>
              <a:t>0   0  0 </a:t>
            </a:r>
          </a:p>
          <a:p>
            <a:r>
              <a:rPr lang="en-US" dirty="0"/>
              <a:t>-1 -1 -1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https://</a:t>
            </a:r>
            <a:r>
              <a:rPr lang="en-US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towardsdatascience.com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/applied-deep-learning-part-4-convolutional-neural-networks-584bc134c1e2 </a:t>
            </a:r>
            <a:endParaRPr lang="en-US" dirty="0">
              <a:effectLst/>
            </a:endParaRPr>
          </a:p>
          <a:p>
            <a:endParaRPr lang="en-US" dirty="0"/>
          </a:p>
          <a:p>
            <a:r>
              <a:rPr lang="en-US" dirty="0"/>
              <a:t>You stack the new feature maps and the depth corresponds to the number of filters that you have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586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www.christies.com</a:t>
            </a:r>
            <a:r>
              <a:rPr lang="en-US" dirty="0"/>
              <a:t>/features/A-collaboration-between-two-artists-one-human-one-a-machine-9332-1.aspx</a:t>
            </a:r>
          </a:p>
          <a:p>
            <a:endParaRPr lang="en-US" dirty="0"/>
          </a:p>
          <a:p>
            <a:r>
              <a:rPr lang="en-US" dirty="0"/>
              <a:t>2018</a:t>
            </a:r>
          </a:p>
          <a:p>
            <a:endParaRPr lang="en-US" dirty="0"/>
          </a:p>
          <a:p>
            <a:r>
              <a:rPr lang="en-US" dirty="0" err="1"/>
              <a:t>Famille</a:t>
            </a:r>
            <a:r>
              <a:rPr lang="en-US" dirty="0"/>
              <a:t> Bellamy </a:t>
            </a:r>
            <a:r>
              <a:rPr lang="en-US" dirty="0" err="1"/>
              <a:t>painte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vient</a:t>
            </a:r>
            <a:r>
              <a:rPr lang="en-US" dirty="0">
                <a:sym typeface="Wingdings" pitchFamily="2" charset="2"/>
              </a:rPr>
              <a:t> de Goodfellow !!!!! ))))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/>
              <a:t>432,500$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044516-B471-8842-85B2-E0112D1A9E0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44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Vertical edge detection example !!!!!!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Horizontal edge detection : </a:t>
            </a:r>
          </a:p>
          <a:p>
            <a:r>
              <a:rPr lang="en-US" dirty="0"/>
              <a:t>1   1  1</a:t>
            </a:r>
          </a:p>
          <a:p>
            <a:r>
              <a:rPr lang="en-US" dirty="0"/>
              <a:t>0   0  0 </a:t>
            </a:r>
          </a:p>
          <a:p>
            <a:r>
              <a:rPr lang="en-US" dirty="0"/>
              <a:t>-1 -1 -1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https://</a:t>
            </a:r>
            <a:r>
              <a:rPr lang="en-US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towardsdatascience.com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/applied-deep-learning-part-4-convolutional-neural-networks-584bc134c1e2 </a:t>
            </a:r>
            <a:endParaRPr lang="en-US" dirty="0">
              <a:effectLst/>
            </a:endParaRPr>
          </a:p>
          <a:p>
            <a:endParaRPr lang="en-US" dirty="0"/>
          </a:p>
          <a:p>
            <a:r>
              <a:rPr lang="en-US" dirty="0"/>
              <a:t>You stack the new feature maps and the depth corresponds to the number of filters that you have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40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https://</a:t>
            </a:r>
            <a:r>
              <a:rPr lang="en-US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towardsdatascience.com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/applied-deep-learning-part-4-convolutional-neural-networks-584bc134c1e2 </a:t>
            </a:r>
            <a:endParaRPr lang="en-US" dirty="0"/>
          </a:p>
          <a:p>
            <a:endParaRPr lang="en-US" dirty="0"/>
          </a:p>
          <a:p>
            <a:r>
              <a:rPr lang="en-US" dirty="0"/>
              <a:t>Convolution will always lead to a progressive shrinking of the input, unless we make boundary assumptions</a:t>
            </a:r>
          </a:p>
          <a:p>
            <a:endParaRPr lang="en-US" dirty="0"/>
          </a:p>
          <a:p>
            <a:r>
              <a:rPr lang="en-US" dirty="0"/>
              <a:t>Without padding, edges are not enough used compared to </a:t>
            </a:r>
            <a:r>
              <a:rPr lang="en-US" dirty="0" err="1"/>
              <a:t>centre</a:t>
            </a:r>
            <a:r>
              <a:rPr lang="en-US" dirty="0"/>
              <a:t> of image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020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Stride = number of steps done in each direction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808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Stride = number of steps done in each direction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494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Padding does not play a role here ! 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>
                <a:solidFill>
                  <a:srgbClr val="FF0000"/>
                </a:solidFill>
              </a:rPr>
              <a:t>Does NOT reduce </a:t>
            </a:r>
            <a:r>
              <a:rPr lang="en-US" i="1" dirty="0" err="1">
                <a:solidFill>
                  <a:srgbClr val="FF0000"/>
                </a:solidFill>
              </a:rPr>
              <a:t>n</a:t>
            </a:r>
            <a:r>
              <a:rPr lang="en-US" i="1" baseline="-25000" dirty="0" err="1">
                <a:solidFill>
                  <a:srgbClr val="FF0000"/>
                </a:solidFill>
              </a:rPr>
              <a:t>C</a:t>
            </a:r>
            <a:r>
              <a:rPr lang="en-US" i="1" dirty="0">
                <a:solidFill>
                  <a:srgbClr val="FF0000"/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Defined by filter size and stride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773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</a:t>
            </a:r>
            <a:r>
              <a:rPr lang="en-US" dirty="0" err="1"/>
              <a:t>A_picture_is_worth_a_thousand_words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C2901-6F49-8D4E-BE9B-EADE812F69C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1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54CFCF-068A-8442-BC64-F74D7B7D8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95E1C17-E6DF-354E-ABAC-6C583B5468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2ECDAF9-9364-EC4C-B66D-67DA17FF8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6533-E0D0-8243-B75A-425F21B390AA}" type="datetime1">
              <a:rPr lang="en-US" smtClean="0"/>
              <a:t>1/23/23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D87B1B-04CD-2045-972A-21A2E0400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947926-7873-4C48-9AFF-3108896B4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18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F15E1B-0918-BE4F-895A-52EC056F4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44710B3-8BC3-7E40-AFAA-146B2D803E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D1A3DA-08A6-1A41-903F-A58D7C8F2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BE7D-8621-994C-A655-CB29B822A251}" type="datetime1">
              <a:rPr lang="en-US" smtClean="0"/>
              <a:t>1/23/23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3D1710-AFF9-234D-8F64-9A9840A2D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8AEADA-22E1-D145-9AB9-49B504E5C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591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ACF75A7-2743-3348-9657-A593C81A29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9A5F53E-A3BD-5144-8A2A-267AA682A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4F88F8-9A3F-D847-9296-FBC3CA880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A891-7523-C545-A7C2-37ED2549D823}" type="datetime1">
              <a:rPr lang="en-US" smtClean="0"/>
              <a:t>1/23/23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97F9E3-FBF6-214E-AC53-11BBBF0A0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D9C15E-FBB1-5B40-99C8-ECE0F26E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4341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91A23B-42CA-FD44-80AF-1EB608851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8DDB27-1466-494E-8E72-C56CA3E4A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B90BF6-83DD-B741-974C-58995668D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0CC5-4F5C-BC40-A3CE-024D72231407}" type="datetime1">
              <a:rPr lang="en-US" smtClean="0"/>
              <a:t>1/23/23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9150E-8F00-0644-B894-C5CF184CE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F3B46C-6B12-7441-9ABB-593CF7E8F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5097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11393-D8F5-CA40-B093-9E38611B0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41F88D-374A-0B48-B215-E838C23D1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F4FC78-1991-2546-8529-181311D46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6928-096A-994F-98D3-93150148E8D9}" type="datetime1">
              <a:rPr lang="en-US" smtClean="0"/>
              <a:t>1/23/23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D36DB91-538C-C746-8523-4498E0DB8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A9D88A-98F5-9E4D-ACAA-CC5078499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41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C1764-C856-E043-84F8-96C9EAB48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162C417-7B56-CC41-9D01-E4BABFEA16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5493AB5-D268-C845-BA7D-917FBAD9D7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418488A-5B11-A643-8884-43B1C8D8D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570C-1F26-3447-8907-B92D056CB475}" type="datetime1">
              <a:rPr lang="en-US" smtClean="0"/>
              <a:t>1/23/23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EB993A7-8388-664F-B6CF-3BCD112A9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212B332-5C5B-B146-ACB0-E8541F90B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998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A12C90-5D07-B34B-AE80-4325B6C6E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8E44CD-F348-E24E-A6FE-260534A85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E27D7E-6125-F047-9A33-500DDD2FC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CAF12F-0DFF-834F-A9E5-27127CA473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EE21641-E48E-074C-8FAF-38B68658E0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EBF1B9E-14FE-C842-9875-84DF50F9A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86AD-DC0F-3149-86D9-13397DFBE102}" type="datetime1">
              <a:rPr lang="en-US" smtClean="0"/>
              <a:t>1/23/23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1743E29-98AF-F44E-99A8-FD77B449E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9FB8779-47C7-CC49-8C2E-27AB86A27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37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21FF73-5A66-AC42-BB4D-76D10D211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A5176F2-27DD-5D45-AD13-8F0D3725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A66E-3860-2943-B67E-50B5E05D621D}" type="datetime1">
              <a:rPr lang="en-US" smtClean="0"/>
              <a:t>1/23/23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74F5F1-F337-0846-BBA4-BC196EC8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19C9E1D-F444-4C47-8D50-0DFEB2A5F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924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5AE6183-5E36-5E47-A64B-61CBEF860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31026-201A-3E4A-81A3-DD114D70A605}" type="datetime1">
              <a:rPr lang="en-US" smtClean="0"/>
              <a:t>1/23/23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C2A400C-89EC-2547-BF2D-91391666B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7B18FD9-070A-8749-9031-3E539DA3A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792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954615-EE56-0C43-A651-00DC2BF4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1521F5-1FF1-CE46-BAA0-FD49FFEDA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2A2858-EBB8-5047-9F45-16FA6127B6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4F92E1-C0AF-7A42-97E5-9E270296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396DD-DB44-ED40-BB8E-A1FB121EEC2A}" type="datetime1">
              <a:rPr lang="en-US" smtClean="0"/>
              <a:t>1/23/23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0C34F8D-62B8-CA46-B256-FDA243C8F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DC04EC-C33E-174C-9D19-E0E867DF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8149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60D7D7-8D48-FF49-A28D-D9E9225C2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71DD093-4041-C145-AC68-630712D9A7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BFF413B-380F-D741-A609-B56034F105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0AA6B7D-1B56-DB42-AC7B-AEE50C3BD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65A91-F6CC-0F4E-9971-D85CBC1E92E7}" type="datetime1">
              <a:rPr lang="en-US" smtClean="0"/>
              <a:t>1/23/23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5AE0DD-7CB3-FD48-B3F7-9E644AC7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4752811-E09F-704A-AB14-EC900B49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786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854F0A6-39DE-2942-A9F7-2FC4742EF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C5E80C-B151-134E-A5F9-76A14EC3E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5F8FF9-FF54-0C40-931C-FC3E2F0C14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0F443-53A0-084C-891A-A42E363F30A2}" type="datetime1">
              <a:rPr lang="en-US" smtClean="0"/>
              <a:t>1/23/23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553678-14CA-7646-9E6E-39693BAD2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9AE23D-458E-2542-9BF2-A74F29DEC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F0C5A-6CA2-CE48-ADD0-A323063E9F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5616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owardsdatascience.com/a-comprehensive-guide-to-convolutional-neural-networks-the-eli5-way-3bd2b1164a5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QiBM7-5hA6o" TargetMode="External"/><Relationship Id="rId4" Type="http://schemas.openxmlformats.org/officeDocument/2006/relationships/hyperlink" Target="http://nvidia-research-mingyuliu.com/gaugan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7" Type="http://schemas.openxmlformats.org/officeDocument/2006/relationships/image" Target="../media/image53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2DF844-F088-7744-8151-B44C5359F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312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DEAB831-6F44-0A49-997B-D9584B714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6520" y="419257"/>
            <a:ext cx="6535479" cy="1858033"/>
          </a:xfrm>
          <a:solidFill>
            <a:schemeClr val="tx1">
              <a:alpha val="59000"/>
            </a:schemeClr>
          </a:solidFill>
        </p:spPr>
        <p:txBody>
          <a:bodyPr>
            <a:normAutofit fontScale="90000"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Convolutional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NNs</a:t>
            </a:r>
            <a:r>
              <a:rPr lang="fr-FR" dirty="0">
                <a:solidFill>
                  <a:schemeClr val="bg1"/>
                </a:solidFill>
              </a:rPr>
              <a:t> and </a:t>
            </a:r>
            <a:r>
              <a:rPr lang="fr-FR" dirty="0" err="1">
                <a:solidFill>
                  <a:schemeClr val="bg1"/>
                </a:solidFill>
              </a:rPr>
              <a:t>Generative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Models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7006AC-5707-454E-91FD-5BC3E63FD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</a:t>
            </a:fld>
            <a:endParaRPr lang="fr-FR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B93AFD2-4B55-A748-9698-67CA037416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66114" y="4040289"/>
            <a:ext cx="5116285" cy="1858033"/>
          </a:xfrm>
          <a:solidFill>
            <a:schemeClr val="tx1">
              <a:alpha val="59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sz="6000" b="1" dirty="0">
                <a:solidFill>
                  <a:srgbClr val="D883FF"/>
                </a:solidFill>
                <a:latin typeface="+mj-lt"/>
              </a:rPr>
              <a:t>Friday </a:t>
            </a:r>
          </a:p>
          <a:p>
            <a:r>
              <a:rPr lang="en-US" sz="6000" b="1" dirty="0">
                <a:solidFill>
                  <a:srgbClr val="D883FF"/>
                </a:solidFill>
                <a:latin typeface="+mj-lt"/>
              </a:rPr>
              <a:t>08h00-09h00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821D25-8E2C-D449-8D51-E5E4AD4C269E}"/>
              </a:ext>
            </a:extLst>
          </p:cNvPr>
          <p:cNvSpPr txBox="1"/>
          <p:nvPr/>
        </p:nvSpPr>
        <p:spPr>
          <a:xfrm>
            <a:off x="362309" y="6094455"/>
            <a:ext cx="114213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bg1"/>
                </a:solidFill>
              </a:rPr>
              <a:t>Géraldine</a:t>
            </a:r>
            <a:r>
              <a:rPr lang="en-US" sz="2200" dirty="0">
                <a:solidFill>
                  <a:schemeClr val="bg1"/>
                </a:solidFill>
              </a:rPr>
              <a:t> Conti, Matthew Vowels, Bern Winter School on Machine Learning 2023, </a:t>
            </a:r>
            <a:r>
              <a:rPr lang="en-US" sz="2200" dirty="0" err="1">
                <a:solidFill>
                  <a:schemeClr val="bg1"/>
                </a:solidFill>
              </a:rPr>
              <a:t>Muerren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3009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BCC8F-1404-3146-8FBB-2EEEAA8D4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417"/>
            <a:ext cx="10515600" cy="1325563"/>
          </a:xfrm>
        </p:spPr>
        <p:txBody>
          <a:bodyPr/>
          <a:lstStyle/>
          <a:p>
            <a:r>
              <a:rPr lang="en-US" dirty="0"/>
              <a:t>Pooling Layer (POOL)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8DB77-5328-6D43-941A-B86F97B71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2183"/>
            <a:ext cx="11042650" cy="2196981"/>
          </a:xfrm>
        </p:spPr>
        <p:txBody>
          <a:bodyPr>
            <a:normAutofit/>
          </a:bodyPr>
          <a:lstStyle/>
          <a:p>
            <a:r>
              <a:rPr lang="en-US" dirty="0"/>
              <a:t>reduces the spatial dimension (</a:t>
            </a:r>
            <a:r>
              <a:rPr lang="en-US" dirty="0" err="1"/>
              <a:t>n</a:t>
            </a:r>
            <a:r>
              <a:rPr lang="en-US" baseline="-25000" dirty="0" err="1"/>
              <a:t>H</a:t>
            </a:r>
            <a:r>
              <a:rPr lang="en-US" dirty="0"/>
              <a:t> and </a:t>
            </a:r>
            <a:r>
              <a:rPr lang="en-US" dirty="0" err="1"/>
              <a:t>n</a:t>
            </a:r>
            <a:r>
              <a:rPr lang="en-US" baseline="-25000" dirty="0" err="1"/>
              <a:t>W</a:t>
            </a:r>
            <a:r>
              <a:rPr lang="en-US" dirty="0"/>
              <a:t>) to </a:t>
            </a:r>
            <a:r>
              <a:rPr lang="en-US" dirty="0">
                <a:solidFill>
                  <a:srgbClr val="0432FF"/>
                </a:solidFill>
              </a:rPr>
              <a:t>decrease computational power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A629E-EE37-CC44-A99B-8778F6EAA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10</a:t>
            </a:fld>
            <a:endParaRPr lang="fr-F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F5F574-5BDC-0348-81F9-E47F1EFAB6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630" y="2584388"/>
            <a:ext cx="9524439" cy="33680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F6860E-D0BD-824E-8BA0-8ACEE11F8F7B}"/>
              </a:ext>
            </a:extLst>
          </p:cNvPr>
          <p:cNvSpPr txBox="1"/>
          <p:nvPr/>
        </p:nvSpPr>
        <p:spPr>
          <a:xfrm>
            <a:off x="2463360" y="5998688"/>
            <a:ext cx="3690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</a:rPr>
              <a:t>Get the max value </a:t>
            </a:r>
            <a:endParaRPr lang="en-US" sz="2200" dirty="0"/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2B1A70-8577-C648-8DFB-3027033CE7E7}"/>
              </a:ext>
            </a:extLst>
          </p:cNvPr>
          <p:cNvSpPr txBox="1"/>
          <p:nvPr/>
        </p:nvSpPr>
        <p:spPr>
          <a:xfrm>
            <a:off x="7601899" y="6021452"/>
            <a:ext cx="26918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</a:rPr>
              <a:t>Get the average value</a:t>
            </a:r>
          </a:p>
        </p:txBody>
      </p:sp>
    </p:spTree>
    <p:extLst>
      <p:ext uri="{BB962C8B-B14F-4D97-AF65-F5344CB8AC3E}">
        <p14:creationId xmlns:p14="http://schemas.microsoft.com/office/powerpoint/2010/main" val="4001099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119EF-A591-494F-BA59-B790BB730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11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A2E181-7A11-634F-8358-D8AA4B579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8676" y="661662"/>
            <a:ext cx="4427999" cy="51534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E63EBC-1F6F-144A-8B17-3D2DFCDD3C66}"/>
              </a:ext>
            </a:extLst>
          </p:cNvPr>
          <p:cNvSpPr txBox="1"/>
          <p:nvPr/>
        </p:nvSpPr>
        <p:spPr>
          <a:xfrm>
            <a:off x="5218386" y="932574"/>
            <a:ext cx="1040524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Baskerville Old Face" panose="02020602080505020303" pitchFamily="18" charset="77"/>
                <a:ea typeface="Baskerville" panose="02020502070401020303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Look</a:t>
            </a:r>
            <a:endParaRPr lang="en-US" sz="3000" dirty="0">
              <a:latin typeface="Baskerville Old Face" panose="02020602080505020303" pitchFamily="18" charset="77"/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365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BACEC-6AEB-FD41-B67D-7FA20E39F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Detection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BA9514D-8963-9A48-A7A4-5A484BAB90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2916" y="1825625"/>
            <a:ext cx="9886168" cy="4351338"/>
          </a:xfrm>
          <a:scene3d>
            <a:camera prst="orthographicFront">
              <a:rot lat="0" lon="0" rev="21570000"/>
            </a:camera>
            <a:lightRig rig="threePt" dir="t"/>
          </a:scene3d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DC705-8B66-C242-807F-2EA7D0C35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7511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BB7415-F94C-DD4E-81DA-FDECD91DE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26" y="30241"/>
            <a:ext cx="10515600" cy="1325563"/>
          </a:xfrm>
        </p:spPr>
        <p:txBody>
          <a:bodyPr/>
          <a:lstStyle/>
          <a:p>
            <a:r>
              <a:rPr lang="fr-FR" dirty="0" err="1"/>
              <a:t>Yolo</a:t>
            </a:r>
            <a:r>
              <a:rPr lang="fr-FR" dirty="0"/>
              <a:t> (</a:t>
            </a:r>
            <a:r>
              <a:rPr lang="en-US" i="1" dirty="0" err="1"/>
              <a:t>YOu</a:t>
            </a:r>
            <a:r>
              <a:rPr lang="en-US" i="1" dirty="0"/>
              <a:t> Look only Once</a:t>
            </a:r>
            <a:r>
              <a:rPr lang="en-US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709A86-10C3-FC48-A4A2-724AB7C84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437" y="1355804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define </a:t>
            </a:r>
            <a:r>
              <a:rPr lang="en-US" sz="2400" dirty="0">
                <a:solidFill>
                  <a:srgbClr val="0432FF"/>
                </a:solidFill>
              </a:rPr>
              <a:t>a grid </a:t>
            </a:r>
            <a:r>
              <a:rPr lang="en-US" sz="2400" dirty="0"/>
              <a:t>in the image</a:t>
            </a:r>
          </a:p>
          <a:p>
            <a:r>
              <a:rPr lang="en-US" sz="2400" dirty="0"/>
              <a:t>apply the training to each cell (need ground-truth bounding boxes)</a:t>
            </a:r>
          </a:p>
          <a:p>
            <a:r>
              <a:rPr lang="en-US" sz="2400" dirty="0"/>
              <a:t>For each ‘anchor box’ and 3 classes we have: </a:t>
            </a:r>
          </a:p>
          <a:p>
            <a:pPr lvl="0"/>
            <a:endParaRPr lang="en-US" sz="2400" dirty="0"/>
          </a:p>
          <a:p>
            <a:endParaRPr lang="fr-FR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8744DE-AECC-C240-9E86-36C33FD12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13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46B1CD-6BC7-F445-BE92-1239DEE9A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764" y="2383847"/>
            <a:ext cx="4038600" cy="3835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11539DF-905F-1845-8EE3-E4F865F0E465}"/>
              </a:ext>
            </a:extLst>
          </p:cNvPr>
          <p:cNvSpPr/>
          <p:nvPr/>
        </p:nvSpPr>
        <p:spPr>
          <a:xfrm>
            <a:off x="6274730" y="4503438"/>
            <a:ext cx="682580" cy="624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63A8C8-32BE-AF48-9E26-9989D4C053E2}"/>
              </a:ext>
            </a:extLst>
          </p:cNvPr>
          <p:cNvSpPr/>
          <p:nvPr/>
        </p:nvSpPr>
        <p:spPr>
          <a:xfrm>
            <a:off x="6820364" y="2155246"/>
            <a:ext cx="3120980" cy="371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E06906-131E-764D-BD99-D88D9ED3E19A}"/>
              </a:ext>
            </a:extLst>
          </p:cNvPr>
          <p:cNvSpPr/>
          <p:nvPr/>
        </p:nvSpPr>
        <p:spPr>
          <a:xfrm>
            <a:off x="6290774" y="2482905"/>
            <a:ext cx="682580" cy="943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83BF3E-8994-D24E-8EF2-5B919CE3F839}"/>
              </a:ext>
            </a:extLst>
          </p:cNvPr>
          <p:cNvSpPr/>
          <p:nvPr/>
        </p:nvSpPr>
        <p:spPr>
          <a:xfrm>
            <a:off x="10409168" y="2766334"/>
            <a:ext cx="682580" cy="943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542D80-74C4-384C-96AE-00A185D89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273" y="3182620"/>
            <a:ext cx="1498600" cy="28829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7A3F60-EC4F-FD4D-B388-CA5DB35E90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3813" y="3144520"/>
            <a:ext cx="927100" cy="2921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F66F447-8CE7-644C-A0AE-5B50905A4F0B}"/>
              </a:ext>
            </a:extLst>
          </p:cNvPr>
          <p:cNvSpPr/>
          <p:nvPr/>
        </p:nvSpPr>
        <p:spPr>
          <a:xfrm>
            <a:off x="3951077" y="3317557"/>
            <a:ext cx="682580" cy="263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1FEE1271-D960-7340-BB30-CB018FF487EE}"/>
              </a:ext>
            </a:extLst>
          </p:cNvPr>
          <p:cNvSpPr/>
          <p:nvPr/>
        </p:nvSpPr>
        <p:spPr>
          <a:xfrm>
            <a:off x="3471483" y="4190104"/>
            <a:ext cx="993140" cy="518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077433D-CB1D-9FD6-365F-846A780B24BB}"/>
              </a:ext>
            </a:extLst>
          </p:cNvPr>
          <p:cNvSpPr txBox="1">
            <a:spLocks/>
          </p:cNvSpPr>
          <p:nvPr/>
        </p:nvSpPr>
        <p:spPr>
          <a:xfrm>
            <a:off x="1380971" y="6067229"/>
            <a:ext cx="4925276" cy="1069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Allows for overlapping objects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203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D73E7-2B03-5E43-86EA-4479B9179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090138" cy="1325563"/>
          </a:xfrm>
        </p:spPr>
        <p:txBody>
          <a:bodyPr/>
          <a:lstStyle/>
          <a:p>
            <a:r>
              <a:rPr lang="en-US" dirty="0"/>
              <a:t>YOLO prediction </a:t>
            </a:r>
            <a:r>
              <a:rPr lang="en-US" dirty="0" err="1"/>
              <a:t>visualisation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787B94F-0A8E-4946-81B5-BC4D738E98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705701"/>
            <a:ext cx="3458595" cy="345859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15B5F6-51B8-9F47-9754-FE835D04F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14</a:t>
            </a:fld>
            <a:endParaRPr lang="fr-F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6E7D8E-79F8-AD48-9AD7-48F42E2C96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9301" y="0"/>
            <a:ext cx="4828576" cy="3411402"/>
          </a:xfrm>
          <a:prstGeom prst="rect">
            <a:avLst/>
          </a:prstGeom>
          <a:scene3d>
            <a:camera prst="orthographicFront">
              <a:rot lat="0" lon="0" rev="30000"/>
            </a:camera>
            <a:lightRig rig="threePt" dir="t"/>
          </a:scene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344149-91AF-4D47-937F-518F8E57B2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9301" y="3351597"/>
            <a:ext cx="3369053" cy="3458595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0871886-35A4-AB46-9B15-DAA88C38FEE0}"/>
              </a:ext>
            </a:extLst>
          </p:cNvPr>
          <p:cNvCxnSpPr/>
          <p:nvPr/>
        </p:nvCxnSpPr>
        <p:spPr>
          <a:xfrm flipV="1">
            <a:off x="4567758" y="1863956"/>
            <a:ext cx="2009763" cy="1547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3308B98-E082-4440-85AF-EA36DB79957E}"/>
              </a:ext>
            </a:extLst>
          </p:cNvPr>
          <p:cNvCxnSpPr>
            <a:cxnSpLocks/>
          </p:cNvCxnSpPr>
          <p:nvPr/>
        </p:nvCxnSpPr>
        <p:spPr>
          <a:xfrm>
            <a:off x="4666176" y="3703268"/>
            <a:ext cx="1812926" cy="1461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2F88E-BE7B-A449-987A-EFC946F4306B}"/>
              </a:ext>
            </a:extLst>
          </p:cNvPr>
          <p:cNvSpPr txBox="1">
            <a:spLocks/>
          </p:cNvSpPr>
          <p:nvPr/>
        </p:nvSpPr>
        <p:spPr>
          <a:xfrm>
            <a:off x="838200" y="5355161"/>
            <a:ext cx="6090138" cy="145503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432FF"/>
                </a:solidFill>
              </a:rPr>
              <a:t>Filter the boxes </a:t>
            </a:r>
            <a:r>
              <a:rPr lang="en-US" dirty="0"/>
              <a:t>using : </a:t>
            </a:r>
          </a:p>
          <a:p>
            <a:pPr marL="0" indent="0">
              <a:buNone/>
            </a:pPr>
            <a:r>
              <a:rPr lang="en-US" dirty="0"/>
              <a:t>	1) </a:t>
            </a:r>
            <a:r>
              <a:rPr lang="en-US" dirty="0">
                <a:highlight>
                  <a:srgbClr val="FFFF00"/>
                </a:highlight>
              </a:rPr>
              <a:t>score thresholding</a:t>
            </a:r>
          </a:p>
          <a:p>
            <a:pPr marL="0" indent="0">
              <a:buNone/>
            </a:pPr>
            <a:r>
              <a:rPr lang="en-US" dirty="0"/>
              <a:t>	2) </a:t>
            </a:r>
            <a:r>
              <a:rPr lang="en-US" dirty="0">
                <a:highlight>
                  <a:srgbClr val="FFFF00"/>
                </a:highlight>
              </a:rPr>
              <a:t>non-max suppression</a:t>
            </a:r>
          </a:p>
        </p:txBody>
      </p:sp>
    </p:spTree>
    <p:extLst>
      <p:ext uri="{BB962C8B-B14F-4D97-AF65-F5344CB8AC3E}">
        <p14:creationId xmlns:p14="http://schemas.microsoft.com/office/powerpoint/2010/main" val="1750689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2E9EE-4F6C-B641-822D-19BCAC2B0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Score Thresholding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F1526-6820-2647-87A2-9E73E76C3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Throw away boxes that have detected a class with a score less than the threshold (</a:t>
            </a:r>
            <a:r>
              <a:rPr lang="en-US" i="1" dirty="0">
                <a:solidFill>
                  <a:srgbClr val="FF0000"/>
                </a:solidFill>
              </a:rPr>
              <a:t>0.6 for example</a:t>
            </a:r>
            <a:r>
              <a:rPr lang="en-US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D54E12-1AF7-8546-AC64-2C1DE3328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15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1D378B-EDD8-F442-B71A-B0B11B3DA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6239" y="2718368"/>
            <a:ext cx="3369053" cy="34585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7AF5B8-096E-5D41-94F2-579B7ED541FE}"/>
              </a:ext>
            </a:extLst>
          </p:cNvPr>
          <p:cNvSpPr txBox="1"/>
          <p:nvPr/>
        </p:nvSpPr>
        <p:spPr>
          <a:xfrm>
            <a:off x="8124669" y="4904814"/>
            <a:ext cx="119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0.05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06C673F-E686-AA49-9BA0-E323DA490230}"/>
              </a:ext>
            </a:extLst>
          </p:cNvPr>
          <p:cNvCxnSpPr/>
          <p:nvPr/>
        </p:nvCxnSpPr>
        <p:spPr>
          <a:xfrm flipH="1">
            <a:off x="7330190" y="5186597"/>
            <a:ext cx="794479" cy="3597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66AEE98-8915-E443-B51D-2CF4ECF7D52E}"/>
              </a:ext>
            </a:extLst>
          </p:cNvPr>
          <p:cNvSpPr txBox="1"/>
          <p:nvPr/>
        </p:nvSpPr>
        <p:spPr>
          <a:xfrm>
            <a:off x="8010993" y="3512961"/>
            <a:ext cx="119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0.95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26EBB3-A1E3-C34D-B87B-BB693F120655}"/>
              </a:ext>
            </a:extLst>
          </p:cNvPr>
          <p:cNvCxnSpPr>
            <a:cxnSpLocks/>
          </p:cNvCxnSpPr>
          <p:nvPr/>
        </p:nvCxnSpPr>
        <p:spPr>
          <a:xfrm flipH="1">
            <a:off x="6096000" y="3743793"/>
            <a:ext cx="1914994" cy="5126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905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D4F71-AF72-3440-9DC4-1488BD9C7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Non-max suppression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D494B0-E9B5-C34E-A78D-42A9698DD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3369"/>
            <a:ext cx="10515600" cy="4351338"/>
          </a:xfrm>
        </p:spPr>
        <p:txBody>
          <a:bodyPr/>
          <a:lstStyle/>
          <a:p>
            <a:r>
              <a:rPr lang="en-US" dirty="0"/>
              <a:t>ensures that an object is detected </a:t>
            </a:r>
            <a:r>
              <a:rPr lang="en-US" dirty="0">
                <a:solidFill>
                  <a:srgbClr val="0432FF"/>
                </a:solidFill>
              </a:rPr>
              <a:t>only once</a:t>
            </a:r>
          </a:p>
          <a:p>
            <a:pPr lvl="1"/>
            <a:r>
              <a:rPr lang="en-US" dirty="0"/>
              <a:t>Choice based on the </a:t>
            </a:r>
            <a:r>
              <a:rPr lang="en-US" dirty="0" err="1">
                <a:solidFill>
                  <a:srgbClr val="0432FF"/>
                </a:solidFill>
              </a:rPr>
              <a:t>p</a:t>
            </a:r>
            <a:r>
              <a:rPr lang="en-US" baseline="-25000" dirty="0" err="1">
                <a:solidFill>
                  <a:srgbClr val="0432FF"/>
                </a:solidFill>
              </a:rPr>
              <a:t>C</a:t>
            </a:r>
            <a:r>
              <a:rPr lang="en-US" dirty="0">
                <a:solidFill>
                  <a:srgbClr val="0432FF"/>
                </a:solidFill>
              </a:rPr>
              <a:t> value </a:t>
            </a:r>
            <a:r>
              <a:rPr lang="en-US" dirty="0"/>
              <a:t>: </a:t>
            </a:r>
            <a:r>
              <a:rPr lang="en-US" i="1" dirty="0">
                <a:solidFill>
                  <a:srgbClr val="FF0000"/>
                </a:solidFill>
              </a:rPr>
              <a:t>keep the largest </a:t>
            </a:r>
            <a:r>
              <a:rPr lang="en-US" i="1" dirty="0" err="1">
                <a:solidFill>
                  <a:srgbClr val="FF0000"/>
                </a:solidFill>
              </a:rPr>
              <a:t>p</a:t>
            </a:r>
            <a:r>
              <a:rPr lang="en-US" i="1" baseline="-25000" dirty="0" err="1">
                <a:solidFill>
                  <a:srgbClr val="FF0000"/>
                </a:solidFill>
              </a:rPr>
              <a:t>C</a:t>
            </a:r>
            <a:r>
              <a:rPr lang="en-US" i="1" baseline="-25000" dirty="0">
                <a:solidFill>
                  <a:srgbClr val="FF0000"/>
                </a:solidFill>
              </a:rPr>
              <a:t> </a:t>
            </a:r>
            <a:r>
              <a:rPr lang="en-US" i="1" dirty="0">
                <a:solidFill>
                  <a:srgbClr val="FF0000"/>
                </a:solidFill>
              </a:rPr>
              <a:t>output </a:t>
            </a:r>
            <a:r>
              <a:rPr lang="en-US" dirty="0"/>
              <a:t>and </a:t>
            </a:r>
            <a:r>
              <a:rPr lang="en-US" i="1" dirty="0">
                <a:solidFill>
                  <a:srgbClr val="FF0000"/>
                </a:solidFill>
              </a:rPr>
              <a:t>discard any remaining box with </a:t>
            </a:r>
            <a:r>
              <a:rPr lang="en-US" i="1" dirty="0" err="1">
                <a:solidFill>
                  <a:srgbClr val="FF0000"/>
                </a:solidFill>
              </a:rPr>
              <a:t>IoU</a:t>
            </a:r>
            <a:r>
              <a:rPr lang="en-US" i="1" dirty="0">
                <a:solidFill>
                  <a:srgbClr val="FF0000"/>
                </a:solidFill>
              </a:rPr>
              <a:t>&gt;0.5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FAB65-F275-9A4F-8473-221DFB066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16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D9D956-820D-F249-ACF6-41A995227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040" y="2926553"/>
            <a:ext cx="7757160" cy="356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76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23E01-B2D1-5342-A35F-7AAF17E0F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Intersection Over Union (IOU)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2F35E-472E-E64C-98B5-6DD287B407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performance metric on </a:t>
            </a:r>
            <a:r>
              <a:rPr lang="en-US" dirty="0">
                <a:solidFill>
                  <a:srgbClr val="0432FF"/>
                </a:solidFill>
              </a:rPr>
              <a:t>how similar two boxes are with each other</a:t>
            </a:r>
          </a:p>
          <a:p>
            <a:r>
              <a:rPr lang="en-US" dirty="0">
                <a:solidFill>
                  <a:srgbClr val="0432FF"/>
                </a:solidFill>
              </a:rPr>
              <a:t>(higher the better!)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1F41D6-7ACC-F747-9A3F-8BB57C161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17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BF32AA-BE6D-164C-A45F-5FC83C5D6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080" y="2703336"/>
            <a:ext cx="9037320" cy="400283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9ABA26-AC0E-884C-A6F7-E235384CFDD3}"/>
              </a:ext>
            </a:extLst>
          </p:cNvPr>
          <p:cNvSpPr/>
          <p:nvPr/>
        </p:nvSpPr>
        <p:spPr>
          <a:xfrm>
            <a:off x="3722710" y="2703335"/>
            <a:ext cx="5202850" cy="69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759964-D814-0B4E-9BA1-25EBCD270016}"/>
              </a:ext>
            </a:extLst>
          </p:cNvPr>
          <p:cNvSpPr/>
          <p:nvPr/>
        </p:nvSpPr>
        <p:spPr>
          <a:xfrm>
            <a:off x="6273800" y="2855735"/>
            <a:ext cx="5202850" cy="121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0CCCA9-641B-714B-95E5-031F12F0DC6F}"/>
              </a:ext>
            </a:extLst>
          </p:cNvPr>
          <p:cNvSpPr txBox="1"/>
          <p:nvPr/>
        </p:nvSpPr>
        <p:spPr>
          <a:xfrm>
            <a:off x="2823550" y="2720798"/>
            <a:ext cx="43494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7030A0"/>
                </a:solidFill>
              </a:rPr>
              <a:t>Outcome of the algorithm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C0BDD6-A925-DA40-B004-E38F8575D238}"/>
              </a:ext>
            </a:extLst>
          </p:cNvPr>
          <p:cNvSpPr/>
          <p:nvPr/>
        </p:nvSpPr>
        <p:spPr>
          <a:xfrm>
            <a:off x="2072176" y="6025129"/>
            <a:ext cx="5202850" cy="68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17A1A-570F-6A45-B1D7-C56BA9649FCC}"/>
              </a:ext>
            </a:extLst>
          </p:cNvPr>
          <p:cNvSpPr txBox="1"/>
          <p:nvPr/>
        </p:nvSpPr>
        <p:spPr>
          <a:xfrm>
            <a:off x="2936241" y="6030415"/>
            <a:ext cx="43494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True bounding box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537A9D-C47B-0943-BE07-F40EAB6DEC88}"/>
              </a:ext>
            </a:extLst>
          </p:cNvPr>
          <p:cNvSpPr txBox="1"/>
          <p:nvPr/>
        </p:nvSpPr>
        <p:spPr>
          <a:xfrm>
            <a:off x="6136640" y="4428631"/>
            <a:ext cx="1356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/>
              <a:t>IoU</a:t>
            </a:r>
            <a:endParaRPr lang="en-US" sz="2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672FA70-6DA4-0446-BDC6-459C5B92A537}"/>
              </a:ext>
            </a:extLst>
          </p:cNvPr>
          <p:cNvSpPr/>
          <p:nvPr/>
        </p:nvSpPr>
        <p:spPr>
          <a:xfrm>
            <a:off x="6136640" y="3962967"/>
            <a:ext cx="3794760" cy="12496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9FF558-9781-6544-9CC5-63813C5A061F}"/>
              </a:ext>
            </a:extLst>
          </p:cNvPr>
          <p:cNvSpPr/>
          <p:nvPr/>
        </p:nvSpPr>
        <p:spPr>
          <a:xfrm>
            <a:off x="6263175" y="5340422"/>
            <a:ext cx="5202850" cy="121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186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23E01-B2D1-5342-A35F-7AAF17E0F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Intersection Over Union (IOU)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1F41D6-7ACC-F747-9A3F-8BB57C161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18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9ABA26-AC0E-884C-A6F7-E235384CFDD3}"/>
              </a:ext>
            </a:extLst>
          </p:cNvPr>
          <p:cNvSpPr/>
          <p:nvPr/>
        </p:nvSpPr>
        <p:spPr>
          <a:xfrm>
            <a:off x="3722710" y="2703335"/>
            <a:ext cx="5202850" cy="69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C0BDD6-A925-DA40-B004-E38F8575D238}"/>
              </a:ext>
            </a:extLst>
          </p:cNvPr>
          <p:cNvSpPr/>
          <p:nvPr/>
        </p:nvSpPr>
        <p:spPr>
          <a:xfrm>
            <a:off x="2072176" y="6025129"/>
            <a:ext cx="5202850" cy="68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537A9D-C47B-0943-BE07-F40EAB6DEC88}"/>
              </a:ext>
            </a:extLst>
          </p:cNvPr>
          <p:cNvSpPr txBox="1"/>
          <p:nvPr/>
        </p:nvSpPr>
        <p:spPr>
          <a:xfrm>
            <a:off x="5869939" y="2245748"/>
            <a:ext cx="548386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Yellow = intersection I</a:t>
            </a:r>
          </a:p>
          <a:p>
            <a:r>
              <a:rPr lang="en-US" sz="2200" dirty="0"/>
              <a:t>Green = union U</a:t>
            </a:r>
          </a:p>
          <a:p>
            <a:endParaRPr lang="en-US" sz="2200" dirty="0"/>
          </a:p>
          <a:p>
            <a:r>
              <a:rPr lang="en-US" sz="2200" dirty="0" err="1"/>
              <a:t>IoU</a:t>
            </a:r>
            <a:r>
              <a:rPr lang="en-US" sz="2200" dirty="0"/>
              <a:t>  = I/U</a:t>
            </a:r>
          </a:p>
          <a:p>
            <a:endParaRPr lang="en-US" sz="2200" dirty="0"/>
          </a:p>
          <a:p>
            <a:r>
              <a:rPr lang="en-US" sz="2200" dirty="0"/>
              <a:t>Can express this as:</a:t>
            </a:r>
          </a:p>
          <a:p>
            <a:endParaRPr lang="en-US" sz="2200" dirty="0"/>
          </a:p>
          <a:p>
            <a:r>
              <a:rPr lang="en-US" sz="2200" dirty="0"/>
              <a:t>TP / (TP + FN + FP)</a:t>
            </a:r>
          </a:p>
          <a:p>
            <a:endParaRPr lang="en-US" sz="2200" dirty="0"/>
          </a:p>
          <a:p>
            <a:r>
              <a:rPr lang="en-US" sz="2200" dirty="0"/>
              <a:t>[see also, Jaccard Index]</a:t>
            </a:r>
          </a:p>
        </p:txBody>
      </p:sp>
      <p:pic>
        <p:nvPicPr>
          <p:cNvPr id="15" name="Picture 14" descr="A picture containing text, tree, outdoor&#10;&#10;Description automatically generated">
            <a:extLst>
              <a:ext uri="{FF2B5EF4-FFF2-40B4-BE49-F238E27FC236}">
                <a16:creationId xmlns:a16="http://schemas.microsoft.com/office/drawing/2014/main" id="{B7B2FDB2-3CAF-D000-AD7B-41E01B2B0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50" y="1414915"/>
            <a:ext cx="5202849" cy="530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05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E673A-0126-E945-932C-3C6A3A813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5441950" cy="2852737"/>
          </a:xfrm>
        </p:spPr>
        <p:txBody>
          <a:bodyPr/>
          <a:lstStyle/>
          <a:p>
            <a:r>
              <a:rPr lang="en-US" dirty="0"/>
              <a:t>Generative Models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44D28-BE89-BC47-A309-1BE649E34A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3968750" cy="1500187"/>
          </a:xfrm>
        </p:spPr>
        <p:txBody>
          <a:bodyPr/>
          <a:lstStyle/>
          <a:p>
            <a:r>
              <a:rPr lang="en-US" dirty="0"/>
              <a:t>Holy grail of Deep Learning these days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69F5EB-2DE4-AC4E-B498-54FCF75F1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19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C5986A-BEF4-5B6D-9DD3-857DFBD61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9378" y="1126558"/>
            <a:ext cx="5080937" cy="522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D65CBDA-B1C6-4E4A-ADCD-E3F3EB2B67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1306" y="227544"/>
            <a:ext cx="6529388" cy="640291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7D1397-8017-4B49-A5C3-6BA87A4DD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873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8C111-C027-4A4B-A29F-A0A349408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Generative Models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DDAD3-7B50-F94E-B03C-25C5CD8B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20</a:t>
            </a:fld>
            <a:endParaRPr lang="fr-FR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6C28EA-EF2D-554E-9A15-819A4E080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474" y="1319291"/>
            <a:ext cx="7483642" cy="54084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1DE4EC4-2D36-49ED-840A-4346D893D50B}"/>
              </a:ext>
            </a:extLst>
          </p:cNvPr>
          <p:cNvSpPr/>
          <p:nvPr/>
        </p:nvSpPr>
        <p:spPr>
          <a:xfrm>
            <a:off x="9486710" y="5487432"/>
            <a:ext cx="1258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hlinkClick r:id="rId4"/>
              </a:rPr>
              <a:t>GauGAN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3057D2-5B24-41DA-BF86-310C441FBAAC}"/>
              </a:ext>
            </a:extLst>
          </p:cNvPr>
          <p:cNvSpPr/>
          <p:nvPr/>
        </p:nvSpPr>
        <p:spPr>
          <a:xfrm>
            <a:off x="9486710" y="2164318"/>
            <a:ext cx="1449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hlinkClick r:id="rId5"/>
              </a:rPr>
              <a:t>DeepBach</a:t>
            </a:r>
            <a:endParaRPr lang="en-CH" sz="2400" dirty="0"/>
          </a:p>
        </p:txBody>
      </p:sp>
    </p:spTree>
    <p:extLst>
      <p:ext uri="{BB962C8B-B14F-4D97-AF65-F5344CB8AC3E}">
        <p14:creationId xmlns:p14="http://schemas.microsoft.com/office/powerpoint/2010/main" val="704416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B5F17F2C-6ABD-E46D-344D-070146FC67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8032" y="394180"/>
            <a:ext cx="10885768" cy="596217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BCB4B2-1287-C878-0420-44ABCBA62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1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E3EBFF-AB56-D7F1-9026-8BCCE3B1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22</a:t>
            </a:fld>
            <a:endParaRPr lang="fr-FR"/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DBF3FB7-2DDE-0710-5CD1-366144EBC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952499"/>
            <a:ext cx="11615538" cy="490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718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472AD-AC14-8D3C-DDF8-9D69281FE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23</a:t>
            </a:fld>
            <a:endParaRPr lang="fr-FR"/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5C22C51-19D9-40A9-6C65-14871EC7D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781049"/>
            <a:ext cx="11492448" cy="5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089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3E847-C7B6-DC70-11C1-E0B0E70F6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24</a:t>
            </a:fld>
            <a:endParaRPr lang="fr-FR"/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0754220C-B344-422F-EE9E-BEEE0D7EB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825500"/>
            <a:ext cx="11912600" cy="533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119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5D9CB-1767-0708-92BB-9092C0F58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25</a:t>
            </a:fld>
            <a:endParaRPr lang="fr-FR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8FEBD4C-88AA-A25A-656F-15E0EA1B2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49" y="717550"/>
            <a:ext cx="12241614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50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5D9CB-1767-0708-92BB-9092C0F58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26</a:t>
            </a:fld>
            <a:endParaRPr lang="fr-FR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88D8AA-ED4E-6481-ED20-C98FD66DC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53" y="462934"/>
            <a:ext cx="10844851" cy="589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407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883CB-9997-3147-BF90-935EDD2C6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3"/>
            <a:ext cx="4330700" cy="2852737"/>
          </a:xfrm>
        </p:spPr>
        <p:txBody>
          <a:bodyPr/>
          <a:lstStyle/>
          <a:p>
            <a:r>
              <a:rPr lang="en-US" dirty="0"/>
              <a:t>Generative Adversarial Network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4D7559-2BA2-A148-9C02-834C89B9A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350" y="3522663"/>
            <a:ext cx="10515600" cy="1500187"/>
          </a:xfrm>
        </p:spPr>
        <p:txBody>
          <a:bodyPr/>
          <a:lstStyle/>
          <a:p>
            <a:r>
              <a:rPr lang="en-US" dirty="0"/>
              <a:t>Invented by Ian Goodfellow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199302-8DFE-7149-86A8-D046C2E83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27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AB23D9-1491-9C49-8D56-CD20379D2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395" y="0"/>
            <a:ext cx="686760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940E79-E92B-2E49-A89E-0A270E40A8A7}"/>
              </a:ext>
            </a:extLst>
          </p:cNvPr>
          <p:cNvSpPr txBox="1"/>
          <p:nvPr/>
        </p:nvSpPr>
        <p:spPr>
          <a:xfrm>
            <a:off x="2819400" y="6392902"/>
            <a:ext cx="468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Christie’s New York 2018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E1C942-B095-47DF-AC99-17498B0E016F}"/>
              </a:ext>
            </a:extLst>
          </p:cNvPr>
          <p:cNvSpPr txBox="1"/>
          <p:nvPr/>
        </p:nvSpPr>
        <p:spPr>
          <a:xfrm>
            <a:off x="939800" y="4607351"/>
            <a:ext cx="3143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FF0000"/>
                </a:solidFill>
              </a:rPr>
              <a:t>How much are you ready to pay for it ? </a:t>
            </a:r>
            <a:endParaRPr lang="en-CH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399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5E59-3047-8945-B8F5-B710488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0218B5B-98F0-0647-B86A-143DE04BBD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1376" y="1041917"/>
            <a:ext cx="10515600" cy="572928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636DA-82D6-3E40-B4EE-818DE897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8791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5E59-3047-8945-B8F5-B710488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636DA-82D6-3E40-B4EE-818DE897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29</a:t>
            </a:fld>
            <a:endParaRPr lang="fr-FR"/>
          </a:p>
        </p:txBody>
      </p:sp>
      <p:pic>
        <p:nvPicPr>
          <p:cNvPr id="8" name="Picture 7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C51130D5-6F07-E7F9-CE67-5F1B41FF3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700" y="1140025"/>
            <a:ext cx="9484082" cy="50782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E25DAB-C664-A7C1-FD4D-DF225D423B6E}"/>
              </a:ext>
            </a:extLst>
          </p:cNvPr>
          <p:cNvSpPr txBox="1"/>
          <p:nvPr/>
        </p:nvSpPr>
        <p:spPr>
          <a:xfrm>
            <a:off x="4076780" y="6384316"/>
            <a:ext cx="6103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https://youtu.be/-Zi5SReze6U</a:t>
            </a:r>
          </a:p>
        </p:txBody>
      </p:sp>
    </p:spTree>
    <p:extLst>
      <p:ext uri="{BB962C8B-B14F-4D97-AF65-F5344CB8AC3E}">
        <p14:creationId xmlns:p14="http://schemas.microsoft.com/office/powerpoint/2010/main" val="2823322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5AC08-88F3-504F-B7C3-D91A35111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238214"/>
            <a:ext cx="11550650" cy="1325563"/>
          </a:xfrm>
        </p:spPr>
        <p:txBody>
          <a:bodyPr/>
          <a:lstStyle/>
          <a:p>
            <a:r>
              <a:rPr lang="en-US" dirty="0"/>
              <a:t>Convolutional Neural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EB42B-8D7C-A84C-9481-E457F129C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150" y="1720850"/>
            <a:ext cx="10171140" cy="4052978"/>
          </a:xfrm>
        </p:spPr>
        <p:txBody>
          <a:bodyPr/>
          <a:lstStyle/>
          <a:p>
            <a:r>
              <a:rPr lang="en-US" dirty="0"/>
              <a:t>Specialized Neural Network for data arranged </a:t>
            </a:r>
            <a:r>
              <a:rPr lang="en-US" dirty="0">
                <a:solidFill>
                  <a:srgbClr val="0432FF"/>
                </a:solidFill>
              </a:rPr>
              <a:t>on a grid </a:t>
            </a:r>
          </a:p>
          <a:p>
            <a:pPr lvl="1"/>
            <a:r>
              <a:rPr lang="en-US" dirty="0"/>
              <a:t>Images</a:t>
            </a:r>
          </a:p>
          <a:p>
            <a:pPr lvl="1"/>
            <a:r>
              <a:rPr lang="en-US" dirty="0"/>
              <a:t>DNA sequences</a:t>
            </a:r>
          </a:p>
          <a:p>
            <a:pPr lvl="1"/>
            <a:r>
              <a:rPr lang="en-US" dirty="0"/>
              <a:t>…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FB48E2-2E27-4545-9EAE-FCF2DF646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</a:t>
            </a:fld>
            <a:endParaRPr lang="fr-F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EDB9ED1-95DE-414C-B00F-016BCF782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905" y="3157538"/>
            <a:ext cx="5422095" cy="2748185"/>
          </a:xfrm>
          <a:prstGeom prst="rect">
            <a:avLst/>
          </a:prstGeom>
        </p:spPr>
      </p:pic>
      <p:pic>
        <p:nvPicPr>
          <p:cNvPr id="6" name="Google Shape;74;p16">
            <a:extLst>
              <a:ext uri="{FF2B5EF4-FFF2-40B4-BE49-F238E27FC236}">
                <a16:creationId xmlns:a16="http://schemas.microsoft.com/office/drawing/2014/main" id="{6961C305-A5E3-684F-9112-74C61F156AE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724" y="3886200"/>
            <a:ext cx="6697426" cy="1520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22473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5E59-3047-8945-B8F5-B710488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636DA-82D6-3E40-B4EE-818DE897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30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E25DAB-C664-A7C1-FD4D-DF225D423B6E}"/>
              </a:ext>
            </a:extLst>
          </p:cNvPr>
          <p:cNvSpPr txBox="1"/>
          <p:nvPr/>
        </p:nvSpPr>
        <p:spPr>
          <a:xfrm>
            <a:off x="4076780" y="6384316"/>
            <a:ext cx="6103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https://youtu.be/-Zi5SReze6U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BC1CEA-48F6-42D0-DB4B-961C83E2CFEC}"/>
              </a:ext>
            </a:extLst>
          </p:cNvPr>
          <p:cNvSpPr txBox="1"/>
          <p:nvPr/>
        </p:nvSpPr>
        <p:spPr>
          <a:xfrm>
            <a:off x="2895600" y="1462088"/>
            <a:ext cx="5985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Step 1: Train Discriminator and ‘Freeze’ Generator parameters</a:t>
            </a:r>
          </a:p>
          <a:p>
            <a:r>
              <a:rPr lang="en-CH" dirty="0"/>
              <a:t>Step 2: Train Generator and ‘Freeze’ Discriminator parameters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15E949-CBC0-246D-D038-2251E443F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011548"/>
            <a:ext cx="10515600" cy="107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2390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5E59-3047-8945-B8F5-B710488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636DA-82D6-3E40-B4EE-818DE897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31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E25DAB-C664-A7C1-FD4D-DF225D423B6E}"/>
              </a:ext>
            </a:extLst>
          </p:cNvPr>
          <p:cNvSpPr txBox="1"/>
          <p:nvPr/>
        </p:nvSpPr>
        <p:spPr>
          <a:xfrm>
            <a:off x="4076780" y="6384316"/>
            <a:ext cx="6103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https://youtu.be/-Zi5SReze6U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BC1CEA-48F6-42D0-DB4B-961C83E2CFEC}"/>
              </a:ext>
            </a:extLst>
          </p:cNvPr>
          <p:cNvSpPr txBox="1"/>
          <p:nvPr/>
        </p:nvSpPr>
        <p:spPr>
          <a:xfrm>
            <a:off x="2895600" y="1462088"/>
            <a:ext cx="5985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Step 1: Train Discriminator and ‘Freeze’ Generator parameters</a:t>
            </a:r>
          </a:p>
          <a:p>
            <a:r>
              <a:rPr lang="en-CH" dirty="0"/>
              <a:t>Step 2: Train Generator and ‘Freeze’ Discriminator parameters</a:t>
            </a:r>
          </a:p>
        </p:txBody>
      </p:sp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AB69C601-865D-935F-83A4-8ABD4ABF0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270" y="3227196"/>
            <a:ext cx="7772400" cy="25296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F34273-2496-F6A7-892F-746CE7A7C2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120204"/>
            <a:ext cx="10515600" cy="107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571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5E59-3047-8945-B8F5-B710488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636DA-82D6-3E40-B4EE-818DE897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32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E25DAB-C664-A7C1-FD4D-DF225D423B6E}"/>
              </a:ext>
            </a:extLst>
          </p:cNvPr>
          <p:cNvSpPr txBox="1"/>
          <p:nvPr/>
        </p:nvSpPr>
        <p:spPr>
          <a:xfrm>
            <a:off x="4076780" y="6384316"/>
            <a:ext cx="6103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https://youtu.be/-Zi5SReze6U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BC1CEA-48F6-42D0-DB4B-961C83E2CFEC}"/>
              </a:ext>
            </a:extLst>
          </p:cNvPr>
          <p:cNvSpPr txBox="1"/>
          <p:nvPr/>
        </p:nvSpPr>
        <p:spPr>
          <a:xfrm>
            <a:off x="2895600" y="1462088"/>
            <a:ext cx="5985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Step 1: Train Discriminator and ‘Freeze’ Generator parameters</a:t>
            </a:r>
          </a:p>
          <a:p>
            <a:r>
              <a:rPr lang="en-CH" dirty="0"/>
              <a:t>Step 2: Train Generator and ‘Freeze’ Discriminator parameters</a:t>
            </a: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1D95CEB8-7A2A-0B9C-4F3C-80BE02CD5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3293498"/>
            <a:ext cx="7772400" cy="26753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5F3274-E889-BEB0-DE68-193400DF8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140663"/>
            <a:ext cx="10515600" cy="107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335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7240B-D970-1A4C-BEFA-F5F41E805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F2DE82-7869-3742-B835-EAC28816B5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1396" y="1076209"/>
            <a:ext cx="8949207" cy="5781791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7AFB7F-3CB3-8146-B6F5-96EF9FF86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50608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BB7415-F94C-DD4E-81DA-FDECD91DE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GAN use case : </a:t>
            </a:r>
            <a:r>
              <a:rPr lang="fr-FR" dirty="0" err="1"/>
              <a:t>generate</a:t>
            </a:r>
            <a:r>
              <a:rPr lang="fr-FR" dirty="0"/>
              <a:t> images</a:t>
            </a:r>
          </a:p>
        </p:txBody>
      </p:sp>
      <p:pic>
        <p:nvPicPr>
          <p:cNvPr id="4" name="Espace réservé du contenu 4">
            <a:extLst>
              <a:ext uri="{FF2B5EF4-FFF2-40B4-BE49-F238E27FC236}">
                <a16:creationId xmlns:a16="http://schemas.microsoft.com/office/drawing/2014/main" id="{7F43EB49-D287-024D-82CA-73A17AD9A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367" y="1825625"/>
            <a:ext cx="7553265" cy="435133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623B05-25AC-8445-8BF5-C7731D3BA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60374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8348C-FD53-4446-9081-BF71954AA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 in GANs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F71A784-AA6D-1B4B-9B94-8B5D531C22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213" y="2117805"/>
            <a:ext cx="5968087" cy="335539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33C77-44AD-264A-BAB9-3E69B0835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35</a:t>
            </a:fld>
            <a:endParaRPr lang="fr-F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29A987-5207-5140-A0F7-2F976E074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933" y="2117805"/>
            <a:ext cx="5920067" cy="335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045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8348C-FD53-4446-9081-BF71954AA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Adversarial Principles are Widely Applicable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33C77-44AD-264A-BAB9-3E69B0835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36</a:t>
            </a:fld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97211DB-FDE6-BAA0-F5B2-E9BA50C49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Fairness / Privacy Preservation</a:t>
            </a:r>
          </a:p>
          <a:p>
            <a:r>
              <a:rPr lang="en-CH" dirty="0"/>
              <a:t>Disentanglement</a:t>
            </a:r>
          </a:p>
        </p:txBody>
      </p:sp>
    </p:spTree>
    <p:extLst>
      <p:ext uri="{BB962C8B-B14F-4D97-AF65-F5344CB8AC3E}">
        <p14:creationId xmlns:p14="http://schemas.microsoft.com/office/powerpoint/2010/main" val="548938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883CB-9997-3147-BF90-935EDD2C6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3"/>
            <a:ext cx="4330700" cy="2852737"/>
          </a:xfrm>
        </p:spPr>
        <p:txBody>
          <a:bodyPr/>
          <a:lstStyle/>
          <a:p>
            <a:r>
              <a:rPr lang="en-US" dirty="0"/>
              <a:t>Variational </a:t>
            </a:r>
            <a:r>
              <a:rPr lang="en-US" dirty="0" err="1"/>
              <a:t>AutoEncoder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199302-8DFE-7149-86A8-D046C2E83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37</a:t>
            </a:fld>
            <a:endParaRPr lang="fr-F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D49CB6-817E-A7AC-371C-D585CE42B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625" y="576263"/>
            <a:ext cx="5815771" cy="38003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413DC8-A059-D299-6D75-318B699CDF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3988" y="4486071"/>
            <a:ext cx="7217044" cy="17831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6DC5057-1AAC-ED76-05F0-D403BB5A0E9F}"/>
              </a:ext>
            </a:extLst>
          </p:cNvPr>
          <p:cNvSpPr txBox="1"/>
          <p:nvPr/>
        </p:nvSpPr>
        <p:spPr>
          <a:xfrm>
            <a:off x="6373894" y="6396335"/>
            <a:ext cx="3697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VQ-VAE (2) (van den Oord et al. 2017, </a:t>
            </a:r>
            <a:r>
              <a:rPr lang="en-US" sz="1200" dirty="0" err="1"/>
              <a:t>Razavi</a:t>
            </a:r>
            <a:r>
              <a:rPr lang="en-US" sz="1200" dirty="0"/>
              <a:t> et al. 2019)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07261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EE64EF0D-7E78-487C-7D63-20D844C2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632" y="384321"/>
            <a:ext cx="369127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C5BA176-D7A4-4907-0C01-3CAB30C9D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07" y="1727592"/>
            <a:ext cx="11089986" cy="4746087"/>
          </a:xfrm>
          <a:prstGeom prst="rect">
            <a:avLst/>
          </a:prstGeom>
        </p:spPr>
      </p:pic>
      <p:pic>
        <p:nvPicPr>
          <p:cNvPr id="6" name="Picture 5" descr="A picture containing text, person, businesscard, screenshot&#10;&#10;Description automatically generated">
            <a:extLst>
              <a:ext uri="{FF2B5EF4-FFF2-40B4-BE49-F238E27FC236}">
                <a16:creationId xmlns:a16="http://schemas.microsoft.com/office/drawing/2014/main" id="{D595820B-5454-41DF-2393-A5C00A26D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7461" y="251127"/>
            <a:ext cx="4683532" cy="211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537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EE64EF0D-7E78-487C-7D63-20D844C2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632" y="384321"/>
            <a:ext cx="369127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pic>
        <p:nvPicPr>
          <p:cNvPr id="24" name="Content Placeholder 12">
            <a:extLst>
              <a:ext uri="{FF2B5EF4-FFF2-40B4-BE49-F238E27FC236}">
                <a16:creationId xmlns:a16="http://schemas.microsoft.com/office/drawing/2014/main" id="{04096FBA-3DD2-B658-8166-2CE13B147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576" y="587911"/>
            <a:ext cx="3391953" cy="597989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98189F6-5105-CC29-CDDD-C3CE277EDA63}"/>
              </a:ext>
            </a:extLst>
          </p:cNvPr>
          <p:cNvSpPr txBox="1"/>
          <p:nvPr/>
        </p:nvSpPr>
        <p:spPr>
          <a:xfrm>
            <a:off x="4847442" y="5994944"/>
            <a:ext cx="159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Reconstruction</a:t>
            </a:r>
          </a:p>
          <a:p>
            <a:pPr algn="ctr"/>
            <a:r>
              <a:rPr lang="en-US" dirty="0"/>
              <a:t>Loss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6AE878-8EEA-ED53-8AD1-2EC5E87B7FAC}"/>
              </a:ext>
            </a:extLst>
          </p:cNvPr>
          <p:cNvSpPr txBox="1"/>
          <p:nvPr/>
        </p:nvSpPr>
        <p:spPr>
          <a:xfrm>
            <a:off x="7309123" y="1714008"/>
            <a:ext cx="970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Inference</a:t>
            </a:r>
          </a:p>
          <a:p>
            <a:pPr algn="ctr"/>
            <a:r>
              <a:rPr lang="en-US" sz="1600" dirty="0"/>
              <a:t>Encoder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E58197-4FE1-7F93-4E44-3DF28FACB11A}"/>
              </a:ext>
            </a:extLst>
          </p:cNvPr>
          <p:cNvSpPr txBox="1"/>
          <p:nvPr/>
        </p:nvSpPr>
        <p:spPr>
          <a:xfrm>
            <a:off x="7233141" y="5125156"/>
            <a:ext cx="1122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Generation</a:t>
            </a:r>
          </a:p>
          <a:p>
            <a:pPr algn="ctr"/>
            <a:r>
              <a:rPr lang="en-US" sz="1600" dirty="0"/>
              <a:t>Decoder</a:t>
            </a:r>
          </a:p>
        </p:txBody>
      </p: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344369D6-2F7A-5441-7995-DDB7BD280F8A}"/>
              </a:ext>
            </a:extLst>
          </p:cNvPr>
          <p:cNvCxnSpPr>
            <a:cxnSpLocks/>
          </p:cNvCxnSpPr>
          <p:nvPr/>
        </p:nvCxnSpPr>
        <p:spPr>
          <a:xfrm rot="5400000">
            <a:off x="3634490" y="3054102"/>
            <a:ext cx="4981686" cy="967691"/>
          </a:xfrm>
          <a:prstGeom prst="bentConnector3">
            <a:avLst>
              <a:gd name="adj1" fmla="val 50000"/>
            </a:avLst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DF9A9EB-11B6-8987-D400-947DADF53B01}"/>
              </a:ext>
            </a:extLst>
          </p:cNvPr>
          <p:cNvCxnSpPr>
            <a:cxnSpLocks/>
          </p:cNvCxnSpPr>
          <p:nvPr/>
        </p:nvCxnSpPr>
        <p:spPr>
          <a:xfrm>
            <a:off x="6609178" y="1047103"/>
            <a:ext cx="649996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319935E-0176-683F-6AA0-88981D33EEF8}"/>
              </a:ext>
            </a:extLst>
          </p:cNvPr>
          <p:cNvCxnSpPr>
            <a:cxnSpLocks/>
            <a:endCxn id="32" idx="3"/>
          </p:cNvCxnSpPr>
          <p:nvPr/>
        </p:nvCxnSpPr>
        <p:spPr>
          <a:xfrm flipH="1">
            <a:off x="6425985" y="6299504"/>
            <a:ext cx="83318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58E8101D-9483-F025-C9FE-316626B94930}"/>
              </a:ext>
            </a:extLst>
          </p:cNvPr>
          <p:cNvSpPr/>
          <p:nvPr/>
        </p:nvSpPr>
        <p:spPr>
          <a:xfrm>
            <a:off x="4847442" y="6031206"/>
            <a:ext cx="1578543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81D67B-FB56-8F5B-298B-FDBE84D84DC7}"/>
              </a:ext>
            </a:extLst>
          </p:cNvPr>
          <p:cNvSpPr/>
          <p:nvPr/>
        </p:nvSpPr>
        <p:spPr>
          <a:xfrm>
            <a:off x="8680444" y="4159280"/>
            <a:ext cx="2223798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996771E-67DE-663C-9C91-2B45DA083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8600" y="4281912"/>
            <a:ext cx="2055518" cy="34586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B99BE96-D75E-EA12-1CBF-0871879C8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9335" y="4601499"/>
            <a:ext cx="299813" cy="47113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CFAD5F0-4938-721E-E7DA-336110C747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757" y="2242910"/>
            <a:ext cx="342884" cy="557186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B77D4D22-239F-3695-4DE7-C4FFC430D77C}"/>
              </a:ext>
            </a:extLst>
          </p:cNvPr>
          <p:cNvSpPr txBox="1">
            <a:spLocks/>
          </p:cNvSpPr>
          <p:nvPr/>
        </p:nvSpPr>
        <p:spPr>
          <a:xfrm>
            <a:off x="278518" y="2369196"/>
            <a:ext cx="53961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Pass images/data in through encoder</a:t>
            </a:r>
            <a:r>
              <a:rPr lang="en-US" i="1" dirty="0">
                <a:solidFill>
                  <a:schemeClr val="tx1"/>
                </a:solidFill>
              </a:rPr>
              <a:t> ‘bottleneck’</a:t>
            </a:r>
          </a:p>
          <a:p>
            <a:pPr marL="342900" indent="-342900">
              <a:buFontTx/>
              <a:buChar char="-"/>
            </a:pPr>
            <a:r>
              <a:rPr lang="en-US" i="1" dirty="0">
                <a:solidFill>
                  <a:schemeClr val="tx1"/>
                </a:solidFill>
              </a:rPr>
              <a:t>Parameterize this bottleneck encoding  so we can sample from it afterwards</a:t>
            </a:r>
          </a:p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Reconstruct the original image/data from the encoding</a:t>
            </a:r>
          </a:p>
        </p:txBody>
      </p:sp>
    </p:spTree>
    <p:extLst>
      <p:ext uri="{BB962C8B-B14F-4D97-AF65-F5344CB8AC3E}">
        <p14:creationId xmlns:p14="http://schemas.microsoft.com/office/powerpoint/2010/main" val="723389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787B0-F18E-3044-A39B-696A262F9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layer in CNN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74BEF4-D398-7447-A5B9-6FBE5F75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3943351" cy="4784725"/>
          </a:xfrm>
        </p:spPr>
        <p:txBody>
          <a:bodyPr>
            <a:normAutofit lnSpcReduction="10000"/>
          </a:bodyPr>
          <a:lstStyle/>
          <a:p>
            <a:r>
              <a:rPr lang="en-US" dirty="0">
                <a:highlight>
                  <a:srgbClr val="FFFF00"/>
                </a:highlight>
              </a:rPr>
              <a:t>Convolution</a:t>
            </a:r>
            <a:r>
              <a:rPr lang="en-US" dirty="0"/>
              <a:t> (CONV) </a:t>
            </a:r>
          </a:p>
          <a:p>
            <a:endParaRPr lang="en-US" dirty="0"/>
          </a:p>
          <a:p>
            <a:r>
              <a:rPr lang="en-US" dirty="0">
                <a:highlight>
                  <a:srgbClr val="FFFF00"/>
                </a:highlight>
              </a:rPr>
              <a:t>Pooling</a:t>
            </a:r>
            <a:r>
              <a:rPr lang="en-US" dirty="0"/>
              <a:t> (POOL) </a:t>
            </a:r>
          </a:p>
          <a:p>
            <a:endParaRPr lang="en-US" dirty="0"/>
          </a:p>
          <a:p>
            <a:r>
              <a:rPr lang="en-US" dirty="0">
                <a:highlight>
                  <a:srgbClr val="FFFF00"/>
                </a:highlight>
              </a:rPr>
              <a:t>Fully connected </a:t>
            </a:r>
            <a:r>
              <a:rPr lang="en-US" dirty="0"/>
              <a:t>(FC)</a:t>
            </a:r>
          </a:p>
          <a:p>
            <a:endParaRPr lang="en-US" dirty="0"/>
          </a:p>
          <a:p>
            <a:r>
              <a:rPr lang="en-US" i="1" dirty="0">
                <a:solidFill>
                  <a:srgbClr val="FF0000"/>
                </a:solidFill>
              </a:rPr>
              <a:t>Usually multiple CONV layers followed by a POOL layer, and FC layers in the last few layers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778580-B71D-6F43-BAC4-7D41200D1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4</a:t>
            </a:fld>
            <a:endParaRPr lang="fr-FR"/>
          </a:p>
        </p:txBody>
      </p:sp>
      <p:pic>
        <p:nvPicPr>
          <p:cNvPr id="29" name="Content Placeholder 5">
            <a:extLst>
              <a:ext uri="{FF2B5EF4-FFF2-40B4-BE49-F238E27FC236}">
                <a16:creationId xmlns:a16="http://schemas.microsoft.com/office/drawing/2014/main" id="{309CE2F0-5FEE-4C02-9207-534BAAB0E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359" y="1825624"/>
            <a:ext cx="7338641" cy="390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284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EE64EF0D-7E78-487C-7D63-20D844C2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632" y="384321"/>
            <a:ext cx="3691270" cy="1325563"/>
          </a:xfrm>
        </p:spPr>
        <p:txBody>
          <a:bodyPr/>
          <a:lstStyle/>
          <a:p>
            <a:r>
              <a:rPr lang="en-US" dirty="0"/>
              <a:t>Principle</a:t>
            </a:r>
          </a:p>
        </p:txBody>
      </p:sp>
      <p:pic>
        <p:nvPicPr>
          <p:cNvPr id="24" name="Content Placeholder 12">
            <a:extLst>
              <a:ext uri="{FF2B5EF4-FFF2-40B4-BE49-F238E27FC236}">
                <a16:creationId xmlns:a16="http://schemas.microsoft.com/office/drawing/2014/main" id="{04096FBA-3DD2-B658-8166-2CE13B147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576" y="587911"/>
            <a:ext cx="3391953" cy="597989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98189F6-5105-CC29-CDDD-C3CE277EDA63}"/>
              </a:ext>
            </a:extLst>
          </p:cNvPr>
          <p:cNvSpPr txBox="1"/>
          <p:nvPr/>
        </p:nvSpPr>
        <p:spPr>
          <a:xfrm>
            <a:off x="4847442" y="5994944"/>
            <a:ext cx="159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Reconstruction</a:t>
            </a:r>
          </a:p>
          <a:p>
            <a:pPr algn="ctr"/>
            <a:r>
              <a:rPr lang="en-US" dirty="0"/>
              <a:t>Loss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6AE878-8EEA-ED53-8AD1-2EC5E87B7FAC}"/>
              </a:ext>
            </a:extLst>
          </p:cNvPr>
          <p:cNvSpPr txBox="1"/>
          <p:nvPr/>
        </p:nvSpPr>
        <p:spPr>
          <a:xfrm>
            <a:off x="7309123" y="1714008"/>
            <a:ext cx="970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Inference</a:t>
            </a:r>
          </a:p>
          <a:p>
            <a:pPr algn="ctr"/>
            <a:r>
              <a:rPr lang="en-US" sz="1600" dirty="0"/>
              <a:t>Encoder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E58197-4FE1-7F93-4E44-3DF28FACB11A}"/>
              </a:ext>
            </a:extLst>
          </p:cNvPr>
          <p:cNvSpPr txBox="1"/>
          <p:nvPr/>
        </p:nvSpPr>
        <p:spPr>
          <a:xfrm>
            <a:off x="7233141" y="5125156"/>
            <a:ext cx="1122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Generation</a:t>
            </a:r>
          </a:p>
          <a:p>
            <a:pPr algn="ctr"/>
            <a:r>
              <a:rPr lang="en-US" sz="1600" dirty="0"/>
              <a:t>Decoder</a:t>
            </a:r>
          </a:p>
        </p:txBody>
      </p: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344369D6-2F7A-5441-7995-DDB7BD280F8A}"/>
              </a:ext>
            </a:extLst>
          </p:cNvPr>
          <p:cNvCxnSpPr>
            <a:cxnSpLocks/>
          </p:cNvCxnSpPr>
          <p:nvPr/>
        </p:nvCxnSpPr>
        <p:spPr>
          <a:xfrm rot="5400000">
            <a:off x="3634490" y="3054102"/>
            <a:ext cx="4981686" cy="967691"/>
          </a:xfrm>
          <a:prstGeom prst="bentConnector3">
            <a:avLst>
              <a:gd name="adj1" fmla="val 50000"/>
            </a:avLst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DF9A9EB-11B6-8987-D400-947DADF53B01}"/>
              </a:ext>
            </a:extLst>
          </p:cNvPr>
          <p:cNvCxnSpPr>
            <a:cxnSpLocks/>
          </p:cNvCxnSpPr>
          <p:nvPr/>
        </p:nvCxnSpPr>
        <p:spPr>
          <a:xfrm>
            <a:off x="6609178" y="1047103"/>
            <a:ext cx="649996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319935E-0176-683F-6AA0-88981D33EEF8}"/>
              </a:ext>
            </a:extLst>
          </p:cNvPr>
          <p:cNvCxnSpPr>
            <a:cxnSpLocks/>
            <a:endCxn id="32" idx="3"/>
          </p:cNvCxnSpPr>
          <p:nvPr/>
        </p:nvCxnSpPr>
        <p:spPr>
          <a:xfrm flipH="1">
            <a:off x="6425985" y="6299504"/>
            <a:ext cx="83318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58E8101D-9483-F025-C9FE-316626B94930}"/>
              </a:ext>
            </a:extLst>
          </p:cNvPr>
          <p:cNvSpPr/>
          <p:nvPr/>
        </p:nvSpPr>
        <p:spPr>
          <a:xfrm>
            <a:off x="4847442" y="6031206"/>
            <a:ext cx="1578543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81D67B-FB56-8F5B-298B-FDBE84D84DC7}"/>
              </a:ext>
            </a:extLst>
          </p:cNvPr>
          <p:cNvSpPr/>
          <p:nvPr/>
        </p:nvSpPr>
        <p:spPr>
          <a:xfrm>
            <a:off x="8680444" y="4159280"/>
            <a:ext cx="2223798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996771E-67DE-663C-9C91-2B45DA083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8600" y="4281912"/>
            <a:ext cx="2055518" cy="34586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B99BE96-D75E-EA12-1CBF-0871879C8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9335" y="4601499"/>
            <a:ext cx="299813" cy="47113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CFAD5F0-4938-721E-E7DA-336110C747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757" y="2242910"/>
            <a:ext cx="342884" cy="557186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B77D4D22-239F-3695-4DE7-C4FFC430D77C}"/>
              </a:ext>
            </a:extLst>
          </p:cNvPr>
          <p:cNvSpPr txBox="1">
            <a:spLocks/>
          </p:cNvSpPr>
          <p:nvPr/>
        </p:nvSpPr>
        <p:spPr>
          <a:xfrm>
            <a:off x="278518" y="2369196"/>
            <a:ext cx="53961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Pass images/data in through encoder</a:t>
            </a:r>
            <a:r>
              <a:rPr lang="en-US" i="1" dirty="0">
                <a:solidFill>
                  <a:schemeClr val="tx1"/>
                </a:solidFill>
              </a:rPr>
              <a:t> ‘bottleneck’</a:t>
            </a:r>
          </a:p>
          <a:p>
            <a:pPr marL="342900" indent="-342900">
              <a:buFontTx/>
              <a:buChar char="-"/>
            </a:pPr>
            <a:r>
              <a:rPr lang="en-US" i="1" dirty="0">
                <a:solidFill>
                  <a:schemeClr val="tx1"/>
                </a:solidFill>
              </a:rPr>
              <a:t>Parameterize this bottleneck encoding  so we can sample from it afterwards</a:t>
            </a:r>
          </a:p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Reconstruct the original image/data from the encoding</a:t>
            </a:r>
          </a:p>
        </p:txBody>
      </p:sp>
    </p:spTree>
    <p:extLst>
      <p:ext uri="{BB962C8B-B14F-4D97-AF65-F5344CB8AC3E}">
        <p14:creationId xmlns:p14="http://schemas.microsoft.com/office/powerpoint/2010/main" val="42763585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EE64EF0D-7E78-487C-7D63-20D844C2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632" y="384321"/>
            <a:ext cx="4880266" cy="1325563"/>
          </a:xfrm>
        </p:spPr>
        <p:txBody>
          <a:bodyPr>
            <a:normAutofit/>
          </a:bodyPr>
          <a:lstStyle/>
          <a:p>
            <a:r>
              <a:rPr lang="en-US" dirty="0"/>
              <a:t>VAE use cases </a:t>
            </a:r>
          </a:p>
        </p:txBody>
      </p:sp>
      <p:pic>
        <p:nvPicPr>
          <p:cNvPr id="24" name="Content Placeholder 12">
            <a:extLst>
              <a:ext uri="{FF2B5EF4-FFF2-40B4-BE49-F238E27FC236}">
                <a16:creationId xmlns:a16="http://schemas.microsoft.com/office/drawing/2014/main" id="{04096FBA-3DD2-B658-8166-2CE13B147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576" y="587911"/>
            <a:ext cx="3391953" cy="597989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98189F6-5105-CC29-CDDD-C3CE277EDA63}"/>
              </a:ext>
            </a:extLst>
          </p:cNvPr>
          <p:cNvSpPr txBox="1"/>
          <p:nvPr/>
        </p:nvSpPr>
        <p:spPr>
          <a:xfrm>
            <a:off x="4847442" y="5994944"/>
            <a:ext cx="159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Reconstruction</a:t>
            </a:r>
          </a:p>
          <a:p>
            <a:pPr algn="ctr"/>
            <a:r>
              <a:rPr lang="en-US" dirty="0"/>
              <a:t>Loss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6AE878-8EEA-ED53-8AD1-2EC5E87B7FAC}"/>
              </a:ext>
            </a:extLst>
          </p:cNvPr>
          <p:cNvSpPr txBox="1"/>
          <p:nvPr/>
        </p:nvSpPr>
        <p:spPr>
          <a:xfrm>
            <a:off x="7309123" y="1714008"/>
            <a:ext cx="970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Inference</a:t>
            </a:r>
          </a:p>
          <a:p>
            <a:pPr algn="ctr"/>
            <a:r>
              <a:rPr lang="en-US" sz="1600" dirty="0"/>
              <a:t>Encoder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E58197-4FE1-7F93-4E44-3DF28FACB11A}"/>
              </a:ext>
            </a:extLst>
          </p:cNvPr>
          <p:cNvSpPr txBox="1"/>
          <p:nvPr/>
        </p:nvSpPr>
        <p:spPr>
          <a:xfrm>
            <a:off x="7233141" y="5125156"/>
            <a:ext cx="1122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Generation</a:t>
            </a:r>
          </a:p>
          <a:p>
            <a:pPr algn="ctr"/>
            <a:r>
              <a:rPr lang="en-US" sz="1600" dirty="0"/>
              <a:t>Decoder</a:t>
            </a:r>
          </a:p>
        </p:txBody>
      </p: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344369D6-2F7A-5441-7995-DDB7BD280F8A}"/>
              </a:ext>
            </a:extLst>
          </p:cNvPr>
          <p:cNvCxnSpPr>
            <a:cxnSpLocks/>
          </p:cNvCxnSpPr>
          <p:nvPr/>
        </p:nvCxnSpPr>
        <p:spPr>
          <a:xfrm rot="5400000">
            <a:off x="3634490" y="3054102"/>
            <a:ext cx="4981686" cy="967691"/>
          </a:xfrm>
          <a:prstGeom prst="bentConnector3">
            <a:avLst>
              <a:gd name="adj1" fmla="val 50000"/>
            </a:avLst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DF9A9EB-11B6-8987-D400-947DADF53B01}"/>
              </a:ext>
            </a:extLst>
          </p:cNvPr>
          <p:cNvCxnSpPr>
            <a:cxnSpLocks/>
          </p:cNvCxnSpPr>
          <p:nvPr/>
        </p:nvCxnSpPr>
        <p:spPr>
          <a:xfrm>
            <a:off x="6609178" y="1047103"/>
            <a:ext cx="649996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319935E-0176-683F-6AA0-88981D33EEF8}"/>
              </a:ext>
            </a:extLst>
          </p:cNvPr>
          <p:cNvCxnSpPr>
            <a:cxnSpLocks/>
            <a:endCxn id="32" idx="3"/>
          </p:cNvCxnSpPr>
          <p:nvPr/>
        </p:nvCxnSpPr>
        <p:spPr>
          <a:xfrm flipH="1">
            <a:off x="6425985" y="6299504"/>
            <a:ext cx="83318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58E8101D-9483-F025-C9FE-316626B94930}"/>
              </a:ext>
            </a:extLst>
          </p:cNvPr>
          <p:cNvSpPr/>
          <p:nvPr/>
        </p:nvSpPr>
        <p:spPr>
          <a:xfrm>
            <a:off x="4847442" y="6031206"/>
            <a:ext cx="1578543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81D67B-FB56-8F5B-298B-FDBE84D84DC7}"/>
              </a:ext>
            </a:extLst>
          </p:cNvPr>
          <p:cNvSpPr/>
          <p:nvPr/>
        </p:nvSpPr>
        <p:spPr>
          <a:xfrm>
            <a:off x="8680444" y="4159280"/>
            <a:ext cx="2223798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996771E-67DE-663C-9C91-2B45DA083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8600" y="4281912"/>
            <a:ext cx="2055518" cy="34586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B99BE96-D75E-EA12-1CBF-0871879C8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9335" y="4601499"/>
            <a:ext cx="299813" cy="47113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CFAD5F0-4938-721E-E7DA-336110C747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757" y="2242910"/>
            <a:ext cx="342884" cy="557186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B77D4D22-239F-3695-4DE7-C4FFC430D77C}"/>
              </a:ext>
            </a:extLst>
          </p:cNvPr>
          <p:cNvSpPr txBox="1">
            <a:spLocks/>
          </p:cNvSpPr>
          <p:nvPr/>
        </p:nvSpPr>
        <p:spPr>
          <a:xfrm>
            <a:off x="278518" y="2369196"/>
            <a:ext cx="53961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Compression</a:t>
            </a:r>
          </a:p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Data generation</a:t>
            </a:r>
          </a:p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Latent variable modeling</a:t>
            </a:r>
          </a:p>
          <a:p>
            <a:pPr marL="342900" indent="-34290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Density estimation</a:t>
            </a:r>
          </a:p>
        </p:txBody>
      </p:sp>
    </p:spTree>
    <p:extLst>
      <p:ext uri="{BB962C8B-B14F-4D97-AF65-F5344CB8AC3E}">
        <p14:creationId xmlns:p14="http://schemas.microsoft.com/office/powerpoint/2010/main" val="1939391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EE64EF0D-7E78-487C-7D63-20D844C2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632" y="384321"/>
            <a:ext cx="4880266" cy="1325563"/>
          </a:xfrm>
        </p:spPr>
        <p:txBody>
          <a:bodyPr>
            <a:normAutofit/>
          </a:bodyPr>
          <a:lstStyle/>
          <a:p>
            <a:r>
              <a:rPr lang="en-US" dirty="0"/>
              <a:t>VAE use cases </a:t>
            </a:r>
          </a:p>
        </p:txBody>
      </p:sp>
      <p:pic>
        <p:nvPicPr>
          <p:cNvPr id="24" name="Content Placeholder 12">
            <a:extLst>
              <a:ext uri="{FF2B5EF4-FFF2-40B4-BE49-F238E27FC236}">
                <a16:creationId xmlns:a16="http://schemas.microsoft.com/office/drawing/2014/main" id="{04096FBA-3DD2-B658-8166-2CE13B147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1134" y="439055"/>
            <a:ext cx="3391953" cy="597989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98189F6-5105-CC29-CDDD-C3CE277EDA63}"/>
              </a:ext>
            </a:extLst>
          </p:cNvPr>
          <p:cNvSpPr txBox="1"/>
          <p:nvPr/>
        </p:nvSpPr>
        <p:spPr>
          <a:xfrm>
            <a:off x="6096000" y="5846088"/>
            <a:ext cx="159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Reconstruction</a:t>
            </a:r>
          </a:p>
          <a:p>
            <a:pPr algn="ctr"/>
            <a:r>
              <a:rPr lang="en-US" dirty="0"/>
              <a:t>Loss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6AE878-8EEA-ED53-8AD1-2EC5E87B7FAC}"/>
              </a:ext>
            </a:extLst>
          </p:cNvPr>
          <p:cNvSpPr txBox="1"/>
          <p:nvPr/>
        </p:nvSpPr>
        <p:spPr>
          <a:xfrm>
            <a:off x="8557681" y="1565152"/>
            <a:ext cx="970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Inference</a:t>
            </a:r>
          </a:p>
          <a:p>
            <a:pPr algn="ctr"/>
            <a:r>
              <a:rPr lang="en-US" sz="1600" dirty="0"/>
              <a:t>Encoder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E58197-4FE1-7F93-4E44-3DF28FACB11A}"/>
              </a:ext>
            </a:extLst>
          </p:cNvPr>
          <p:cNvSpPr txBox="1"/>
          <p:nvPr/>
        </p:nvSpPr>
        <p:spPr>
          <a:xfrm>
            <a:off x="8481699" y="4976300"/>
            <a:ext cx="1122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Generation</a:t>
            </a:r>
          </a:p>
          <a:p>
            <a:pPr algn="ctr"/>
            <a:r>
              <a:rPr lang="en-US" sz="1600" dirty="0"/>
              <a:t>Decoder</a:t>
            </a:r>
          </a:p>
        </p:txBody>
      </p: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344369D6-2F7A-5441-7995-DDB7BD280F8A}"/>
              </a:ext>
            </a:extLst>
          </p:cNvPr>
          <p:cNvCxnSpPr>
            <a:cxnSpLocks/>
          </p:cNvCxnSpPr>
          <p:nvPr/>
        </p:nvCxnSpPr>
        <p:spPr>
          <a:xfrm rot="5400000">
            <a:off x="4883048" y="2905246"/>
            <a:ext cx="4981686" cy="967691"/>
          </a:xfrm>
          <a:prstGeom prst="bentConnector3">
            <a:avLst>
              <a:gd name="adj1" fmla="val 50000"/>
            </a:avLst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DF9A9EB-11B6-8987-D400-947DADF53B01}"/>
              </a:ext>
            </a:extLst>
          </p:cNvPr>
          <p:cNvCxnSpPr>
            <a:cxnSpLocks/>
          </p:cNvCxnSpPr>
          <p:nvPr/>
        </p:nvCxnSpPr>
        <p:spPr>
          <a:xfrm>
            <a:off x="7857736" y="898247"/>
            <a:ext cx="649996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319935E-0176-683F-6AA0-88981D33EEF8}"/>
              </a:ext>
            </a:extLst>
          </p:cNvPr>
          <p:cNvCxnSpPr>
            <a:cxnSpLocks/>
            <a:endCxn id="32" idx="3"/>
          </p:cNvCxnSpPr>
          <p:nvPr/>
        </p:nvCxnSpPr>
        <p:spPr>
          <a:xfrm flipH="1">
            <a:off x="7674543" y="6150648"/>
            <a:ext cx="83318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58E8101D-9483-F025-C9FE-316626B94930}"/>
              </a:ext>
            </a:extLst>
          </p:cNvPr>
          <p:cNvSpPr/>
          <p:nvPr/>
        </p:nvSpPr>
        <p:spPr>
          <a:xfrm>
            <a:off x="6096000" y="5882350"/>
            <a:ext cx="1578543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81D67B-FB56-8F5B-298B-FDBE84D84DC7}"/>
              </a:ext>
            </a:extLst>
          </p:cNvPr>
          <p:cNvSpPr/>
          <p:nvPr/>
        </p:nvSpPr>
        <p:spPr>
          <a:xfrm>
            <a:off x="9929002" y="4010424"/>
            <a:ext cx="2223798" cy="5365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996771E-67DE-663C-9C91-2B45DA083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7158" y="4133056"/>
            <a:ext cx="2055518" cy="34586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B99BE96-D75E-EA12-1CBF-0871879C8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7893" y="4452643"/>
            <a:ext cx="299813" cy="47113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CFAD5F0-4938-721E-E7DA-336110C747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4315" y="2094054"/>
            <a:ext cx="342884" cy="5571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CFCAD2-A1E9-83D0-9EDA-077895B898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7074" y="1633307"/>
            <a:ext cx="6610662" cy="514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058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FA3D-8DA8-3843-99E0-5A59EA5C1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974"/>
            <a:ext cx="7212806" cy="2630692"/>
          </a:xfrm>
        </p:spPr>
        <p:txBody>
          <a:bodyPr>
            <a:noAutofit/>
          </a:bodyPr>
          <a:lstStyle/>
          <a:p>
            <a:r>
              <a:rPr lang="en-US" sz="5000" dirty="0"/>
              <a:t>Tutorial / Practical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6CCF5-4958-6A44-BC53-096787B8B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43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E99689-2B98-2545-9567-344202594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761" y="944185"/>
            <a:ext cx="3910039" cy="496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99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3FEEB-B117-D948-A067-9690C0266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378"/>
            <a:ext cx="10515600" cy="1325563"/>
          </a:xfrm>
        </p:spPr>
        <p:txBody>
          <a:bodyPr/>
          <a:lstStyle/>
          <a:p>
            <a:r>
              <a:rPr lang="en-US" dirty="0"/>
              <a:t>Convolution Layer (CONV)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01BFB0-45E4-D841-AEDB-906BF7374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79" y="3616478"/>
            <a:ext cx="3993333" cy="222004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4E2689F-F5F0-694E-9441-549922F24705}"/>
              </a:ext>
            </a:extLst>
          </p:cNvPr>
          <p:cNvSpPr txBox="1"/>
          <p:nvPr/>
        </p:nvSpPr>
        <p:spPr>
          <a:xfrm>
            <a:off x="838200" y="1245372"/>
            <a:ext cx="109859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40FF"/>
                </a:solidFill>
              </a:rPr>
              <a:t>Convolution</a:t>
            </a:r>
            <a:r>
              <a:rPr lang="en-US" sz="2200" dirty="0"/>
              <a:t> transforms an input volume into an </a:t>
            </a:r>
            <a:r>
              <a:rPr lang="en-US" sz="2200" dirty="0">
                <a:solidFill>
                  <a:srgbClr val="0432FF"/>
                </a:solidFill>
              </a:rPr>
              <a:t>output volume </a:t>
            </a:r>
            <a:r>
              <a:rPr lang="en-US" sz="2200" dirty="0"/>
              <a:t>of different size, also called </a:t>
            </a:r>
            <a:r>
              <a:rPr lang="en-US" sz="2200" dirty="0">
                <a:highlight>
                  <a:srgbClr val="FFFF00"/>
                </a:highlight>
              </a:rPr>
              <a:t>feature map</a:t>
            </a:r>
            <a:r>
              <a:rPr lang="en-US" sz="2200" dirty="0"/>
              <a:t> </a:t>
            </a:r>
          </a:p>
          <a:p>
            <a:r>
              <a:rPr lang="en-US" sz="2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2"/>
                </a:solidFill>
              </a:rPr>
              <a:t>Filter kernels </a:t>
            </a:r>
            <a:r>
              <a:rPr lang="en-US" sz="2200" dirty="0"/>
              <a:t>are used to detect features (for example, edge detection in 1</a:t>
            </a:r>
            <a:r>
              <a:rPr lang="en-US" sz="2200" baseline="30000" dirty="0"/>
              <a:t>st</a:t>
            </a:r>
            <a:r>
              <a:rPr lang="en-US" sz="2200" dirty="0"/>
              <a:t> hidden layer)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42B6E0-21AB-6C4D-9D66-EEF79C530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7994" y="2888285"/>
            <a:ext cx="5663841" cy="32717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88AE1A-7BD7-D94F-99C7-86F1E0EEAF3C}"/>
              </a:ext>
            </a:extLst>
          </p:cNvPr>
          <p:cNvSpPr/>
          <p:nvPr/>
        </p:nvSpPr>
        <p:spPr>
          <a:xfrm>
            <a:off x="9619350" y="5946855"/>
            <a:ext cx="1652337" cy="213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FA3723-9FEF-5E43-A1EB-D1754A3AB25E}"/>
              </a:ext>
            </a:extLst>
          </p:cNvPr>
          <p:cNvSpPr/>
          <p:nvPr/>
        </p:nvSpPr>
        <p:spPr>
          <a:xfrm>
            <a:off x="9449498" y="2892868"/>
            <a:ext cx="1652337" cy="213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E9890A-F3CA-5540-9924-3D3447F5FBBD}"/>
              </a:ext>
            </a:extLst>
          </p:cNvPr>
          <p:cNvSpPr/>
          <p:nvPr/>
        </p:nvSpPr>
        <p:spPr>
          <a:xfrm rot="16200000">
            <a:off x="9509153" y="4354170"/>
            <a:ext cx="2966200" cy="21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D3707AE-BE6D-7947-9BF8-37AD6CC7AA2D}"/>
              </a:ext>
            </a:extLst>
          </p:cNvPr>
          <p:cNvSpPr/>
          <p:nvPr/>
        </p:nvSpPr>
        <p:spPr>
          <a:xfrm rot="16200000">
            <a:off x="8235705" y="4372949"/>
            <a:ext cx="2966200" cy="21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257D02-27D8-F34E-BEB8-5B0826E9443E}"/>
              </a:ext>
            </a:extLst>
          </p:cNvPr>
          <p:cNvSpPr/>
          <p:nvPr/>
        </p:nvSpPr>
        <p:spPr>
          <a:xfrm>
            <a:off x="9701463" y="4372141"/>
            <a:ext cx="1652337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5E15FA-939D-D248-878B-70DBF64EF7FA}"/>
              </a:ext>
            </a:extLst>
          </p:cNvPr>
          <p:cNvSpPr/>
          <p:nvPr/>
        </p:nvSpPr>
        <p:spPr>
          <a:xfrm>
            <a:off x="9250382" y="4177788"/>
            <a:ext cx="915701" cy="487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52802C-0646-4144-9AF9-0667265285D9}"/>
              </a:ext>
            </a:extLst>
          </p:cNvPr>
          <p:cNvSpPr/>
          <p:nvPr/>
        </p:nvSpPr>
        <p:spPr>
          <a:xfrm>
            <a:off x="5437992" y="4372141"/>
            <a:ext cx="666132" cy="114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05682B5-CDC2-0A44-975C-A3B5D75F8369}"/>
              </a:ext>
            </a:extLst>
          </p:cNvPr>
          <p:cNvSpPr/>
          <p:nvPr/>
        </p:nvSpPr>
        <p:spPr>
          <a:xfrm>
            <a:off x="5437992" y="5965633"/>
            <a:ext cx="666132" cy="114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9F216A8-AF70-F949-AF05-4B7A19A75981}"/>
              </a:ext>
            </a:extLst>
          </p:cNvPr>
          <p:cNvSpPr/>
          <p:nvPr/>
        </p:nvSpPr>
        <p:spPr>
          <a:xfrm>
            <a:off x="7156554" y="3319559"/>
            <a:ext cx="347562" cy="593838"/>
          </a:xfrm>
          <a:prstGeom prst="ellipse">
            <a:avLst/>
          </a:prstGeom>
          <a:noFill/>
          <a:ln w="38100">
            <a:solidFill>
              <a:srgbClr val="FF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B35FAC-C86A-FF47-808A-F10F6807B60D}"/>
              </a:ext>
            </a:extLst>
          </p:cNvPr>
          <p:cNvSpPr/>
          <p:nvPr/>
        </p:nvSpPr>
        <p:spPr>
          <a:xfrm>
            <a:off x="9609221" y="2888285"/>
            <a:ext cx="1662466" cy="3271701"/>
          </a:xfrm>
          <a:prstGeom prst="rect">
            <a:avLst/>
          </a:prstGeom>
          <a:noFill/>
          <a:ln w="38100"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5C201F2-D680-C84E-843E-FFF3041CA2BC}"/>
              </a:ext>
            </a:extLst>
          </p:cNvPr>
          <p:cNvSpPr/>
          <p:nvPr/>
        </p:nvSpPr>
        <p:spPr>
          <a:xfrm>
            <a:off x="7586229" y="3105998"/>
            <a:ext cx="947567" cy="1266143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E3C0F57-4120-A34B-B38B-02F1F4B1F111}"/>
              </a:ext>
            </a:extLst>
          </p:cNvPr>
          <p:cNvSpPr/>
          <p:nvPr/>
        </p:nvSpPr>
        <p:spPr>
          <a:xfrm>
            <a:off x="7135533" y="4891995"/>
            <a:ext cx="347562" cy="593838"/>
          </a:xfrm>
          <a:prstGeom prst="ellipse">
            <a:avLst/>
          </a:prstGeom>
          <a:noFill/>
          <a:ln w="38100">
            <a:solidFill>
              <a:srgbClr val="FF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96E624-75BB-F94B-930A-119397B2A3AD}"/>
              </a:ext>
            </a:extLst>
          </p:cNvPr>
          <p:cNvSpPr/>
          <p:nvPr/>
        </p:nvSpPr>
        <p:spPr>
          <a:xfrm>
            <a:off x="7586228" y="4756931"/>
            <a:ext cx="947567" cy="1266143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9881547-56F4-6C47-BB83-89D021086418}"/>
                  </a:ext>
                </a:extLst>
              </p:cNvPr>
              <p:cNvSpPr txBox="1"/>
              <p:nvPr/>
            </p:nvSpPr>
            <p:spPr>
              <a:xfrm>
                <a:off x="5437991" y="6305071"/>
                <a:ext cx="638614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fr-CH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CH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200" dirty="0"/>
                  <a:t> image          </a:t>
                </a:r>
                <a14:m>
                  <m:oMath xmlns:m="http://schemas.openxmlformats.org/officeDocument/2006/math"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CH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CH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2200" dirty="0"/>
                  <a:t> filter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CH" sz="2200" b="0" i="0" smtClean="0">
                        <a:latin typeface="Cambria Math" panose="02040503050406030204" pitchFamily="18" charset="0"/>
                      </a:rPr>
                      <m:t>out</m:t>
                    </m:r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CH" sz="220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9881547-56F4-6C47-BB83-89D0210864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991" y="6305071"/>
                <a:ext cx="6386147" cy="430887"/>
              </a:xfrm>
              <a:prstGeom prst="rect">
                <a:avLst/>
              </a:prstGeom>
              <a:blipFill>
                <a:blip r:embed="rId5"/>
                <a:stretch>
                  <a:fillRect l="-595" t="-5714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44F623-A4CA-194C-9DDC-143B9275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171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3FEEB-B117-D948-A067-9690C0266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378"/>
            <a:ext cx="10515600" cy="1325563"/>
          </a:xfrm>
        </p:spPr>
        <p:txBody>
          <a:bodyPr/>
          <a:lstStyle/>
          <a:p>
            <a:r>
              <a:rPr lang="en-US" dirty="0"/>
              <a:t>Convolution Layer (CONV)</a:t>
            </a:r>
          </a:p>
        </p:txBody>
      </p:sp>
      <p:pic>
        <p:nvPicPr>
          <p:cNvPr id="18" name="Picture 1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C218411-36C4-2209-5B37-5F88565A1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086" y="1138016"/>
            <a:ext cx="6628845" cy="571998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74539CE-C47B-582B-2544-8D336191736E}"/>
              </a:ext>
            </a:extLst>
          </p:cNvPr>
          <p:cNvSpPr txBox="1"/>
          <p:nvPr/>
        </p:nvSpPr>
        <p:spPr>
          <a:xfrm>
            <a:off x="6091004" y="6423290"/>
            <a:ext cx="6100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https://cs231n.github.io/convolutional-networks/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E8EAB3A-80D2-420E-1381-4C0E21EFF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1209" y="1611630"/>
            <a:ext cx="670561" cy="5289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-1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538D0CD-615C-7B1F-D5C7-CDC57ED7585C}"/>
              </a:ext>
            </a:extLst>
          </p:cNvPr>
          <p:cNvSpPr txBox="1">
            <a:spLocks/>
          </p:cNvSpPr>
          <p:nvPr/>
        </p:nvSpPr>
        <p:spPr>
          <a:xfrm>
            <a:off x="4459779" y="2457450"/>
            <a:ext cx="670561" cy="528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-2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BB89B4CF-28E6-42CD-6884-01CB98496C7C}"/>
              </a:ext>
            </a:extLst>
          </p:cNvPr>
          <p:cNvSpPr txBox="1">
            <a:spLocks/>
          </p:cNvSpPr>
          <p:nvPr/>
        </p:nvSpPr>
        <p:spPr>
          <a:xfrm>
            <a:off x="4459779" y="3429000"/>
            <a:ext cx="670561" cy="528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-1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8788A3A-DC38-CF68-3F33-5E83BE58E830}"/>
              </a:ext>
            </a:extLst>
          </p:cNvPr>
          <p:cNvSpPr txBox="1">
            <a:spLocks/>
          </p:cNvSpPr>
          <p:nvPr/>
        </p:nvSpPr>
        <p:spPr>
          <a:xfrm>
            <a:off x="4577164" y="4243942"/>
            <a:ext cx="670561" cy="528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C201E7-EBD8-F5B5-0D13-0BAAD53F64B0}"/>
              </a:ext>
            </a:extLst>
          </p:cNvPr>
          <p:cNvSpPr txBox="1"/>
          <p:nvPr/>
        </p:nvSpPr>
        <p:spPr>
          <a:xfrm>
            <a:off x="6148154" y="5954660"/>
            <a:ext cx="6100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N.B. this example the </a:t>
            </a:r>
            <a:r>
              <a:rPr lang="en-CH" b="1" dirty="0"/>
              <a:t>stride</a:t>
            </a:r>
            <a:r>
              <a:rPr lang="en-CH" dirty="0"/>
              <a:t> = 2, </a:t>
            </a:r>
            <a:r>
              <a:rPr lang="en-CH" b="1" dirty="0"/>
              <a:t>padding </a:t>
            </a:r>
            <a:r>
              <a:rPr lang="en-CH" dirty="0"/>
              <a:t>= 1, </a:t>
            </a:r>
            <a:r>
              <a:rPr lang="en-CH" b="1" dirty="0"/>
              <a:t>channels = 2</a:t>
            </a:r>
            <a:endParaRPr lang="en-CH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074EC9-974D-8E96-CE3D-56951FA96BF1}"/>
              </a:ext>
            </a:extLst>
          </p:cNvPr>
          <p:cNvSpPr txBox="1"/>
          <p:nvPr/>
        </p:nvSpPr>
        <p:spPr>
          <a:xfrm>
            <a:off x="7815931" y="2551837"/>
            <a:ext cx="610099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Hyperparameters:</a:t>
            </a:r>
          </a:p>
          <a:p>
            <a:pPr marL="285750" indent="-285750">
              <a:buFontTx/>
              <a:buChar char="-"/>
            </a:pPr>
            <a:r>
              <a:rPr lang="en-GB" dirty="0"/>
              <a:t>F</a:t>
            </a:r>
            <a:r>
              <a:rPr lang="en-CH" dirty="0"/>
              <a:t>ilter size</a:t>
            </a:r>
          </a:p>
          <a:p>
            <a:pPr marL="285750" indent="-285750">
              <a:buFontTx/>
              <a:buChar char="-"/>
            </a:pPr>
            <a:r>
              <a:rPr lang="en-CH" dirty="0"/>
              <a:t>Number of filter sets (channels)</a:t>
            </a:r>
          </a:p>
          <a:p>
            <a:pPr marL="285750" indent="-285750">
              <a:buFontTx/>
              <a:buChar char="-"/>
            </a:pPr>
            <a:r>
              <a:rPr lang="en-GB" dirty="0"/>
              <a:t>P</a:t>
            </a:r>
            <a:r>
              <a:rPr lang="en-CH" dirty="0"/>
              <a:t>adding</a:t>
            </a:r>
          </a:p>
          <a:p>
            <a:pPr marL="285750" indent="-285750">
              <a:buFontTx/>
              <a:buChar char="-"/>
            </a:pPr>
            <a:r>
              <a:rPr lang="en-CH" dirty="0"/>
              <a:t>Stride</a:t>
            </a:r>
          </a:p>
          <a:p>
            <a:pPr marL="285750" indent="-285750">
              <a:buFontTx/>
              <a:buChar char="-"/>
            </a:pP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277838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EBCF0-9657-4244-868F-44491168A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7</a:t>
            </a:fld>
            <a:endParaRPr lang="fr-FR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89ADF35-C614-E84F-A08A-6FD1F5F497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08485" y="0"/>
            <a:ext cx="8083515" cy="555262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B05F0-949D-3246-A154-22D81FCA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Padding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1A779C-5A47-8D49-8EF9-EA4207DBA3E0}"/>
              </a:ext>
            </a:extLst>
          </p:cNvPr>
          <p:cNvSpPr txBox="1"/>
          <p:nvPr/>
        </p:nvSpPr>
        <p:spPr>
          <a:xfrm>
            <a:off x="838200" y="1561877"/>
            <a:ext cx="5450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</a:rPr>
              <a:t>Adds zeros around the border of an image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B15D86-C8CD-F442-962F-A24FE4DBA8A6}"/>
              </a:ext>
            </a:extLst>
          </p:cNvPr>
          <p:cNvSpPr txBox="1"/>
          <p:nvPr/>
        </p:nvSpPr>
        <p:spPr>
          <a:xfrm>
            <a:off x="882650" y="3771239"/>
            <a:ext cx="77914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432FF"/>
                </a:solidFill>
              </a:rPr>
              <a:t>Use cases : </a:t>
            </a:r>
          </a:p>
          <a:p>
            <a:endParaRPr lang="en-US" sz="2400" b="1" dirty="0">
              <a:solidFill>
                <a:srgbClr val="0432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Keeps more information at the border of an image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Allows to </a:t>
            </a:r>
            <a:r>
              <a:rPr lang="en-US" sz="2400" i="1" dirty="0">
                <a:solidFill>
                  <a:srgbClr val="FF0000"/>
                </a:solidFill>
              </a:rPr>
              <a:t>use a CONV layer without shrinking </a:t>
            </a:r>
            <a:r>
              <a:rPr lang="en-US" sz="2400" dirty="0"/>
              <a:t>the height and width of the volumes (important for deeper networks)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837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BE456-4CCD-CA46-96E5-81B28FDA0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Strided</a:t>
            </a:r>
            <a:r>
              <a:rPr lang="en-US" dirty="0"/>
              <a:t> convolutions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D1EB8A-DD99-9C46-A81D-9EFBEBAA65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14477" y="2005012"/>
            <a:ext cx="9653334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0170F4-B8A2-F149-8F27-9FDF487631FC}"/>
              </a:ext>
            </a:extLst>
          </p:cNvPr>
          <p:cNvSpPr txBox="1"/>
          <p:nvPr/>
        </p:nvSpPr>
        <p:spPr>
          <a:xfrm>
            <a:off x="838200" y="1690688"/>
            <a:ext cx="5125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</a:rPr>
              <a:t>By how much you move the filter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EDC40F-866A-754A-8221-9CAFEF578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093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BE456-4CCD-CA46-96E5-81B28FDA0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Illustration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EDC40F-866A-754A-8221-9CAFEF578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C5A-6CA2-CE48-ADD0-A323063E9F5B}" type="slidenum">
              <a:rPr lang="fr-FR" smtClean="0"/>
              <a:t>9</a:t>
            </a:fld>
            <a:endParaRPr lang="fr-F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22558B-3C4C-02CF-D946-B71AD83B413A}"/>
              </a:ext>
            </a:extLst>
          </p:cNvPr>
          <p:cNvSpPr txBox="1"/>
          <p:nvPr/>
        </p:nvSpPr>
        <p:spPr>
          <a:xfrm>
            <a:off x="2079172" y="6308209"/>
            <a:ext cx="7645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/>
              <a:t>https://hannibunny.github.io/mlbook/neuralnetworks/convolutionDemos.html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2C751F-E7B8-2764-CDE8-BE73816D8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478" y="1199707"/>
            <a:ext cx="1968165" cy="20810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91F5D9-0ABF-377E-FB46-527400BDB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731" y="3491449"/>
            <a:ext cx="2501900" cy="2844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68C9A7-FD31-C930-F496-BC150D28E5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6921" y="1256248"/>
            <a:ext cx="1866900" cy="1828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03DB009-1945-E0D1-24CD-AE6289D1A5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1656" y="3851275"/>
            <a:ext cx="2501900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6783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17119</TotalTime>
  <Words>1697</Words>
  <Application>Microsoft Macintosh PowerPoint</Application>
  <PresentationFormat>Widescreen</PresentationFormat>
  <Paragraphs>363</Paragraphs>
  <Slides>43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Baskerville Old Face</vt:lpstr>
      <vt:lpstr>Calibri</vt:lpstr>
      <vt:lpstr>Calibri Light</vt:lpstr>
      <vt:lpstr>Cambria Math</vt:lpstr>
      <vt:lpstr>Thème Office</vt:lpstr>
      <vt:lpstr>Convolutional NNs and Generative Models</vt:lpstr>
      <vt:lpstr>PowerPoint Presentation</vt:lpstr>
      <vt:lpstr>Convolutional Neural Networks</vt:lpstr>
      <vt:lpstr>Types of layer in CNN</vt:lpstr>
      <vt:lpstr>Convolution Layer (CONV)</vt:lpstr>
      <vt:lpstr>Convolution Layer (CONV)</vt:lpstr>
      <vt:lpstr>Padding</vt:lpstr>
      <vt:lpstr>Strided convolutions</vt:lpstr>
      <vt:lpstr>Illustration</vt:lpstr>
      <vt:lpstr>Pooling Layer (POOL)</vt:lpstr>
      <vt:lpstr>PowerPoint Presentation</vt:lpstr>
      <vt:lpstr>Object Detection</vt:lpstr>
      <vt:lpstr>Yolo (YOu Look only Once)</vt:lpstr>
      <vt:lpstr>YOLO prediction visualisation</vt:lpstr>
      <vt:lpstr>Score Thresholding</vt:lpstr>
      <vt:lpstr>Non-max suppression</vt:lpstr>
      <vt:lpstr>Intersection Over Union (IOU)</vt:lpstr>
      <vt:lpstr>Intersection Over Union (IOU)</vt:lpstr>
      <vt:lpstr>Generative Models</vt:lpstr>
      <vt:lpstr>Generative Models Examples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Generative Adversarial Network</vt:lpstr>
      <vt:lpstr>Principle</vt:lpstr>
      <vt:lpstr>Principle</vt:lpstr>
      <vt:lpstr>Principle</vt:lpstr>
      <vt:lpstr>Principle</vt:lpstr>
      <vt:lpstr>Principle</vt:lpstr>
      <vt:lpstr>Principle</vt:lpstr>
      <vt:lpstr>GAN use case : generate images</vt:lpstr>
      <vt:lpstr>State Of The Art in GANs</vt:lpstr>
      <vt:lpstr>Adversarial Principles are Widely Applicable</vt:lpstr>
      <vt:lpstr>Variational AutoEncoder</vt:lpstr>
      <vt:lpstr>Principle</vt:lpstr>
      <vt:lpstr>Principle</vt:lpstr>
      <vt:lpstr>Principle</vt:lpstr>
      <vt:lpstr>VAE use cases </vt:lpstr>
      <vt:lpstr>VAE use cases </vt:lpstr>
      <vt:lpstr>Tutorial / Practical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Geraldine Conti</dc:creator>
  <cp:lastModifiedBy>Matthew Vowels</cp:lastModifiedBy>
  <cp:revision>248</cp:revision>
  <dcterms:created xsi:type="dcterms:W3CDTF">2019-08-05T05:12:45Z</dcterms:created>
  <dcterms:modified xsi:type="dcterms:W3CDTF">2023-01-23T19:57:39Z</dcterms:modified>
</cp:coreProperties>
</file>