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300" r:id="rId3"/>
    <p:sldId id="427" r:id="rId4"/>
    <p:sldId id="381" r:id="rId5"/>
    <p:sldId id="383" r:id="rId6"/>
    <p:sldId id="382" r:id="rId7"/>
    <p:sldId id="384" r:id="rId8"/>
    <p:sldId id="646" r:id="rId9"/>
    <p:sldId id="273" r:id="rId10"/>
    <p:sldId id="299" r:id="rId11"/>
    <p:sldId id="342" r:id="rId12"/>
    <p:sldId id="647" r:id="rId13"/>
    <p:sldId id="340" r:id="rId14"/>
    <p:sldId id="372" r:id="rId15"/>
    <p:sldId id="351" r:id="rId16"/>
    <p:sldId id="348" r:id="rId17"/>
    <p:sldId id="658" r:id="rId18"/>
    <p:sldId id="344" r:id="rId19"/>
    <p:sldId id="648" r:id="rId20"/>
    <p:sldId id="649" r:id="rId21"/>
    <p:sldId id="650" r:id="rId22"/>
    <p:sldId id="651" r:id="rId23"/>
    <p:sldId id="652" r:id="rId24"/>
    <p:sldId id="653" r:id="rId25"/>
    <p:sldId id="654" r:id="rId26"/>
    <p:sldId id="655" r:id="rId27"/>
    <p:sldId id="343" r:id="rId28"/>
    <p:sldId id="401" r:id="rId29"/>
    <p:sldId id="354" r:id="rId30"/>
    <p:sldId id="600" r:id="rId3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D9F7C8"/>
    <a:srgbClr val="F7FFBD"/>
    <a:srgbClr val="FFFFCC"/>
    <a:srgbClr val="BFCBFF"/>
    <a:srgbClr val="FFE5F1"/>
    <a:srgbClr val="FF40FF"/>
    <a:srgbClr val="FF9300"/>
    <a:srgbClr val="FF6208"/>
    <a:srgbClr val="20A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84"/>
    <p:restoredTop sz="78099"/>
  </p:normalViewPr>
  <p:slideViewPr>
    <p:cSldViewPr snapToGrid="0" snapToObjects="1">
      <p:cViewPr varScale="1">
        <p:scale>
          <a:sx n="95" d="100"/>
          <a:sy n="95" d="100"/>
        </p:scale>
        <p:origin x="5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8E7EA-2098-D84F-B626-38BE05C51F79}" type="datetimeFigureOut">
              <a:rPr lang="fr-FR" smtClean="0"/>
              <a:t>23/01/2023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4FB9C-E7B6-A04F-9404-C6599A447B6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966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owardsdatascience.com/activation-functions-neural-networks-1cbd9f8d91d6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040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Better to have minimum than maximum (no divergence) </a:t>
            </a:r>
          </a:p>
          <a:p>
            <a:endParaRPr lang="en-US" dirty="0"/>
          </a:p>
          <a:p>
            <a:r>
              <a:rPr lang="en-US" dirty="0"/>
              <a:t>The product of </a:t>
            </a:r>
            <a:r>
              <a:rPr lang="en-US" dirty="0" err="1"/>
              <a:t>Pdata</a:t>
            </a:r>
            <a:r>
              <a:rPr lang="en-US" dirty="0"/>
              <a:t> is going to be very close to 0 when training set size m is large, since the probability will be in the range 0&lt;= p&lt;=1. This could cause a serious underflow to the computer, resulting in a less precise estimation of the model. One way to avoid this problem is by computing the sum of the logarithm. </a:t>
            </a:r>
          </a:p>
          <a:p>
            <a:endParaRPr lang="en-US" dirty="0"/>
          </a:p>
          <a:p>
            <a:r>
              <a:rPr lang="en-US" dirty="0"/>
              <a:t>Better to have a sum (with log) than multiplication 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7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https://towardsdatascience.com/activation-functions-neural-networks-1cbd9f8d91d6</a:t>
            </a:r>
            <a:r>
              <a:rPr lang="en-US" dirty="0">
                <a:effectLst/>
              </a:rPr>
              <a:t> </a:t>
            </a:r>
          </a:p>
          <a:p>
            <a:endParaRPr lang="en-US" dirty="0">
              <a:effectLst/>
            </a:endParaRPr>
          </a:p>
          <a:p>
            <a:r>
              <a:rPr lang="en-US" dirty="0">
                <a:effectLst/>
              </a:rPr>
              <a:t>P(</a:t>
            </a:r>
            <a:r>
              <a:rPr lang="en-US" dirty="0" err="1">
                <a:effectLst/>
              </a:rPr>
              <a:t>y|z</a:t>
            </a:r>
            <a:r>
              <a:rPr lang="en-US" dirty="0">
                <a:effectLst/>
              </a:rPr>
              <a:t>) = PDF, likelihood </a:t>
            </a:r>
          </a:p>
          <a:p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r>
              <a:rPr lang="en-US" dirty="0">
                <a:effectLst/>
              </a:rPr>
              <a:t>Normal distribution : exp(-0.5 * (x-mu)^2/sigma^2) </a:t>
            </a:r>
            <a:r>
              <a:rPr lang="en-US" dirty="0">
                <a:effectLst/>
                <a:sym typeface="Wingdings" pitchFamily="2" charset="2"/>
              </a:rPr>
              <a:t> mu is the y^ estimator 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Log </a:t>
            </a:r>
            <a:r>
              <a:rPr lang="en-US" dirty="0">
                <a:effectLst/>
                <a:sym typeface="Wingdings" pitchFamily="2" charset="2"/>
              </a:rPr>
              <a:t> 0.5 (x-mu)^2  with mu=y^</a:t>
            </a:r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r>
              <a:rPr lang="en-US" dirty="0">
                <a:effectLst/>
              </a:rPr>
              <a:t>Classification : </a:t>
            </a:r>
          </a:p>
          <a:p>
            <a:r>
              <a:rPr lang="en-US" dirty="0">
                <a:effectLst/>
              </a:rPr>
              <a:t>sigma=sigmoid function</a:t>
            </a:r>
          </a:p>
          <a:p>
            <a:r>
              <a:rPr lang="en-US" dirty="0">
                <a:effectLst/>
              </a:rPr>
              <a:t>p(</a:t>
            </a:r>
            <a:r>
              <a:rPr lang="en-US" dirty="0" err="1">
                <a:effectLst/>
              </a:rPr>
              <a:t>y|z</a:t>
            </a:r>
            <a:r>
              <a:rPr lang="en-US" dirty="0">
                <a:effectLst/>
              </a:rPr>
              <a:t>)=</a:t>
            </a:r>
            <a:r>
              <a:rPr lang="en-US" dirty="0" err="1">
                <a:effectLst/>
              </a:rPr>
              <a:t>Bernouilli</a:t>
            </a:r>
            <a:r>
              <a:rPr lang="en-US" dirty="0">
                <a:effectLst/>
              </a:rPr>
              <a:t> distribution</a:t>
            </a:r>
          </a:p>
          <a:p>
            <a:r>
              <a:rPr lang="en-US" dirty="0">
                <a:effectLst/>
              </a:rPr>
              <a:t>Softmax = extension to logistic sigmoid where we have 2 variables and x1=0, x2=x</a:t>
            </a:r>
          </a:p>
          <a:p>
            <a:endParaRPr lang="en-US" dirty="0">
              <a:effectLst/>
            </a:endParaRPr>
          </a:p>
          <a:p>
            <a:r>
              <a:rPr lang="en-US" dirty="0">
                <a:effectLst/>
              </a:rPr>
              <a:t>Regression : mean of the conditional Gaussian distribution in the ML loss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958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Tasks can be : supervised, unsupervised, RL, self-supervised,… </a:t>
            </a:r>
          </a:p>
          <a:p>
            <a:endParaRPr lang="en-US" dirty="0"/>
          </a:p>
          <a:p>
            <a:r>
              <a:rPr lang="en-US" dirty="0"/>
              <a:t>Vehicle must detect simultaneously : pedestrians, cars, road signs, traffic lights, cyclists,… 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arxiv.org</a:t>
            </a:r>
            <a:r>
              <a:rPr lang="en-US" dirty="0"/>
              <a:t>/pdf/1707.08114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FFA849-DACA-EF4C-AD64-4ACD0CDF3A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52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far, we’ve been casually talking about "tuning" models, but now it’s time to treat the topic more formally.</a:t>
            </a:r>
          </a:p>
          <a:p>
            <a:pPr fontAlgn="base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we talk of tuning models, we specifically mean tuning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hyperparameters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fontAlgn="base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two types of parameters in machine learning algorithms.</a:t>
            </a:r>
          </a:p>
          <a:p>
            <a:pPr fontAlgn="base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key distinction is that model parameters can be learned directly from the training data while hyperparameters cannot.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twitter.com</a:t>
            </a:r>
            <a:r>
              <a:rPr lang="en-US" dirty="0"/>
              <a:t>/hashtag/</a:t>
            </a:r>
            <a:r>
              <a:rPr lang="en-US" dirty="0" err="1"/>
              <a:t>learningrate?src</a:t>
            </a:r>
            <a:r>
              <a:rPr lang="en-US" dirty="0"/>
              <a:t>=hash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6197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Forward propagation : you get X, you compute A=sigma(</a:t>
            </a:r>
            <a:r>
              <a:rPr lang="en-US" err="1"/>
              <a:t>wTX+b</a:t>
            </a:r>
            <a:r>
              <a:rPr lang="en-US"/>
              <a:t>), you calculate the cost function</a:t>
            </a:r>
          </a:p>
          <a:p>
            <a:r>
              <a:rPr lang="en-US"/>
              <a:t>Backward propagation : you compute the gradients : </a:t>
            </a:r>
            <a:r>
              <a:rPr lang="en-US" err="1"/>
              <a:t>dJ</a:t>
            </a:r>
            <a:r>
              <a:rPr lang="en-US"/>
              <a:t>/</a:t>
            </a:r>
            <a:r>
              <a:rPr lang="en-US" err="1"/>
              <a:t>dw</a:t>
            </a:r>
            <a:r>
              <a:rPr lang="en-US"/>
              <a:t> and </a:t>
            </a:r>
            <a:r>
              <a:rPr lang="en-US" err="1"/>
              <a:t>dJ</a:t>
            </a:r>
            <a:r>
              <a:rPr lang="en-US"/>
              <a:t>/</a:t>
            </a:r>
            <a:r>
              <a:rPr lang="en-US" err="1"/>
              <a:t>db</a:t>
            </a:r>
            <a:endParaRPr lang="en-US"/>
          </a:p>
          <a:p>
            <a:r>
              <a:rPr lang="en-US"/>
              <a:t>Parameter update : gradient descent rule w = w – learning rate * </a:t>
            </a:r>
            <a:r>
              <a:rPr lang="en-US" err="1"/>
              <a:t>dJ</a:t>
            </a:r>
            <a:r>
              <a:rPr lang="en-US"/>
              <a:t>/</a:t>
            </a:r>
            <a:r>
              <a:rPr lang="en-US" err="1"/>
              <a:t>dw</a:t>
            </a:r>
            <a:endParaRPr lang="en-US"/>
          </a:p>
          <a:p>
            <a:endParaRPr lang="en-US"/>
          </a:p>
          <a:p>
            <a:r>
              <a:rPr lang="en-US"/>
              <a:t>Epoch = going through the WHOLE training dataset ONCE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435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ML : on </a:t>
            </a:r>
            <a:r>
              <a:rPr lang="en-US" dirty="0" err="1"/>
              <a:t>veut</a:t>
            </a:r>
            <a:r>
              <a:rPr lang="en-US" dirty="0"/>
              <a:t> maximiser/</a:t>
            </a:r>
            <a:r>
              <a:rPr lang="en-US" dirty="0" err="1"/>
              <a:t>minimiser</a:t>
            </a:r>
            <a:r>
              <a:rPr lang="en-US" dirty="0"/>
              <a:t> la likelihood par rapport aux </a:t>
            </a:r>
            <a:r>
              <a:rPr lang="en-US" dirty="0" err="1"/>
              <a:t>parametres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8882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5687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5293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90155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765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NN model : choice of units, their number, their connectivity,…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7945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1487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0124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63970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27422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>
                    <a:solidFill>
                      <a:prstClr val="black"/>
                    </a:solidFill>
                  </a:rPr>
                  <a:t>With a </a:t>
                </a:r>
                <a:r>
                  <a:rPr lang="en-US" sz="120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>
                    <a:solidFill>
                      <a:prstClr val="black"/>
                    </a:solidFill>
                  </a:rPr>
                  <a:t>, the MSE cost function </a:t>
                </a:r>
                <a14:m>
                  <m:oMath xmlns:m="http://schemas.openxmlformats.org/officeDocument/2006/math"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200">
                    <a:solidFill>
                      <a:prstClr val="black"/>
                    </a:solidFill>
                  </a:rPr>
                  <a:t> is </a:t>
                </a:r>
                <a:r>
                  <a:rPr lang="en-US" sz="120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/>
              </a:p>
              <a:p>
                <a:r>
                  <a:rPr lang="en-US"/>
                  <a:t>With a </a:t>
                </a:r>
                <a:r>
                  <a:rPr lang="en-US">
                    <a:solidFill>
                      <a:srgbClr val="0432FF"/>
                    </a:solidFill>
                  </a:rPr>
                  <a:t>non-linear model</a:t>
                </a:r>
                <a:r>
                  <a:rPr lang="en-US"/>
                  <a:t>, </a:t>
                </a:r>
                <a14:m>
                  <m:oMath xmlns:m="http://schemas.openxmlformats.org/officeDocument/2006/math">
                    <m:r>
                      <a:rPr lang="fr-CH" i="1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CH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/>
                  <a:t> is typically </a:t>
                </a:r>
                <a:r>
                  <a:rPr lang="en-US">
                    <a:solidFill>
                      <a:srgbClr val="0432FF"/>
                    </a:solidFill>
                  </a:rPr>
                  <a:t>non-convex</a:t>
                </a:r>
                <a:r>
                  <a:rPr lang="en-US" i="1">
                    <a:solidFill>
                      <a:srgbClr val="FF0000"/>
                    </a:solidFill>
                  </a:rPr>
                  <a:t> </a:t>
                </a:r>
                <a:r>
                  <a:rPr lang="en-US">
                    <a:sym typeface="Wingdings" pitchFamily="2" charset="2"/>
                  </a:rPr>
                  <a:t> </a:t>
                </a:r>
                <a:r>
                  <a:rPr lang="en-US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>
                  <a:highlight>
                    <a:srgbClr val="FFFF00"/>
                  </a:highlight>
                </a:endParaRPr>
              </a:p>
              <a:p>
                <a:r>
                  <a:rPr lang="en-US">
                    <a:highlight>
                      <a:srgbClr val="FFFF00"/>
                    </a:highlight>
                  </a:rPr>
                  <a:t>For more efficiency : use stochastic </a:t>
                </a:r>
                <a:endParaRPr lang="en-US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603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Local minimum : wrong answer</a:t>
            </a:r>
          </a:p>
          <a:p>
            <a:r>
              <a:rPr lang="en-US" dirty="0"/>
              <a:t>Plateau : slows down a lot 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www.oreilly.com</a:t>
            </a:r>
            <a:r>
              <a:rPr lang="en-US" dirty="0"/>
              <a:t>/library/view/hands-on-machine-learning/9781491962282/ch04.html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6133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>
                    <a:solidFill>
                      <a:prstClr val="black"/>
                    </a:solidFill>
                  </a:rPr>
                  <a:t>With a </a:t>
                </a:r>
                <a:r>
                  <a:rPr lang="en-US" sz="120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>
                    <a:solidFill>
                      <a:prstClr val="black"/>
                    </a:solidFill>
                  </a:rPr>
                  <a:t>, the MSE cost function </a:t>
                </a:r>
                <a14:m>
                  <m:oMath xmlns:m="http://schemas.openxmlformats.org/officeDocument/2006/math"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200">
                    <a:solidFill>
                      <a:prstClr val="black"/>
                    </a:solidFill>
                  </a:rPr>
                  <a:t> is </a:t>
                </a:r>
                <a:r>
                  <a:rPr lang="en-US" sz="120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/>
              </a:p>
              <a:p>
                <a:r>
                  <a:rPr lang="en-US"/>
                  <a:t>With a </a:t>
                </a:r>
                <a:r>
                  <a:rPr lang="en-US">
                    <a:solidFill>
                      <a:srgbClr val="0432FF"/>
                    </a:solidFill>
                  </a:rPr>
                  <a:t>non-linear model</a:t>
                </a:r>
                <a:r>
                  <a:rPr lang="en-US"/>
                  <a:t>, </a:t>
                </a:r>
                <a14:m>
                  <m:oMath xmlns:m="http://schemas.openxmlformats.org/officeDocument/2006/math">
                    <m:r>
                      <a:rPr lang="fr-CH" i="1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CH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/>
                  <a:t> is typically </a:t>
                </a:r>
                <a:r>
                  <a:rPr lang="en-US">
                    <a:solidFill>
                      <a:srgbClr val="0432FF"/>
                    </a:solidFill>
                  </a:rPr>
                  <a:t>non-convex</a:t>
                </a:r>
                <a:r>
                  <a:rPr lang="en-US" i="1">
                    <a:solidFill>
                      <a:srgbClr val="FF0000"/>
                    </a:solidFill>
                  </a:rPr>
                  <a:t> </a:t>
                </a:r>
                <a:r>
                  <a:rPr lang="en-US">
                    <a:sym typeface="Wingdings" pitchFamily="2" charset="2"/>
                  </a:rPr>
                  <a:t> </a:t>
                </a:r>
                <a:r>
                  <a:rPr lang="en-US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>
                  <a:highlight>
                    <a:srgbClr val="FFFF00"/>
                  </a:highlight>
                </a:endParaRPr>
              </a:p>
              <a:p>
                <a:r>
                  <a:rPr lang="en-US">
                    <a:highlight>
                      <a:srgbClr val="FFFF00"/>
                    </a:highlight>
                  </a:rPr>
                  <a:t>For more efficiency : use stochastic </a:t>
                </a:r>
                <a:endParaRPr lang="en-US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With a </a:t>
                </a:r>
                <a:r>
                  <a:rPr lang="en-US" sz="1200" dirty="0">
                    <a:solidFill>
                      <a:srgbClr val="0432FF"/>
                    </a:solidFill>
                  </a:rPr>
                  <a:t>linear model</a:t>
                </a:r>
                <a:r>
                  <a:rPr lang="en-US" sz="1200" dirty="0">
                    <a:solidFill>
                      <a:prstClr val="black"/>
                    </a:solidFill>
                  </a:rPr>
                  <a:t>, the MSE cost function 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𝐽(</a:t>
                </a:r>
                <a:r>
                  <a:rPr lang="fr-CH" sz="1200" i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sz="1200" dirty="0">
                    <a:solidFill>
                      <a:prstClr val="black"/>
                    </a:solidFill>
                  </a:rPr>
                  <a:t> is </a:t>
                </a:r>
                <a:r>
                  <a:rPr lang="en-US" sz="1200" dirty="0">
                    <a:solidFill>
                      <a:srgbClr val="0432FF"/>
                    </a:solidFill>
                  </a:rPr>
                  <a:t>convex</a:t>
                </a:r>
              </a:p>
              <a:p>
                <a:endParaRPr lang="en-US" dirty="0"/>
              </a:p>
              <a:p>
                <a:r>
                  <a:rPr lang="en-US" dirty="0"/>
                  <a:t>With a </a:t>
                </a:r>
                <a:r>
                  <a:rPr lang="en-US" dirty="0">
                    <a:solidFill>
                      <a:srgbClr val="0432FF"/>
                    </a:solidFill>
                  </a:rPr>
                  <a:t>non-linear model</a:t>
                </a:r>
                <a:r>
                  <a:rPr lang="en-US" dirty="0"/>
                  <a:t>, </a:t>
                </a:r>
                <a:r>
                  <a:rPr lang="fr-CH" i="0">
                    <a:latin typeface="Cambria Math" panose="02040503050406030204" pitchFamily="18" charset="0"/>
                  </a:rPr>
                  <a:t>𝐽(</a:t>
                </a:r>
                <a:r>
                  <a:rPr lang="fr-CH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𝜃)</a:t>
                </a:r>
                <a:r>
                  <a:rPr lang="en-US" dirty="0"/>
                  <a:t> is typically </a:t>
                </a:r>
                <a:r>
                  <a:rPr lang="en-US" dirty="0">
                    <a:solidFill>
                      <a:srgbClr val="0432FF"/>
                    </a:solidFill>
                  </a:rPr>
                  <a:t>non-convex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>
                    <a:sym typeface="Wingdings" pitchFamily="2" charset="2"/>
                  </a:rPr>
                  <a:t> </a:t>
                </a:r>
                <a:r>
                  <a:rPr lang="en-US" dirty="0">
                    <a:highlight>
                      <a:srgbClr val="FFFF00"/>
                    </a:highlight>
                  </a:rPr>
                  <a:t>gradient descent 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r>
                  <a:rPr lang="en-US" dirty="0">
                    <a:highlight>
                      <a:srgbClr val="FFFF00"/>
                    </a:highlight>
                  </a:rPr>
                  <a:t>For more efficiency : use stochastic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9002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towardsdatascience.com</a:t>
            </a:r>
            <a:r>
              <a:rPr lang="en-US"/>
              <a:t>/the-mostly-complete-chart-of-neural-networks-explained-3fb6f2367464</a:t>
            </a:r>
          </a:p>
          <a:p>
            <a:endParaRPr lang="en-US"/>
          </a:p>
          <a:p>
            <a:r>
              <a:rPr lang="fr-FR"/>
              <a:t>http://</a:t>
            </a:r>
            <a:r>
              <a:rPr lang="fr-FR" err="1"/>
              <a:t>tesi.supsi.ch</a:t>
            </a:r>
            <a:r>
              <a:rPr lang="fr-FR"/>
              <a:t>/1845/1/</a:t>
            </a:r>
            <a:r>
              <a:rPr lang="fr-FR" err="1"/>
              <a:t>Pizolli_Micaela_Tesi_Bachelor_PUB.pdf</a:t>
            </a:r>
            <a:endParaRPr lang="fr-FR"/>
          </a:p>
          <a:p>
            <a:endParaRPr lang="fr-CH"/>
          </a:p>
          <a:p>
            <a:r>
              <a:rPr lang="fr-FR"/>
              <a:t>http://</a:t>
            </a:r>
            <a:r>
              <a:rPr lang="fr-FR" err="1"/>
              <a:t>geekswithblogs.net</a:t>
            </a:r>
            <a:r>
              <a:rPr lang="fr-FR"/>
              <a:t>/</a:t>
            </a:r>
            <a:r>
              <a:rPr lang="fr-FR" err="1"/>
              <a:t>Jialiang</a:t>
            </a:r>
            <a:r>
              <a:rPr lang="fr-FR"/>
              <a:t>/archive/2015/05/27/machine-learning-algorithm-cheat-sheets-infographics-flowcharts-or-whatever-you.aspx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602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www.mckinsey.com</a:t>
            </a:r>
            <a:r>
              <a:rPr lang="en-US" dirty="0"/>
              <a:t>/featured-insights/artificial-intelligence/notes-from-the-ai-frontier-applications-and-value-of-deep-learning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FFA849-DACA-EF4C-AD64-4ACD0CDF3A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938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portion of the brain that processes images</a:t>
            </a:r>
            <a:endParaRPr lang="en-US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Convolution kernels actually process input data, and pooling layers simplify it (mostly using non-linear functions, like max), reducing unnecessary features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861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In November 2016, Oxford University researchers reported that a system based on recurrent neural networks (and convolutional neural networks) had achieved 95 percent accuracy in reading lips, outperforming experienced human lip readers, who tested at 52 percent accuracy.</a:t>
            </a:r>
          </a:p>
          <a:p>
            <a:endParaRPr lang="en-US"/>
          </a:p>
          <a:p>
            <a:r>
              <a:rPr lang="en-US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decisions from past iterations or samples can influence current ones.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7152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</a:t>
            </a:r>
            <a:r>
              <a:rPr lang="en-GB" dirty="0" err="1"/>
              <a:t>towardsdatascience.com</a:t>
            </a:r>
            <a:r>
              <a:rPr lang="en-GB" dirty="0"/>
              <a:t>/common-loss-functions-in-machine-learning-46af0ffc4d23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Sigma is the sigmoid function : activation function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7050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Maximum Likelihood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194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Better to have minimum than maximum (no divergence) </a:t>
            </a:r>
          </a:p>
          <a:p>
            <a:endParaRPr lang="en-US"/>
          </a:p>
          <a:p>
            <a:r>
              <a:rPr lang="en-US"/>
              <a:t>The product of </a:t>
            </a:r>
            <a:r>
              <a:rPr lang="en-US" err="1"/>
              <a:t>Pdata</a:t>
            </a:r>
            <a:r>
              <a:rPr lang="en-US"/>
              <a:t> is going to be very close to 0 when training set size m is large, since the probability will be in the range 0&lt;= p&lt;=1. This could cause a serious underflow to the computer, resulting in a less precise estimation of the model. One way to avoid this problem is by computing the sum of the logarithm. </a:t>
            </a:r>
          </a:p>
          <a:p>
            <a:endParaRPr lang="en-US"/>
          </a:p>
          <a:p>
            <a:r>
              <a:rPr lang="en-US"/>
              <a:t>Better to have a sum (with log) than multiplication 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4FB9C-E7B6-A04F-9404-C6599A447B6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119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54CFCF-068A-8442-BC64-F74D7B7D8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95E1C17-E6DF-354E-ABAC-6C583B5468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2ECDAF9-9364-EC4C-B66D-67DA17FF8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203B8-6E1A-014C-83AA-CC7617BF6F18}" type="datetime1">
              <a:rPr lang="fr-CH" smtClean="0"/>
              <a:t>23.01.23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D87B1B-04CD-2045-972A-21A2E0400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947926-7873-4C48-9AFF-3108896B4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18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F15E1B-0918-BE4F-895A-52EC056F4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44710B3-8BC3-7E40-AFAA-146B2D803E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D1A3DA-08A6-1A41-903F-A58D7C8F2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E4A8-3657-6348-AC57-91F84EA48877}" type="datetime1">
              <a:rPr lang="fr-CH" smtClean="0"/>
              <a:t>23.01.23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3D1710-AFF9-234D-8F64-9A9840A2D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8AEADA-22E1-D145-9AB9-49B504E5C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91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ACF75A7-2743-3348-9657-A593C81A29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9A5F53E-A3BD-5144-8A2A-267AA682A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4F88F8-9A3F-D847-9296-FBC3CA880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7F5CE-082E-A647-9EB5-C37DEDE98BE1}" type="datetime1">
              <a:rPr lang="fr-CH" smtClean="0"/>
              <a:t>23.01.23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97F9E3-FBF6-214E-AC53-11BBBF0A0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D9C15E-FBB1-5B40-99C8-ECE0F26E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34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91A23B-42CA-FD44-80AF-1EB608851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8DDB27-1466-494E-8E72-C56CA3E4A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B90BF6-83DD-B741-974C-58995668D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F680A-BD68-9C48-A1C3-C924D249C34C}" type="datetime1">
              <a:rPr lang="fr-CH" smtClean="0"/>
              <a:t>23.01.23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9150E-8F00-0644-B894-C5CF184CE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F3B46C-6B12-7441-9ABB-593CF7E8F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5097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11393-D8F5-CA40-B093-9E38611B0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41F88D-374A-0B48-B215-E838C23D1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F4FC78-1991-2546-8529-181311D46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31AB-C879-8B4F-B4A2-C82C4C36E6B3}" type="datetime1">
              <a:rPr lang="fr-CH" smtClean="0"/>
              <a:t>23.01.23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36DB91-538C-C746-8523-4498E0DB8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A9D88A-98F5-9E4D-ACAA-CC5078499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41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C1764-C856-E043-84F8-96C9EAB4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62C417-7B56-CC41-9D01-E4BABFEA16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5493AB5-D268-C845-BA7D-917FBAD9D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418488A-5B11-A643-8884-43B1C8D8D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8D7F-B171-6A4D-A680-3FE8B47B6F73}" type="datetime1">
              <a:rPr lang="fr-CH" smtClean="0"/>
              <a:t>23.01.23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EB993A7-8388-664F-B6CF-3BCD112A9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212B332-5C5B-B146-ACB0-E8541F90B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998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A12C90-5D07-B34B-AE80-4325B6C6E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8E44CD-F348-E24E-A6FE-260534A85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E27D7E-6125-F047-9A33-500DDD2FC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CAF12F-0DFF-834F-A9E5-27127CA473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EE21641-E48E-074C-8FAF-38B68658E0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EBF1B9E-14FE-C842-9875-84DF50F9A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90D11-0DCA-6A45-AD40-D855B194FDA1}" type="datetime1">
              <a:rPr lang="fr-CH" smtClean="0"/>
              <a:t>23.01.23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1743E29-98AF-F44E-99A8-FD77B449E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9FB8779-47C7-CC49-8C2E-27AB86A27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37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21FF73-5A66-AC42-BB4D-76D10D211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A5176F2-27DD-5D45-AD13-8F0D3725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8438-A69F-6946-ABDE-4CFC1EAFF7FF}" type="datetime1">
              <a:rPr lang="fr-CH" smtClean="0"/>
              <a:t>23.01.23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74F5F1-F337-0846-BBA4-BC196EC8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19C9E1D-F444-4C47-8D50-0DFEB2A5F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24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5AE6183-5E36-5E47-A64B-61CBEF860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A469D-176E-9D45-9F1D-1EAF15B554FF}" type="datetime1">
              <a:rPr lang="fr-CH" smtClean="0"/>
              <a:t>23.01.23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C2A400C-89EC-2547-BF2D-91391666B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7B18FD9-070A-8749-9031-3E539DA3A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79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954615-EE56-0C43-A651-00DC2BF4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1521F5-1FF1-CE46-BAA0-FD49FFEDA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2A2858-EBB8-5047-9F45-16FA6127B6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4F92E1-C0AF-7A42-97E5-9E270296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B16E3-96A7-BD49-8039-5F4C49A9A472}" type="datetime1">
              <a:rPr lang="fr-CH" smtClean="0"/>
              <a:t>23.01.23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0C34F8D-62B8-CA46-B256-FDA243C8F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DC04EC-C33E-174C-9D19-E0E867DF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8149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60D7D7-8D48-FF49-A28D-D9E9225C2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71DD093-4041-C145-AC68-630712D9A7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BFF413B-380F-D741-A609-B56034F10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0AA6B7D-1B56-DB42-AC7B-AEE50C3BD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516F-E43A-CE47-A036-FCE045B0A35F}" type="datetime1">
              <a:rPr lang="fr-CH" smtClean="0"/>
              <a:t>23.01.23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5AE0DD-7CB3-FD48-B3F7-9E644AC7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4752811-E09F-704A-AB14-EC900B49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786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854F0A6-39DE-2942-A9F7-2FC4742E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5E80C-B151-134E-A5F9-76A14EC3E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5F8FF9-FF54-0C40-931C-FC3E2F0C14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5D427-808A-0A49-960A-5D63037F48CC}" type="datetime1">
              <a:rPr lang="fr-CH" smtClean="0"/>
              <a:t>23.01.23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553678-14CA-7646-9E6E-39693BAD2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9AE23D-458E-2542-9BF2-A74F29DEC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61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77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0.png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0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50.png"/><Relationship Id="rId5" Type="http://schemas.openxmlformats.org/officeDocument/2006/relationships/image" Target="../media/image41.png"/><Relationship Id="rId10" Type="http://schemas.openxmlformats.org/officeDocument/2006/relationships/image" Target="../media/image49.png"/><Relationship Id="rId4" Type="http://schemas.openxmlformats.org/officeDocument/2006/relationships/image" Target="../media/image40.png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54.png"/><Relationship Id="rId5" Type="http://schemas.openxmlformats.org/officeDocument/2006/relationships/image" Target="../media/image41.png"/><Relationship Id="rId10" Type="http://schemas.openxmlformats.org/officeDocument/2006/relationships/image" Target="../media/image53.png"/><Relationship Id="rId4" Type="http://schemas.openxmlformats.org/officeDocument/2006/relationships/image" Target="../media/image40.png"/><Relationship Id="rId9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5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57.png"/><Relationship Id="rId5" Type="http://schemas.openxmlformats.org/officeDocument/2006/relationships/image" Target="../media/image41.png"/><Relationship Id="rId10" Type="http://schemas.openxmlformats.org/officeDocument/2006/relationships/image" Target="../media/image53.png"/><Relationship Id="rId4" Type="http://schemas.openxmlformats.org/officeDocument/2006/relationships/image" Target="../media/image40.png"/><Relationship Id="rId9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8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54.png"/><Relationship Id="rId5" Type="http://schemas.openxmlformats.org/officeDocument/2006/relationships/image" Target="../media/image41.png"/><Relationship Id="rId10" Type="http://schemas.openxmlformats.org/officeDocument/2006/relationships/image" Target="../media/image53.png"/><Relationship Id="rId4" Type="http://schemas.openxmlformats.org/officeDocument/2006/relationships/image" Target="../media/image40.png"/><Relationship Id="rId9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54.png"/><Relationship Id="rId5" Type="http://schemas.openxmlformats.org/officeDocument/2006/relationships/image" Target="../media/image41.png"/><Relationship Id="rId10" Type="http://schemas.openxmlformats.org/officeDocument/2006/relationships/image" Target="../media/image53.png"/><Relationship Id="rId4" Type="http://schemas.openxmlformats.org/officeDocument/2006/relationships/image" Target="../media/image40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65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63.png"/><Relationship Id="rId5" Type="http://schemas.openxmlformats.org/officeDocument/2006/relationships/image" Target="../media/image41.png"/><Relationship Id="rId15" Type="http://schemas.openxmlformats.org/officeDocument/2006/relationships/image" Target="../media/image68.png"/><Relationship Id="rId10" Type="http://schemas.openxmlformats.org/officeDocument/2006/relationships/image" Target="../media/image53.png"/><Relationship Id="rId4" Type="http://schemas.openxmlformats.org/officeDocument/2006/relationships/image" Target="../media/image40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2DF844-F088-7744-8151-B44C5359F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312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DEAB831-6F44-0A49-997B-D9584B714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9226" y="419257"/>
            <a:ext cx="6962774" cy="1858033"/>
          </a:xfrm>
          <a:solidFill>
            <a:schemeClr val="tx1">
              <a:alpha val="59000"/>
            </a:schemeClr>
          </a:solidFill>
        </p:spPr>
        <p:txBody>
          <a:bodyPr>
            <a:normAutofit fontScale="90000"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Deep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Forward</a:t>
            </a:r>
            <a:r>
              <a:rPr lang="fr-FR" dirty="0">
                <a:solidFill>
                  <a:schemeClr val="bg1"/>
                </a:solidFill>
              </a:rPr>
              <a:t> Networks - Introduction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7006AC-5707-454E-91FD-5BC3E63FD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</a:t>
            </a:fld>
            <a:endParaRPr lang="fr-FR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B93AFD2-4B55-A748-9698-67CA03741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8726" y="4040289"/>
            <a:ext cx="4793673" cy="1858033"/>
          </a:xfrm>
          <a:solidFill>
            <a:schemeClr val="tx1">
              <a:alpha val="59000"/>
            </a:schemeClr>
          </a:solidFill>
        </p:spPr>
        <p:txBody>
          <a:bodyPr>
            <a:normAutofit fontScale="92500"/>
          </a:bodyPr>
          <a:lstStyle/>
          <a:p>
            <a:r>
              <a:rPr lang="en-US" sz="6000" b="1" dirty="0">
                <a:solidFill>
                  <a:srgbClr val="D883FF"/>
                </a:solidFill>
                <a:latin typeface="+mj-lt"/>
              </a:rPr>
              <a:t>Wednesday</a:t>
            </a:r>
          </a:p>
          <a:p>
            <a:r>
              <a:rPr lang="en-US" sz="6000" b="1" dirty="0">
                <a:solidFill>
                  <a:srgbClr val="D883FF"/>
                </a:solidFill>
                <a:latin typeface="+mj-lt"/>
              </a:rPr>
              <a:t>08h00 – 09h00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821D25-8E2C-D449-8D51-E5E4AD4C269E}"/>
              </a:ext>
            </a:extLst>
          </p:cNvPr>
          <p:cNvSpPr txBox="1"/>
          <p:nvPr/>
        </p:nvSpPr>
        <p:spPr>
          <a:xfrm>
            <a:off x="362309" y="6094455"/>
            <a:ext cx="114213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Géraldine Conti, Matthew Vowels, Bern Winter School on Machine Learning 2023, </a:t>
            </a:r>
            <a:r>
              <a:rPr lang="en-US" sz="2200" dirty="0" err="1">
                <a:solidFill>
                  <a:schemeClr val="bg1"/>
                </a:solidFill>
              </a:rPr>
              <a:t>Muerren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7690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7E64C-8940-014E-B4DE-0D6E9A17F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3) Optimization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4A52689-AA48-3743-9E2C-74EEF6271A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4"/>
                <a:ext cx="11087319" cy="4895851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Given a task we define</a:t>
                </a:r>
              </a:p>
              <a:p>
                <a:endParaRPr lang="en-US" dirty="0"/>
              </a:p>
              <a:p>
                <a:pPr lvl="1"/>
                <a:r>
                  <a:rPr lang="en-US" dirty="0"/>
                  <a:t>Training data </a:t>
                </a:r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Network </a:t>
                </a:r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Cost function </a:t>
                </a:r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Parameter initialization (weights, biases)</a:t>
                </a:r>
              </a:p>
              <a:p>
                <a:pPr lvl="2"/>
                <a:r>
                  <a:rPr lang="en-US" sz="2200" i="1" dirty="0">
                    <a:solidFill>
                      <a:srgbClr val="FF0000"/>
                    </a:solidFill>
                  </a:rPr>
                  <a:t>random</a:t>
                </a:r>
                <a:r>
                  <a:rPr lang="en-US" sz="2200" dirty="0"/>
                  <a:t> </a:t>
                </a:r>
                <a:r>
                  <a:rPr lang="en-US" sz="2200" i="1" dirty="0">
                    <a:solidFill>
                      <a:srgbClr val="FF0000"/>
                    </a:solidFill>
                  </a:rPr>
                  <a:t>weights</a:t>
                </a:r>
                <a:r>
                  <a:rPr lang="en-US" sz="2200" dirty="0"/>
                  <a:t>, </a:t>
                </a:r>
                <a:r>
                  <a:rPr lang="en-US" sz="2200" i="1" dirty="0">
                    <a:solidFill>
                      <a:srgbClr val="FF0000"/>
                    </a:solidFill>
                  </a:rPr>
                  <a:t>biases initialized to small values (0.1)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r>
                  <a:rPr lang="en-US" dirty="0"/>
                  <a:t>Next, we </a:t>
                </a:r>
                <a:r>
                  <a:rPr lang="en-US" i="1" dirty="0">
                    <a:solidFill>
                      <a:srgbClr val="FF0000"/>
                    </a:solidFill>
                  </a:rPr>
                  <a:t>optimize the network parameters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(</a:t>
                </a:r>
                <a:r>
                  <a:rPr lang="en-US" dirty="0">
                    <a:highlight>
                      <a:srgbClr val="FFFF00"/>
                    </a:highlight>
                  </a:rPr>
                  <a:t>training</a:t>
                </a:r>
                <a:r>
                  <a:rPr lang="en-US" dirty="0"/>
                  <a:t>)</a:t>
                </a:r>
              </a:p>
              <a:p>
                <a:r>
                  <a:rPr lang="en-US" dirty="0"/>
                  <a:t>In addition, we have to set values for </a:t>
                </a:r>
                <a:r>
                  <a:rPr lang="en-US" dirty="0">
                    <a:highlight>
                      <a:srgbClr val="FFFF00"/>
                    </a:highlight>
                  </a:rPr>
                  <a:t>hyperparameters</a:t>
                </a:r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4A52689-AA48-3743-9E2C-74EEF6271A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4"/>
                <a:ext cx="11087319" cy="4895851"/>
              </a:xfrm>
              <a:blipFill>
                <a:blip r:embed="rId3"/>
                <a:stretch>
                  <a:fillRect l="-801" t="-2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542F5-4D82-2F43-BA13-CEB04B1A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10</a:t>
            </a:fld>
            <a:endParaRPr lang="fr-F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F09DE6-D06C-5743-ADD2-39ABEA9A9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873" y="2587083"/>
            <a:ext cx="3534721" cy="2112934"/>
          </a:xfrm>
          <a:prstGeom prst="rect">
            <a:avLst/>
          </a:prstGeom>
        </p:spPr>
      </p:pic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B0C785FF-8A89-054E-8A06-22E17C7ED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5268" y="719757"/>
            <a:ext cx="5140250" cy="289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62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7E64C-8940-014E-B4DE-0D6E9A17F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806" y="80185"/>
            <a:ext cx="10515600" cy="1325563"/>
          </a:xfrm>
        </p:spPr>
        <p:txBody>
          <a:bodyPr/>
          <a:lstStyle/>
          <a:p>
            <a:r>
              <a:rPr lang="en-US" dirty="0"/>
              <a:t>Maximum Likelihood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A52689-AA48-3743-9E2C-74EEF6271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334"/>
            <a:ext cx="10859814" cy="5032375"/>
          </a:xfrm>
        </p:spPr>
        <p:txBody>
          <a:bodyPr>
            <a:normAutofit/>
          </a:bodyPr>
          <a:lstStyle/>
          <a:p>
            <a:r>
              <a:rPr lang="en-US" dirty="0"/>
              <a:t>Given IID input/output samples : </a:t>
            </a:r>
          </a:p>
          <a:p>
            <a:endParaRPr lang="en-US" dirty="0"/>
          </a:p>
          <a:p>
            <a:r>
              <a:rPr lang="en-GB" dirty="0">
                <a:highlight>
                  <a:srgbClr val="FFFF00"/>
                </a:highlight>
              </a:rPr>
              <a:t>Conditional Maximum Likelihood estimate </a:t>
            </a:r>
            <a:r>
              <a:rPr lang="en-GB" dirty="0"/>
              <a:t>(between model pdf and data pdf):</a:t>
            </a:r>
          </a:p>
          <a:p>
            <a:endParaRPr lang="en-GB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Mathematical tricks :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542F5-4D82-2F43-BA13-CEB04B1A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6000" y="6200753"/>
            <a:ext cx="2743200" cy="365125"/>
          </a:xfrm>
        </p:spPr>
        <p:txBody>
          <a:bodyPr/>
          <a:lstStyle/>
          <a:p>
            <a:fld id="{1C3F0C5A-6CA2-CE48-ADD0-A323063E9F5B}" type="slidenum">
              <a:rPr lang="fr-FR" smtClean="0"/>
              <a:t>11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56F1DF-3AD0-804F-B200-29153D100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542" y="2792135"/>
            <a:ext cx="4973045" cy="20690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C313D2-84AB-C743-B307-CF71C42E2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057747"/>
            <a:ext cx="3911600" cy="635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94FC8-3B54-CE41-A05E-067D9C4022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528" y="5180119"/>
            <a:ext cx="5600043" cy="759176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6120F8-8110-450A-B655-5B903ABCBC7D}"/>
              </a:ext>
            </a:extLst>
          </p:cNvPr>
          <p:cNvSpPr/>
          <p:nvPr/>
        </p:nvSpPr>
        <p:spPr>
          <a:xfrm>
            <a:off x="6686550" y="2702560"/>
            <a:ext cx="1129080" cy="2357438"/>
          </a:xfrm>
          <a:custGeom>
            <a:avLst/>
            <a:gdLst>
              <a:gd name="connsiteX0" fmla="*/ 114300 w 1129080"/>
              <a:gd name="connsiteY0" fmla="*/ 235744 h 2357438"/>
              <a:gd name="connsiteX1" fmla="*/ 107156 w 1129080"/>
              <a:gd name="connsiteY1" fmla="*/ 364331 h 2357438"/>
              <a:gd name="connsiteX2" fmla="*/ 92869 w 1129080"/>
              <a:gd name="connsiteY2" fmla="*/ 392906 h 2357438"/>
              <a:gd name="connsiteX3" fmla="*/ 78581 w 1129080"/>
              <a:gd name="connsiteY3" fmla="*/ 514350 h 2357438"/>
              <a:gd name="connsiteX4" fmla="*/ 71438 w 1129080"/>
              <a:gd name="connsiteY4" fmla="*/ 921544 h 2357438"/>
              <a:gd name="connsiteX5" fmla="*/ 64294 w 1129080"/>
              <a:gd name="connsiteY5" fmla="*/ 964406 h 2357438"/>
              <a:gd name="connsiteX6" fmla="*/ 57150 w 1129080"/>
              <a:gd name="connsiteY6" fmla="*/ 1021556 h 2357438"/>
              <a:gd name="connsiteX7" fmla="*/ 35719 w 1129080"/>
              <a:gd name="connsiteY7" fmla="*/ 1035844 h 2357438"/>
              <a:gd name="connsiteX8" fmla="*/ 21431 w 1129080"/>
              <a:gd name="connsiteY8" fmla="*/ 1107281 h 2357438"/>
              <a:gd name="connsiteX9" fmla="*/ 7144 w 1129080"/>
              <a:gd name="connsiteY9" fmla="*/ 1150144 h 2357438"/>
              <a:gd name="connsiteX10" fmla="*/ 0 w 1129080"/>
              <a:gd name="connsiteY10" fmla="*/ 1171575 h 2357438"/>
              <a:gd name="connsiteX11" fmla="*/ 7144 w 1129080"/>
              <a:gd name="connsiteY11" fmla="*/ 1371600 h 2357438"/>
              <a:gd name="connsiteX12" fmla="*/ 14288 w 1129080"/>
              <a:gd name="connsiteY12" fmla="*/ 1393031 h 2357438"/>
              <a:gd name="connsiteX13" fmla="*/ 21431 w 1129080"/>
              <a:gd name="connsiteY13" fmla="*/ 1421606 h 2357438"/>
              <a:gd name="connsiteX14" fmla="*/ 50006 w 1129080"/>
              <a:gd name="connsiteY14" fmla="*/ 1464469 h 2357438"/>
              <a:gd name="connsiteX15" fmla="*/ 64294 w 1129080"/>
              <a:gd name="connsiteY15" fmla="*/ 1507331 h 2357438"/>
              <a:gd name="connsiteX16" fmla="*/ 71438 w 1129080"/>
              <a:gd name="connsiteY16" fmla="*/ 1528763 h 2357438"/>
              <a:gd name="connsiteX17" fmla="*/ 85725 w 1129080"/>
              <a:gd name="connsiteY17" fmla="*/ 1550194 h 2357438"/>
              <a:gd name="connsiteX18" fmla="*/ 92869 w 1129080"/>
              <a:gd name="connsiteY18" fmla="*/ 1585913 h 2357438"/>
              <a:gd name="connsiteX19" fmla="*/ 100013 w 1129080"/>
              <a:gd name="connsiteY19" fmla="*/ 1607344 h 2357438"/>
              <a:gd name="connsiteX20" fmla="*/ 107156 w 1129080"/>
              <a:gd name="connsiteY20" fmla="*/ 1643063 h 2357438"/>
              <a:gd name="connsiteX21" fmla="*/ 107156 w 1129080"/>
              <a:gd name="connsiteY21" fmla="*/ 2035969 h 2357438"/>
              <a:gd name="connsiteX22" fmla="*/ 100013 w 1129080"/>
              <a:gd name="connsiteY22" fmla="*/ 2064544 h 2357438"/>
              <a:gd name="connsiteX23" fmla="*/ 92869 w 1129080"/>
              <a:gd name="connsiteY23" fmla="*/ 2100263 h 2357438"/>
              <a:gd name="connsiteX24" fmla="*/ 100013 w 1129080"/>
              <a:gd name="connsiteY24" fmla="*/ 2207419 h 2357438"/>
              <a:gd name="connsiteX25" fmla="*/ 128588 w 1129080"/>
              <a:gd name="connsiteY25" fmla="*/ 2214563 h 2357438"/>
              <a:gd name="connsiteX26" fmla="*/ 171450 w 1129080"/>
              <a:gd name="connsiteY26" fmla="*/ 2243138 h 2357438"/>
              <a:gd name="connsiteX27" fmla="*/ 235744 w 1129080"/>
              <a:gd name="connsiteY27" fmla="*/ 2264569 h 2357438"/>
              <a:gd name="connsiteX28" fmla="*/ 271463 w 1129080"/>
              <a:gd name="connsiteY28" fmla="*/ 2271713 h 2357438"/>
              <a:gd name="connsiteX29" fmla="*/ 314325 w 1129080"/>
              <a:gd name="connsiteY29" fmla="*/ 2286000 h 2357438"/>
              <a:gd name="connsiteX30" fmla="*/ 364331 w 1129080"/>
              <a:gd name="connsiteY30" fmla="*/ 2293144 h 2357438"/>
              <a:gd name="connsiteX31" fmla="*/ 421481 w 1129080"/>
              <a:gd name="connsiteY31" fmla="*/ 2307431 h 2357438"/>
              <a:gd name="connsiteX32" fmla="*/ 507206 w 1129080"/>
              <a:gd name="connsiteY32" fmla="*/ 2321719 h 2357438"/>
              <a:gd name="connsiteX33" fmla="*/ 550069 w 1129080"/>
              <a:gd name="connsiteY33" fmla="*/ 2343150 h 2357438"/>
              <a:gd name="connsiteX34" fmla="*/ 635794 w 1129080"/>
              <a:gd name="connsiteY34" fmla="*/ 2357438 h 2357438"/>
              <a:gd name="connsiteX35" fmla="*/ 907256 w 1129080"/>
              <a:gd name="connsiteY35" fmla="*/ 2350294 h 2357438"/>
              <a:gd name="connsiteX36" fmla="*/ 942975 w 1129080"/>
              <a:gd name="connsiteY36" fmla="*/ 2328863 h 2357438"/>
              <a:gd name="connsiteX37" fmla="*/ 971550 w 1129080"/>
              <a:gd name="connsiteY37" fmla="*/ 2314575 h 2357438"/>
              <a:gd name="connsiteX38" fmla="*/ 992981 w 1129080"/>
              <a:gd name="connsiteY38" fmla="*/ 2293144 h 2357438"/>
              <a:gd name="connsiteX39" fmla="*/ 1021556 w 1129080"/>
              <a:gd name="connsiteY39" fmla="*/ 2286000 h 2357438"/>
              <a:gd name="connsiteX40" fmla="*/ 1057275 w 1129080"/>
              <a:gd name="connsiteY40" fmla="*/ 2221706 h 2357438"/>
              <a:gd name="connsiteX41" fmla="*/ 1107281 w 1129080"/>
              <a:gd name="connsiteY41" fmla="*/ 2178844 h 2357438"/>
              <a:gd name="connsiteX42" fmla="*/ 1114425 w 1129080"/>
              <a:gd name="connsiteY42" fmla="*/ 2143125 h 2357438"/>
              <a:gd name="connsiteX43" fmla="*/ 1128713 w 1129080"/>
              <a:gd name="connsiteY43" fmla="*/ 2093119 h 2357438"/>
              <a:gd name="connsiteX44" fmla="*/ 1121569 w 1129080"/>
              <a:gd name="connsiteY44" fmla="*/ 1950244 h 2357438"/>
              <a:gd name="connsiteX45" fmla="*/ 1092994 w 1129080"/>
              <a:gd name="connsiteY45" fmla="*/ 1914525 h 2357438"/>
              <a:gd name="connsiteX46" fmla="*/ 1071563 w 1129080"/>
              <a:gd name="connsiteY46" fmla="*/ 1835944 h 2357438"/>
              <a:gd name="connsiteX47" fmla="*/ 1071563 w 1129080"/>
              <a:gd name="connsiteY47" fmla="*/ 1835944 h 2357438"/>
              <a:gd name="connsiteX48" fmla="*/ 1057275 w 1129080"/>
              <a:gd name="connsiteY48" fmla="*/ 1785938 h 2357438"/>
              <a:gd name="connsiteX49" fmla="*/ 1014413 w 1129080"/>
              <a:gd name="connsiteY49" fmla="*/ 1757363 h 2357438"/>
              <a:gd name="connsiteX50" fmla="*/ 1007269 w 1129080"/>
              <a:gd name="connsiteY50" fmla="*/ 1735931 h 2357438"/>
              <a:gd name="connsiteX51" fmla="*/ 992981 w 1129080"/>
              <a:gd name="connsiteY51" fmla="*/ 1714500 h 2357438"/>
              <a:gd name="connsiteX52" fmla="*/ 985838 w 1129080"/>
              <a:gd name="connsiteY52" fmla="*/ 1685925 h 2357438"/>
              <a:gd name="connsiteX53" fmla="*/ 978694 w 1129080"/>
              <a:gd name="connsiteY53" fmla="*/ 1407319 h 2357438"/>
              <a:gd name="connsiteX54" fmla="*/ 971550 w 1129080"/>
              <a:gd name="connsiteY54" fmla="*/ 1371600 h 2357438"/>
              <a:gd name="connsiteX55" fmla="*/ 928688 w 1129080"/>
              <a:gd name="connsiteY55" fmla="*/ 1321594 h 2357438"/>
              <a:gd name="connsiteX56" fmla="*/ 900113 w 1129080"/>
              <a:gd name="connsiteY56" fmla="*/ 1271588 h 2357438"/>
              <a:gd name="connsiteX57" fmla="*/ 878681 w 1129080"/>
              <a:gd name="connsiteY57" fmla="*/ 1264444 h 2357438"/>
              <a:gd name="connsiteX58" fmla="*/ 828675 w 1129080"/>
              <a:gd name="connsiteY58" fmla="*/ 1235869 h 2357438"/>
              <a:gd name="connsiteX59" fmla="*/ 800100 w 1129080"/>
              <a:gd name="connsiteY59" fmla="*/ 1185863 h 2357438"/>
              <a:gd name="connsiteX60" fmla="*/ 757238 w 1129080"/>
              <a:gd name="connsiteY60" fmla="*/ 1157288 h 2357438"/>
              <a:gd name="connsiteX61" fmla="*/ 721519 w 1129080"/>
              <a:gd name="connsiteY61" fmla="*/ 1100138 h 2357438"/>
              <a:gd name="connsiteX62" fmla="*/ 671513 w 1129080"/>
              <a:gd name="connsiteY62" fmla="*/ 1042988 h 2357438"/>
              <a:gd name="connsiteX63" fmla="*/ 664369 w 1129080"/>
              <a:gd name="connsiteY63" fmla="*/ 1014413 h 2357438"/>
              <a:gd name="connsiteX64" fmla="*/ 657225 w 1129080"/>
              <a:gd name="connsiteY64" fmla="*/ 978694 h 2357438"/>
              <a:gd name="connsiteX65" fmla="*/ 650081 w 1129080"/>
              <a:gd name="connsiteY65" fmla="*/ 957263 h 2357438"/>
              <a:gd name="connsiteX66" fmla="*/ 592931 w 1129080"/>
              <a:gd name="connsiteY66" fmla="*/ 928688 h 2357438"/>
              <a:gd name="connsiteX67" fmla="*/ 550069 w 1129080"/>
              <a:gd name="connsiteY67" fmla="*/ 900113 h 2357438"/>
              <a:gd name="connsiteX68" fmla="*/ 542925 w 1129080"/>
              <a:gd name="connsiteY68" fmla="*/ 878681 h 2357438"/>
              <a:gd name="connsiteX69" fmla="*/ 500063 w 1129080"/>
              <a:gd name="connsiteY69" fmla="*/ 842963 h 2357438"/>
              <a:gd name="connsiteX70" fmla="*/ 492919 w 1129080"/>
              <a:gd name="connsiteY70" fmla="*/ 521494 h 2357438"/>
              <a:gd name="connsiteX71" fmla="*/ 528638 w 1129080"/>
              <a:gd name="connsiteY71" fmla="*/ 492919 h 2357438"/>
              <a:gd name="connsiteX72" fmla="*/ 550069 w 1129080"/>
              <a:gd name="connsiteY72" fmla="*/ 471488 h 2357438"/>
              <a:gd name="connsiteX73" fmla="*/ 564356 w 1129080"/>
              <a:gd name="connsiteY73" fmla="*/ 442913 h 2357438"/>
              <a:gd name="connsiteX74" fmla="*/ 585788 w 1129080"/>
              <a:gd name="connsiteY74" fmla="*/ 428625 h 2357438"/>
              <a:gd name="connsiteX75" fmla="*/ 607219 w 1129080"/>
              <a:gd name="connsiteY75" fmla="*/ 407194 h 2357438"/>
              <a:gd name="connsiteX76" fmla="*/ 628650 w 1129080"/>
              <a:gd name="connsiteY76" fmla="*/ 342900 h 2357438"/>
              <a:gd name="connsiteX77" fmla="*/ 642938 w 1129080"/>
              <a:gd name="connsiteY77" fmla="*/ 264319 h 2357438"/>
              <a:gd name="connsiteX78" fmla="*/ 635794 w 1129080"/>
              <a:gd name="connsiteY78" fmla="*/ 71438 h 2357438"/>
              <a:gd name="connsiteX79" fmla="*/ 621506 w 1129080"/>
              <a:gd name="connsiteY79" fmla="*/ 50006 h 2357438"/>
              <a:gd name="connsiteX80" fmla="*/ 578644 w 1129080"/>
              <a:gd name="connsiteY80" fmla="*/ 14288 h 2357438"/>
              <a:gd name="connsiteX81" fmla="*/ 514350 w 1129080"/>
              <a:gd name="connsiteY81" fmla="*/ 0 h 2357438"/>
              <a:gd name="connsiteX82" fmla="*/ 335756 w 1129080"/>
              <a:gd name="connsiteY82" fmla="*/ 7144 h 2357438"/>
              <a:gd name="connsiteX83" fmla="*/ 292894 w 1129080"/>
              <a:gd name="connsiteY83" fmla="*/ 21431 h 2357438"/>
              <a:gd name="connsiteX84" fmla="*/ 250031 w 1129080"/>
              <a:gd name="connsiteY84" fmla="*/ 57150 h 2357438"/>
              <a:gd name="connsiteX85" fmla="*/ 228600 w 1129080"/>
              <a:gd name="connsiteY85" fmla="*/ 64294 h 2357438"/>
              <a:gd name="connsiteX86" fmla="*/ 214313 w 1129080"/>
              <a:gd name="connsiteY86" fmla="*/ 85725 h 2357438"/>
              <a:gd name="connsiteX87" fmla="*/ 178594 w 1129080"/>
              <a:gd name="connsiteY87" fmla="*/ 121444 h 2357438"/>
              <a:gd name="connsiteX88" fmla="*/ 171450 w 1129080"/>
              <a:gd name="connsiteY88" fmla="*/ 157163 h 2357438"/>
              <a:gd name="connsiteX89" fmla="*/ 164306 w 1129080"/>
              <a:gd name="connsiteY89" fmla="*/ 178594 h 2357438"/>
              <a:gd name="connsiteX90" fmla="*/ 157163 w 1129080"/>
              <a:gd name="connsiteY90" fmla="*/ 228600 h 2357438"/>
              <a:gd name="connsiteX91" fmla="*/ 114300 w 1129080"/>
              <a:gd name="connsiteY91" fmla="*/ 235744 h 235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29080" h="2357438">
                <a:moveTo>
                  <a:pt x="114300" y="235744"/>
                </a:moveTo>
                <a:cubicBezTo>
                  <a:pt x="105966" y="258366"/>
                  <a:pt x="112956" y="321796"/>
                  <a:pt x="107156" y="364331"/>
                </a:cubicBezTo>
                <a:cubicBezTo>
                  <a:pt x="105717" y="374883"/>
                  <a:pt x="95452" y="382575"/>
                  <a:pt x="92869" y="392906"/>
                </a:cubicBezTo>
                <a:cubicBezTo>
                  <a:pt x="90905" y="400762"/>
                  <a:pt x="79023" y="510375"/>
                  <a:pt x="78581" y="514350"/>
                </a:cubicBezTo>
                <a:cubicBezTo>
                  <a:pt x="76200" y="650081"/>
                  <a:pt x="75745" y="785860"/>
                  <a:pt x="71438" y="921544"/>
                </a:cubicBezTo>
                <a:cubicBezTo>
                  <a:pt x="70978" y="936021"/>
                  <a:pt x="66342" y="950067"/>
                  <a:pt x="64294" y="964406"/>
                </a:cubicBezTo>
                <a:cubicBezTo>
                  <a:pt x="61579" y="983411"/>
                  <a:pt x="64280" y="1003731"/>
                  <a:pt x="57150" y="1021556"/>
                </a:cubicBezTo>
                <a:cubicBezTo>
                  <a:pt x="53961" y="1029528"/>
                  <a:pt x="42863" y="1031081"/>
                  <a:pt x="35719" y="1035844"/>
                </a:cubicBezTo>
                <a:cubicBezTo>
                  <a:pt x="30956" y="1059656"/>
                  <a:pt x="29110" y="1084243"/>
                  <a:pt x="21431" y="1107281"/>
                </a:cubicBezTo>
                <a:lnTo>
                  <a:pt x="7144" y="1150144"/>
                </a:lnTo>
                <a:lnTo>
                  <a:pt x="0" y="1171575"/>
                </a:lnTo>
                <a:cubicBezTo>
                  <a:pt x="2381" y="1238250"/>
                  <a:pt x="2848" y="1305021"/>
                  <a:pt x="7144" y="1371600"/>
                </a:cubicBezTo>
                <a:cubicBezTo>
                  <a:pt x="7629" y="1379114"/>
                  <a:pt x="12219" y="1385791"/>
                  <a:pt x="14288" y="1393031"/>
                </a:cubicBezTo>
                <a:cubicBezTo>
                  <a:pt x="16985" y="1402471"/>
                  <a:pt x="17040" y="1412824"/>
                  <a:pt x="21431" y="1421606"/>
                </a:cubicBezTo>
                <a:cubicBezTo>
                  <a:pt x="29110" y="1436965"/>
                  <a:pt x="44576" y="1448179"/>
                  <a:pt x="50006" y="1464469"/>
                </a:cubicBezTo>
                <a:lnTo>
                  <a:pt x="64294" y="1507331"/>
                </a:lnTo>
                <a:cubicBezTo>
                  <a:pt x="66675" y="1514475"/>
                  <a:pt x="67261" y="1522497"/>
                  <a:pt x="71438" y="1528763"/>
                </a:cubicBezTo>
                <a:lnTo>
                  <a:pt x="85725" y="1550194"/>
                </a:lnTo>
                <a:cubicBezTo>
                  <a:pt x="88106" y="1562100"/>
                  <a:pt x="89924" y="1574133"/>
                  <a:pt x="92869" y="1585913"/>
                </a:cubicBezTo>
                <a:cubicBezTo>
                  <a:pt x="94695" y="1593218"/>
                  <a:pt x="98187" y="1600039"/>
                  <a:pt x="100013" y="1607344"/>
                </a:cubicBezTo>
                <a:cubicBezTo>
                  <a:pt x="102958" y="1619124"/>
                  <a:pt x="104775" y="1631157"/>
                  <a:pt x="107156" y="1643063"/>
                </a:cubicBezTo>
                <a:cubicBezTo>
                  <a:pt x="122679" y="1813805"/>
                  <a:pt x="119321" y="1744003"/>
                  <a:pt x="107156" y="2035969"/>
                </a:cubicBezTo>
                <a:cubicBezTo>
                  <a:pt x="106747" y="2045779"/>
                  <a:pt x="102143" y="2054960"/>
                  <a:pt x="100013" y="2064544"/>
                </a:cubicBezTo>
                <a:cubicBezTo>
                  <a:pt x="97379" y="2076397"/>
                  <a:pt x="95250" y="2088357"/>
                  <a:pt x="92869" y="2100263"/>
                </a:cubicBezTo>
                <a:cubicBezTo>
                  <a:pt x="95250" y="2135982"/>
                  <a:pt x="89335" y="2173251"/>
                  <a:pt x="100013" y="2207419"/>
                </a:cubicBezTo>
                <a:cubicBezTo>
                  <a:pt x="102942" y="2216790"/>
                  <a:pt x="119806" y="2210172"/>
                  <a:pt x="128588" y="2214563"/>
                </a:cubicBezTo>
                <a:cubicBezTo>
                  <a:pt x="143946" y="2222242"/>
                  <a:pt x="155160" y="2237708"/>
                  <a:pt x="171450" y="2243138"/>
                </a:cubicBezTo>
                <a:cubicBezTo>
                  <a:pt x="192881" y="2250282"/>
                  <a:pt x="213592" y="2260139"/>
                  <a:pt x="235744" y="2264569"/>
                </a:cubicBezTo>
                <a:cubicBezTo>
                  <a:pt x="247650" y="2266950"/>
                  <a:pt x="259749" y="2268518"/>
                  <a:pt x="271463" y="2271713"/>
                </a:cubicBezTo>
                <a:cubicBezTo>
                  <a:pt x="285992" y="2275676"/>
                  <a:pt x="299651" y="2282614"/>
                  <a:pt x="314325" y="2286000"/>
                </a:cubicBezTo>
                <a:cubicBezTo>
                  <a:pt x="330732" y="2289786"/>
                  <a:pt x="347820" y="2289842"/>
                  <a:pt x="364331" y="2293144"/>
                </a:cubicBezTo>
                <a:cubicBezTo>
                  <a:pt x="383586" y="2296995"/>
                  <a:pt x="402226" y="2303580"/>
                  <a:pt x="421481" y="2307431"/>
                </a:cubicBezTo>
                <a:cubicBezTo>
                  <a:pt x="449888" y="2313112"/>
                  <a:pt x="507206" y="2321719"/>
                  <a:pt x="507206" y="2321719"/>
                </a:cubicBezTo>
                <a:cubicBezTo>
                  <a:pt x="521494" y="2328863"/>
                  <a:pt x="534678" y="2338875"/>
                  <a:pt x="550069" y="2343150"/>
                </a:cubicBezTo>
                <a:cubicBezTo>
                  <a:pt x="577981" y="2350903"/>
                  <a:pt x="635794" y="2357438"/>
                  <a:pt x="635794" y="2357438"/>
                </a:cubicBezTo>
                <a:cubicBezTo>
                  <a:pt x="726281" y="2355057"/>
                  <a:pt x="817126" y="2358678"/>
                  <a:pt x="907256" y="2350294"/>
                </a:cubicBezTo>
                <a:cubicBezTo>
                  <a:pt x="921081" y="2349008"/>
                  <a:pt x="930837" y="2335606"/>
                  <a:pt x="942975" y="2328863"/>
                </a:cubicBezTo>
                <a:cubicBezTo>
                  <a:pt x="952284" y="2323691"/>
                  <a:pt x="962884" y="2320765"/>
                  <a:pt x="971550" y="2314575"/>
                </a:cubicBezTo>
                <a:cubicBezTo>
                  <a:pt x="979771" y="2308703"/>
                  <a:pt x="984209" y="2298156"/>
                  <a:pt x="992981" y="2293144"/>
                </a:cubicBezTo>
                <a:cubicBezTo>
                  <a:pt x="1001506" y="2288273"/>
                  <a:pt x="1012031" y="2288381"/>
                  <a:pt x="1021556" y="2286000"/>
                </a:cubicBezTo>
                <a:cubicBezTo>
                  <a:pt x="1031732" y="2265648"/>
                  <a:pt x="1043822" y="2239643"/>
                  <a:pt x="1057275" y="2221706"/>
                </a:cubicBezTo>
                <a:cubicBezTo>
                  <a:pt x="1070068" y="2204649"/>
                  <a:pt x="1090726" y="2191260"/>
                  <a:pt x="1107281" y="2178844"/>
                </a:cubicBezTo>
                <a:cubicBezTo>
                  <a:pt x="1109662" y="2166938"/>
                  <a:pt x="1111480" y="2154905"/>
                  <a:pt x="1114425" y="2143125"/>
                </a:cubicBezTo>
                <a:cubicBezTo>
                  <a:pt x="1118630" y="2126307"/>
                  <a:pt x="1128071" y="2110443"/>
                  <a:pt x="1128713" y="2093119"/>
                </a:cubicBezTo>
                <a:cubicBezTo>
                  <a:pt x="1130478" y="2045467"/>
                  <a:pt x="1125529" y="1997764"/>
                  <a:pt x="1121569" y="1950244"/>
                </a:cubicBezTo>
                <a:cubicBezTo>
                  <a:pt x="1118750" y="1916414"/>
                  <a:pt x="1119022" y="1923201"/>
                  <a:pt x="1092994" y="1914525"/>
                </a:cubicBezTo>
                <a:cubicBezTo>
                  <a:pt x="1082896" y="1864038"/>
                  <a:pt x="1089690" y="1890325"/>
                  <a:pt x="1071563" y="1835944"/>
                </a:cubicBezTo>
                <a:lnTo>
                  <a:pt x="1071563" y="1835944"/>
                </a:lnTo>
                <a:cubicBezTo>
                  <a:pt x="1071501" y="1835696"/>
                  <a:pt x="1060691" y="1789354"/>
                  <a:pt x="1057275" y="1785938"/>
                </a:cubicBezTo>
                <a:cubicBezTo>
                  <a:pt x="1045133" y="1773796"/>
                  <a:pt x="1014413" y="1757363"/>
                  <a:pt x="1014413" y="1757363"/>
                </a:cubicBezTo>
                <a:cubicBezTo>
                  <a:pt x="1012032" y="1750219"/>
                  <a:pt x="1010637" y="1742666"/>
                  <a:pt x="1007269" y="1735931"/>
                </a:cubicBezTo>
                <a:cubicBezTo>
                  <a:pt x="1003429" y="1728252"/>
                  <a:pt x="996363" y="1722392"/>
                  <a:pt x="992981" y="1714500"/>
                </a:cubicBezTo>
                <a:cubicBezTo>
                  <a:pt x="989113" y="1705476"/>
                  <a:pt x="988219" y="1695450"/>
                  <a:pt x="985838" y="1685925"/>
                </a:cubicBezTo>
                <a:cubicBezTo>
                  <a:pt x="983457" y="1593056"/>
                  <a:pt x="982912" y="1500122"/>
                  <a:pt x="978694" y="1407319"/>
                </a:cubicBezTo>
                <a:cubicBezTo>
                  <a:pt x="978143" y="1395189"/>
                  <a:pt x="975813" y="1382969"/>
                  <a:pt x="971550" y="1371600"/>
                </a:cubicBezTo>
                <a:cubicBezTo>
                  <a:pt x="963309" y="1349625"/>
                  <a:pt x="942124" y="1339509"/>
                  <a:pt x="928688" y="1321594"/>
                </a:cubicBezTo>
                <a:cubicBezTo>
                  <a:pt x="920781" y="1311051"/>
                  <a:pt x="912067" y="1281151"/>
                  <a:pt x="900113" y="1271588"/>
                </a:cubicBezTo>
                <a:cubicBezTo>
                  <a:pt x="894233" y="1266884"/>
                  <a:pt x="885603" y="1267410"/>
                  <a:pt x="878681" y="1264444"/>
                </a:cubicBezTo>
                <a:cubicBezTo>
                  <a:pt x="853306" y="1253569"/>
                  <a:pt x="850196" y="1250216"/>
                  <a:pt x="828675" y="1235869"/>
                </a:cubicBezTo>
                <a:cubicBezTo>
                  <a:pt x="824462" y="1227443"/>
                  <a:pt x="809078" y="1193718"/>
                  <a:pt x="800100" y="1185863"/>
                </a:cubicBezTo>
                <a:cubicBezTo>
                  <a:pt x="787177" y="1174556"/>
                  <a:pt x="757238" y="1157288"/>
                  <a:pt x="757238" y="1157288"/>
                </a:cubicBezTo>
                <a:cubicBezTo>
                  <a:pt x="730088" y="1089415"/>
                  <a:pt x="759195" y="1148578"/>
                  <a:pt x="721519" y="1100138"/>
                </a:cubicBezTo>
                <a:cubicBezTo>
                  <a:pt x="676642" y="1042438"/>
                  <a:pt x="713001" y="1070646"/>
                  <a:pt x="671513" y="1042988"/>
                </a:cubicBezTo>
                <a:cubicBezTo>
                  <a:pt x="669132" y="1033463"/>
                  <a:pt x="666499" y="1023997"/>
                  <a:pt x="664369" y="1014413"/>
                </a:cubicBezTo>
                <a:cubicBezTo>
                  <a:pt x="661735" y="1002560"/>
                  <a:pt x="660170" y="990474"/>
                  <a:pt x="657225" y="978694"/>
                </a:cubicBezTo>
                <a:cubicBezTo>
                  <a:pt x="655399" y="971389"/>
                  <a:pt x="656025" y="961886"/>
                  <a:pt x="650081" y="957263"/>
                </a:cubicBezTo>
                <a:cubicBezTo>
                  <a:pt x="633269" y="944187"/>
                  <a:pt x="610652" y="940502"/>
                  <a:pt x="592931" y="928688"/>
                </a:cubicBezTo>
                <a:lnTo>
                  <a:pt x="550069" y="900113"/>
                </a:lnTo>
                <a:cubicBezTo>
                  <a:pt x="547688" y="892969"/>
                  <a:pt x="547102" y="884947"/>
                  <a:pt x="542925" y="878681"/>
                </a:cubicBezTo>
                <a:cubicBezTo>
                  <a:pt x="531924" y="862180"/>
                  <a:pt x="515877" y="853505"/>
                  <a:pt x="500063" y="842963"/>
                </a:cubicBezTo>
                <a:cubicBezTo>
                  <a:pt x="432645" y="741835"/>
                  <a:pt x="458048" y="788831"/>
                  <a:pt x="492919" y="521494"/>
                </a:cubicBezTo>
                <a:cubicBezTo>
                  <a:pt x="494891" y="506375"/>
                  <a:pt x="517163" y="502960"/>
                  <a:pt x="528638" y="492919"/>
                </a:cubicBezTo>
                <a:cubicBezTo>
                  <a:pt x="536241" y="486266"/>
                  <a:pt x="542925" y="478632"/>
                  <a:pt x="550069" y="471488"/>
                </a:cubicBezTo>
                <a:cubicBezTo>
                  <a:pt x="554831" y="461963"/>
                  <a:pt x="557539" y="451094"/>
                  <a:pt x="564356" y="442913"/>
                </a:cubicBezTo>
                <a:cubicBezTo>
                  <a:pt x="569853" y="436317"/>
                  <a:pt x="579192" y="434122"/>
                  <a:pt x="585788" y="428625"/>
                </a:cubicBezTo>
                <a:cubicBezTo>
                  <a:pt x="593549" y="422157"/>
                  <a:pt x="600075" y="414338"/>
                  <a:pt x="607219" y="407194"/>
                </a:cubicBezTo>
                <a:cubicBezTo>
                  <a:pt x="624339" y="338717"/>
                  <a:pt x="601750" y="423603"/>
                  <a:pt x="628650" y="342900"/>
                </a:cubicBezTo>
                <a:cubicBezTo>
                  <a:pt x="637071" y="317636"/>
                  <a:pt x="639219" y="290352"/>
                  <a:pt x="642938" y="264319"/>
                </a:cubicBezTo>
                <a:cubicBezTo>
                  <a:pt x="640557" y="200025"/>
                  <a:pt x="642196" y="135456"/>
                  <a:pt x="635794" y="71438"/>
                </a:cubicBezTo>
                <a:cubicBezTo>
                  <a:pt x="634940" y="62895"/>
                  <a:pt x="627003" y="56602"/>
                  <a:pt x="621506" y="50006"/>
                </a:cubicBezTo>
                <a:cubicBezTo>
                  <a:pt x="611970" y="38563"/>
                  <a:pt x="593213" y="20532"/>
                  <a:pt x="578644" y="14288"/>
                </a:cubicBezTo>
                <a:cubicBezTo>
                  <a:pt x="569816" y="10504"/>
                  <a:pt x="520708" y="1272"/>
                  <a:pt x="514350" y="0"/>
                </a:cubicBezTo>
                <a:cubicBezTo>
                  <a:pt x="454819" y="2381"/>
                  <a:pt x="395058" y="1405"/>
                  <a:pt x="335756" y="7144"/>
                </a:cubicBezTo>
                <a:cubicBezTo>
                  <a:pt x="320766" y="8595"/>
                  <a:pt x="292894" y="21431"/>
                  <a:pt x="292894" y="21431"/>
                </a:cubicBezTo>
                <a:cubicBezTo>
                  <a:pt x="277092" y="37234"/>
                  <a:pt x="269926" y="47203"/>
                  <a:pt x="250031" y="57150"/>
                </a:cubicBezTo>
                <a:cubicBezTo>
                  <a:pt x="243296" y="60518"/>
                  <a:pt x="235744" y="61913"/>
                  <a:pt x="228600" y="64294"/>
                </a:cubicBezTo>
                <a:cubicBezTo>
                  <a:pt x="223838" y="71438"/>
                  <a:pt x="220384" y="79654"/>
                  <a:pt x="214313" y="85725"/>
                </a:cubicBezTo>
                <a:cubicBezTo>
                  <a:pt x="166688" y="133350"/>
                  <a:pt x="216692" y="64296"/>
                  <a:pt x="178594" y="121444"/>
                </a:cubicBezTo>
                <a:cubicBezTo>
                  <a:pt x="176213" y="133350"/>
                  <a:pt x="174395" y="145383"/>
                  <a:pt x="171450" y="157163"/>
                </a:cubicBezTo>
                <a:cubicBezTo>
                  <a:pt x="169624" y="164468"/>
                  <a:pt x="165783" y="171210"/>
                  <a:pt x="164306" y="178594"/>
                </a:cubicBezTo>
                <a:cubicBezTo>
                  <a:pt x="161004" y="195105"/>
                  <a:pt x="160175" y="212034"/>
                  <a:pt x="157163" y="228600"/>
                </a:cubicBezTo>
                <a:cubicBezTo>
                  <a:pt x="149441" y="271070"/>
                  <a:pt x="122634" y="213122"/>
                  <a:pt x="114300" y="235744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8B59F97-8BF9-4291-A6D0-ED9FFB8A52F0}"/>
              </a:ext>
            </a:extLst>
          </p:cNvPr>
          <p:cNvSpPr/>
          <p:nvPr/>
        </p:nvSpPr>
        <p:spPr>
          <a:xfrm>
            <a:off x="5993606" y="4044708"/>
            <a:ext cx="764382" cy="759176"/>
          </a:xfrm>
          <a:custGeom>
            <a:avLst/>
            <a:gdLst>
              <a:gd name="connsiteX0" fmla="*/ 307181 w 642938"/>
              <a:gd name="connsiteY0" fmla="*/ 510 h 707741"/>
              <a:gd name="connsiteX1" fmla="*/ 164306 w 642938"/>
              <a:gd name="connsiteY1" fmla="*/ 7654 h 707741"/>
              <a:gd name="connsiteX2" fmla="*/ 50006 w 642938"/>
              <a:gd name="connsiteY2" fmla="*/ 21941 h 707741"/>
              <a:gd name="connsiteX3" fmla="*/ 35719 w 642938"/>
              <a:gd name="connsiteY3" fmla="*/ 43372 h 707741"/>
              <a:gd name="connsiteX4" fmla="*/ 14288 w 642938"/>
              <a:gd name="connsiteY4" fmla="*/ 50516 h 707741"/>
              <a:gd name="connsiteX5" fmla="*/ 0 w 642938"/>
              <a:gd name="connsiteY5" fmla="*/ 79091 h 707741"/>
              <a:gd name="connsiteX6" fmla="*/ 7144 w 642938"/>
              <a:gd name="connsiteY6" fmla="*/ 200535 h 707741"/>
              <a:gd name="connsiteX7" fmla="*/ 28575 w 642938"/>
              <a:gd name="connsiteY7" fmla="*/ 207679 h 707741"/>
              <a:gd name="connsiteX8" fmla="*/ 71438 w 642938"/>
              <a:gd name="connsiteY8" fmla="*/ 236254 h 707741"/>
              <a:gd name="connsiteX9" fmla="*/ 92869 w 642938"/>
              <a:gd name="connsiteY9" fmla="*/ 257685 h 707741"/>
              <a:gd name="connsiteX10" fmla="*/ 142875 w 642938"/>
              <a:gd name="connsiteY10" fmla="*/ 279116 h 707741"/>
              <a:gd name="connsiteX11" fmla="*/ 171450 w 642938"/>
              <a:gd name="connsiteY11" fmla="*/ 314835 h 707741"/>
              <a:gd name="connsiteX12" fmla="*/ 178594 w 642938"/>
              <a:gd name="connsiteY12" fmla="*/ 350554 h 707741"/>
              <a:gd name="connsiteX13" fmla="*/ 200025 w 642938"/>
              <a:gd name="connsiteY13" fmla="*/ 357697 h 707741"/>
              <a:gd name="connsiteX14" fmla="*/ 214313 w 642938"/>
              <a:gd name="connsiteY14" fmla="*/ 400560 h 707741"/>
              <a:gd name="connsiteX15" fmla="*/ 228600 w 642938"/>
              <a:gd name="connsiteY15" fmla="*/ 464854 h 707741"/>
              <a:gd name="connsiteX16" fmla="*/ 235744 w 642938"/>
              <a:gd name="connsiteY16" fmla="*/ 572010 h 707741"/>
              <a:gd name="connsiteX17" fmla="*/ 250031 w 642938"/>
              <a:gd name="connsiteY17" fmla="*/ 614872 h 707741"/>
              <a:gd name="connsiteX18" fmla="*/ 328613 w 642938"/>
              <a:gd name="connsiteY18" fmla="*/ 650591 h 707741"/>
              <a:gd name="connsiteX19" fmla="*/ 335756 w 642938"/>
              <a:gd name="connsiteY19" fmla="*/ 672022 h 707741"/>
              <a:gd name="connsiteX20" fmla="*/ 378619 w 642938"/>
              <a:gd name="connsiteY20" fmla="*/ 686310 h 707741"/>
              <a:gd name="connsiteX21" fmla="*/ 442913 w 642938"/>
              <a:gd name="connsiteY21" fmla="*/ 707741 h 707741"/>
              <a:gd name="connsiteX22" fmla="*/ 607219 w 642938"/>
              <a:gd name="connsiteY22" fmla="*/ 693454 h 707741"/>
              <a:gd name="connsiteX23" fmla="*/ 628650 w 642938"/>
              <a:gd name="connsiteY23" fmla="*/ 664879 h 707741"/>
              <a:gd name="connsiteX24" fmla="*/ 642938 w 642938"/>
              <a:gd name="connsiteY24" fmla="*/ 622016 h 707741"/>
              <a:gd name="connsiteX25" fmla="*/ 635794 w 642938"/>
              <a:gd name="connsiteY25" fmla="*/ 293404 h 707741"/>
              <a:gd name="connsiteX26" fmla="*/ 628650 w 642938"/>
              <a:gd name="connsiteY26" fmla="*/ 271972 h 707741"/>
              <a:gd name="connsiteX27" fmla="*/ 607219 w 642938"/>
              <a:gd name="connsiteY27" fmla="*/ 207679 h 707741"/>
              <a:gd name="connsiteX28" fmla="*/ 585788 w 642938"/>
              <a:gd name="connsiteY28" fmla="*/ 200535 h 707741"/>
              <a:gd name="connsiteX29" fmla="*/ 542925 w 642938"/>
              <a:gd name="connsiteY29" fmla="*/ 143385 h 707741"/>
              <a:gd name="connsiteX30" fmla="*/ 535781 w 642938"/>
              <a:gd name="connsiteY30" fmla="*/ 121954 h 707741"/>
              <a:gd name="connsiteX31" fmla="*/ 507206 w 642938"/>
              <a:gd name="connsiteY31" fmla="*/ 114810 h 707741"/>
              <a:gd name="connsiteX32" fmla="*/ 485775 w 642938"/>
              <a:gd name="connsiteY32" fmla="*/ 107666 h 707741"/>
              <a:gd name="connsiteX33" fmla="*/ 464344 w 642938"/>
              <a:gd name="connsiteY33" fmla="*/ 71947 h 707741"/>
              <a:gd name="connsiteX34" fmla="*/ 435769 w 642938"/>
              <a:gd name="connsiteY34" fmla="*/ 57660 h 707741"/>
              <a:gd name="connsiteX35" fmla="*/ 385763 w 642938"/>
              <a:gd name="connsiteY35" fmla="*/ 43372 h 707741"/>
              <a:gd name="connsiteX36" fmla="*/ 378619 w 642938"/>
              <a:gd name="connsiteY36" fmla="*/ 21941 h 707741"/>
              <a:gd name="connsiteX37" fmla="*/ 307181 w 642938"/>
              <a:gd name="connsiteY37" fmla="*/ 510 h 70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42938" h="707741">
                <a:moveTo>
                  <a:pt x="307181" y="510"/>
                </a:moveTo>
                <a:cubicBezTo>
                  <a:pt x="271462" y="-1871"/>
                  <a:pt x="211898" y="4680"/>
                  <a:pt x="164306" y="7654"/>
                </a:cubicBezTo>
                <a:cubicBezTo>
                  <a:pt x="79405" y="12960"/>
                  <a:pt x="102767" y="8750"/>
                  <a:pt x="50006" y="21941"/>
                </a:cubicBezTo>
                <a:cubicBezTo>
                  <a:pt x="45244" y="29085"/>
                  <a:pt x="42423" y="38009"/>
                  <a:pt x="35719" y="43372"/>
                </a:cubicBezTo>
                <a:cubicBezTo>
                  <a:pt x="29839" y="48076"/>
                  <a:pt x="19613" y="45191"/>
                  <a:pt x="14288" y="50516"/>
                </a:cubicBezTo>
                <a:cubicBezTo>
                  <a:pt x="6758" y="58046"/>
                  <a:pt x="4763" y="69566"/>
                  <a:pt x="0" y="79091"/>
                </a:cubicBezTo>
                <a:cubicBezTo>
                  <a:pt x="2381" y="119572"/>
                  <a:pt x="-1653" y="160949"/>
                  <a:pt x="7144" y="200535"/>
                </a:cubicBezTo>
                <a:cubicBezTo>
                  <a:pt x="8778" y="207886"/>
                  <a:pt x="22695" y="202975"/>
                  <a:pt x="28575" y="207679"/>
                </a:cubicBezTo>
                <a:cubicBezTo>
                  <a:pt x="73424" y="243558"/>
                  <a:pt x="5814" y="219847"/>
                  <a:pt x="71438" y="236254"/>
                </a:cubicBezTo>
                <a:cubicBezTo>
                  <a:pt x="78582" y="243398"/>
                  <a:pt x="84097" y="252673"/>
                  <a:pt x="92869" y="257685"/>
                </a:cubicBezTo>
                <a:cubicBezTo>
                  <a:pt x="131122" y="279544"/>
                  <a:pt x="112095" y="248336"/>
                  <a:pt x="142875" y="279116"/>
                </a:cubicBezTo>
                <a:cubicBezTo>
                  <a:pt x="153657" y="289898"/>
                  <a:pt x="161925" y="302929"/>
                  <a:pt x="171450" y="314835"/>
                </a:cubicBezTo>
                <a:cubicBezTo>
                  <a:pt x="173831" y="326741"/>
                  <a:pt x="171859" y="340451"/>
                  <a:pt x="178594" y="350554"/>
                </a:cubicBezTo>
                <a:cubicBezTo>
                  <a:pt x="182771" y="356819"/>
                  <a:pt x="195648" y="351570"/>
                  <a:pt x="200025" y="357697"/>
                </a:cubicBezTo>
                <a:cubicBezTo>
                  <a:pt x="208779" y="369952"/>
                  <a:pt x="210661" y="385949"/>
                  <a:pt x="214313" y="400560"/>
                </a:cubicBezTo>
                <a:cubicBezTo>
                  <a:pt x="224401" y="440915"/>
                  <a:pt x="219530" y="419508"/>
                  <a:pt x="228600" y="464854"/>
                </a:cubicBezTo>
                <a:cubicBezTo>
                  <a:pt x="230981" y="500573"/>
                  <a:pt x="230681" y="536572"/>
                  <a:pt x="235744" y="572010"/>
                </a:cubicBezTo>
                <a:cubicBezTo>
                  <a:pt x="237874" y="586919"/>
                  <a:pt x="236561" y="608137"/>
                  <a:pt x="250031" y="614872"/>
                </a:cubicBezTo>
                <a:cubicBezTo>
                  <a:pt x="313916" y="646815"/>
                  <a:pt x="286975" y="636712"/>
                  <a:pt x="328613" y="650591"/>
                </a:cubicBezTo>
                <a:cubicBezTo>
                  <a:pt x="330994" y="657735"/>
                  <a:pt x="329629" y="667645"/>
                  <a:pt x="335756" y="672022"/>
                </a:cubicBezTo>
                <a:cubicBezTo>
                  <a:pt x="348011" y="680776"/>
                  <a:pt x="366088" y="677956"/>
                  <a:pt x="378619" y="686310"/>
                </a:cubicBezTo>
                <a:cubicBezTo>
                  <a:pt x="412102" y="708632"/>
                  <a:pt x="391581" y="699186"/>
                  <a:pt x="442913" y="707741"/>
                </a:cubicBezTo>
                <a:cubicBezTo>
                  <a:pt x="497682" y="702979"/>
                  <a:pt x="553652" y="705816"/>
                  <a:pt x="607219" y="693454"/>
                </a:cubicBezTo>
                <a:cubicBezTo>
                  <a:pt x="618820" y="690777"/>
                  <a:pt x="623325" y="675528"/>
                  <a:pt x="628650" y="664879"/>
                </a:cubicBezTo>
                <a:cubicBezTo>
                  <a:pt x="635385" y="651408"/>
                  <a:pt x="642938" y="622016"/>
                  <a:pt x="642938" y="622016"/>
                </a:cubicBezTo>
                <a:cubicBezTo>
                  <a:pt x="640557" y="512479"/>
                  <a:pt x="640262" y="402876"/>
                  <a:pt x="635794" y="293404"/>
                </a:cubicBezTo>
                <a:cubicBezTo>
                  <a:pt x="635487" y="285880"/>
                  <a:pt x="630284" y="279323"/>
                  <a:pt x="628650" y="271972"/>
                </a:cubicBezTo>
                <a:cubicBezTo>
                  <a:pt x="623751" y="249928"/>
                  <a:pt x="627373" y="223802"/>
                  <a:pt x="607219" y="207679"/>
                </a:cubicBezTo>
                <a:cubicBezTo>
                  <a:pt x="601339" y="202975"/>
                  <a:pt x="592932" y="202916"/>
                  <a:pt x="585788" y="200535"/>
                </a:cubicBezTo>
                <a:cubicBezTo>
                  <a:pt x="568132" y="147569"/>
                  <a:pt x="584971" y="164407"/>
                  <a:pt x="542925" y="143385"/>
                </a:cubicBezTo>
                <a:cubicBezTo>
                  <a:pt x="540544" y="136241"/>
                  <a:pt x="541661" y="126658"/>
                  <a:pt x="535781" y="121954"/>
                </a:cubicBezTo>
                <a:cubicBezTo>
                  <a:pt x="528114" y="115821"/>
                  <a:pt x="516646" y="117507"/>
                  <a:pt x="507206" y="114810"/>
                </a:cubicBezTo>
                <a:cubicBezTo>
                  <a:pt x="499966" y="112741"/>
                  <a:pt x="492919" y="110047"/>
                  <a:pt x="485775" y="107666"/>
                </a:cubicBezTo>
                <a:cubicBezTo>
                  <a:pt x="478631" y="95760"/>
                  <a:pt x="474162" y="81765"/>
                  <a:pt x="464344" y="71947"/>
                </a:cubicBezTo>
                <a:cubicBezTo>
                  <a:pt x="456814" y="64417"/>
                  <a:pt x="445557" y="61855"/>
                  <a:pt x="435769" y="57660"/>
                </a:cubicBezTo>
                <a:cubicBezTo>
                  <a:pt x="421419" y="51510"/>
                  <a:pt x="400266" y="46998"/>
                  <a:pt x="385763" y="43372"/>
                </a:cubicBezTo>
                <a:cubicBezTo>
                  <a:pt x="383382" y="36228"/>
                  <a:pt x="383944" y="27266"/>
                  <a:pt x="378619" y="21941"/>
                </a:cubicBezTo>
                <a:cubicBezTo>
                  <a:pt x="369216" y="12538"/>
                  <a:pt x="342900" y="2891"/>
                  <a:pt x="307181" y="510"/>
                </a:cubicBezTo>
                <a:close/>
              </a:path>
            </a:pathLst>
          </a:custGeom>
          <a:noFill/>
          <a:ln w="38100"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F9B317E-6DE3-4D13-ACEC-B1ADDCEF9862}"/>
              </a:ext>
            </a:extLst>
          </p:cNvPr>
          <p:cNvSpPr/>
          <p:nvPr/>
        </p:nvSpPr>
        <p:spPr>
          <a:xfrm>
            <a:off x="1065574" y="5082839"/>
            <a:ext cx="1008238" cy="828675"/>
          </a:xfrm>
          <a:custGeom>
            <a:avLst/>
            <a:gdLst>
              <a:gd name="connsiteX0" fmla="*/ 107156 w 1008238"/>
              <a:gd name="connsiteY0" fmla="*/ 92869 h 828675"/>
              <a:gd name="connsiteX1" fmla="*/ 92868 w 1008238"/>
              <a:gd name="connsiteY1" fmla="*/ 150019 h 828675"/>
              <a:gd name="connsiteX2" fmla="*/ 64293 w 1008238"/>
              <a:gd name="connsiteY2" fmla="*/ 171450 h 828675"/>
              <a:gd name="connsiteX3" fmla="*/ 42862 w 1008238"/>
              <a:gd name="connsiteY3" fmla="*/ 221456 h 828675"/>
              <a:gd name="connsiteX4" fmla="*/ 35718 w 1008238"/>
              <a:gd name="connsiteY4" fmla="*/ 242887 h 828675"/>
              <a:gd name="connsiteX5" fmla="*/ 21431 w 1008238"/>
              <a:gd name="connsiteY5" fmla="*/ 264319 h 828675"/>
              <a:gd name="connsiteX6" fmla="*/ 0 w 1008238"/>
              <a:gd name="connsiteY6" fmla="*/ 335756 h 828675"/>
              <a:gd name="connsiteX7" fmla="*/ 7143 w 1008238"/>
              <a:gd name="connsiteY7" fmla="*/ 471487 h 828675"/>
              <a:gd name="connsiteX8" fmla="*/ 28575 w 1008238"/>
              <a:gd name="connsiteY8" fmla="*/ 492919 h 828675"/>
              <a:gd name="connsiteX9" fmla="*/ 42862 w 1008238"/>
              <a:gd name="connsiteY9" fmla="*/ 514350 h 828675"/>
              <a:gd name="connsiteX10" fmla="*/ 57150 w 1008238"/>
              <a:gd name="connsiteY10" fmla="*/ 542925 h 828675"/>
              <a:gd name="connsiteX11" fmla="*/ 78581 w 1008238"/>
              <a:gd name="connsiteY11" fmla="*/ 550069 h 828675"/>
              <a:gd name="connsiteX12" fmla="*/ 100012 w 1008238"/>
              <a:gd name="connsiteY12" fmla="*/ 592931 h 828675"/>
              <a:gd name="connsiteX13" fmla="*/ 121443 w 1008238"/>
              <a:gd name="connsiteY13" fmla="*/ 600075 h 828675"/>
              <a:gd name="connsiteX14" fmla="*/ 128587 w 1008238"/>
              <a:gd name="connsiteY14" fmla="*/ 628650 h 828675"/>
              <a:gd name="connsiteX15" fmla="*/ 178593 w 1008238"/>
              <a:gd name="connsiteY15" fmla="*/ 664369 h 828675"/>
              <a:gd name="connsiteX16" fmla="*/ 228600 w 1008238"/>
              <a:gd name="connsiteY16" fmla="*/ 707231 h 828675"/>
              <a:gd name="connsiteX17" fmla="*/ 271462 w 1008238"/>
              <a:gd name="connsiteY17" fmla="*/ 742950 h 828675"/>
              <a:gd name="connsiteX18" fmla="*/ 314325 w 1008238"/>
              <a:gd name="connsiteY18" fmla="*/ 757237 h 828675"/>
              <a:gd name="connsiteX19" fmla="*/ 335756 w 1008238"/>
              <a:gd name="connsiteY19" fmla="*/ 764381 h 828675"/>
              <a:gd name="connsiteX20" fmla="*/ 378618 w 1008238"/>
              <a:gd name="connsiteY20" fmla="*/ 800100 h 828675"/>
              <a:gd name="connsiteX21" fmla="*/ 450056 w 1008238"/>
              <a:gd name="connsiteY21" fmla="*/ 814387 h 828675"/>
              <a:gd name="connsiteX22" fmla="*/ 535781 w 1008238"/>
              <a:gd name="connsiteY22" fmla="*/ 828675 h 828675"/>
              <a:gd name="connsiteX23" fmla="*/ 650081 w 1008238"/>
              <a:gd name="connsiteY23" fmla="*/ 821531 h 828675"/>
              <a:gd name="connsiteX24" fmla="*/ 692943 w 1008238"/>
              <a:gd name="connsiteY24" fmla="*/ 785812 h 828675"/>
              <a:gd name="connsiteX25" fmla="*/ 714375 w 1008238"/>
              <a:gd name="connsiteY25" fmla="*/ 778669 h 828675"/>
              <a:gd name="connsiteX26" fmla="*/ 742950 w 1008238"/>
              <a:gd name="connsiteY26" fmla="*/ 764381 h 828675"/>
              <a:gd name="connsiteX27" fmla="*/ 764381 w 1008238"/>
              <a:gd name="connsiteY27" fmla="*/ 735806 h 828675"/>
              <a:gd name="connsiteX28" fmla="*/ 785812 w 1008238"/>
              <a:gd name="connsiteY28" fmla="*/ 721519 h 828675"/>
              <a:gd name="connsiteX29" fmla="*/ 807243 w 1008238"/>
              <a:gd name="connsiteY29" fmla="*/ 700087 h 828675"/>
              <a:gd name="connsiteX30" fmla="*/ 857250 w 1008238"/>
              <a:gd name="connsiteY30" fmla="*/ 657225 h 828675"/>
              <a:gd name="connsiteX31" fmla="*/ 864393 w 1008238"/>
              <a:gd name="connsiteY31" fmla="*/ 635794 h 828675"/>
              <a:gd name="connsiteX32" fmla="*/ 907256 w 1008238"/>
              <a:gd name="connsiteY32" fmla="*/ 607219 h 828675"/>
              <a:gd name="connsiteX33" fmla="*/ 935831 w 1008238"/>
              <a:gd name="connsiteY33" fmla="*/ 557212 h 828675"/>
              <a:gd name="connsiteX34" fmla="*/ 950118 w 1008238"/>
              <a:gd name="connsiteY34" fmla="*/ 535781 h 828675"/>
              <a:gd name="connsiteX35" fmla="*/ 957262 w 1008238"/>
              <a:gd name="connsiteY35" fmla="*/ 514350 h 828675"/>
              <a:gd name="connsiteX36" fmla="*/ 964406 w 1008238"/>
              <a:gd name="connsiteY36" fmla="*/ 485775 h 828675"/>
              <a:gd name="connsiteX37" fmla="*/ 992981 w 1008238"/>
              <a:gd name="connsiteY37" fmla="*/ 464344 h 828675"/>
              <a:gd name="connsiteX38" fmla="*/ 1000125 w 1008238"/>
              <a:gd name="connsiteY38" fmla="*/ 192881 h 828675"/>
              <a:gd name="connsiteX39" fmla="*/ 985837 w 1008238"/>
              <a:gd name="connsiteY39" fmla="*/ 171450 h 828675"/>
              <a:gd name="connsiteX40" fmla="*/ 935831 w 1008238"/>
              <a:gd name="connsiteY40" fmla="*/ 135731 h 828675"/>
              <a:gd name="connsiteX41" fmla="*/ 885825 w 1008238"/>
              <a:gd name="connsiteY41" fmla="*/ 107156 h 828675"/>
              <a:gd name="connsiteX42" fmla="*/ 864393 w 1008238"/>
              <a:gd name="connsiteY42" fmla="*/ 92869 h 828675"/>
              <a:gd name="connsiteX43" fmla="*/ 792956 w 1008238"/>
              <a:gd name="connsiteY43" fmla="*/ 71437 h 828675"/>
              <a:gd name="connsiteX44" fmla="*/ 771525 w 1008238"/>
              <a:gd name="connsiteY44" fmla="*/ 64294 h 828675"/>
              <a:gd name="connsiteX45" fmla="*/ 735806 w 1008238"/>
              <a:gd name="connsiteY45" fmla="*/ 57150 h 828675"/>
              <a:gd name="connsiteX46" fmla="*/ 671512 w 1008238"/>
              <a:gd name="connsiteY46" fmla="*/ 35719 h 828675"/>
              <a:gd name="connsiteX47" fmla="*/ 642937 w 1008238"/>
              <a:gd name="connsiteY47" fmla="*/ 28575 h 828675"/>
              <a:gd name="connsiteX48" fmla="*/ 578643 w 1008238"/>
              <a:gd name="connsiteY48" fmla="*/ 14287 h 828675"/>
              <a:gd name="connsiteX49" fmla="*/ 557212 w 1008238"/>
              <a:gd name="connsiteY49" fmla="*/ 0 h 828675"/>
              <a:gd name="connsiteX50" fmla="*/ 235743 w 1008238"/>
              <a:gd name="connsiteY50" fmla="*/ 7144 h 828675"/>
              <a:gd name="connsiteX51" fmla="*/ 200025 w 1008238"/>
              <a:gd name="connsiteY51" fmla="*/ 42862 h 828675"/>
              <a:gd name="connsiteX52" fmla="*/ 142875 w 1008238"/>
              <a:gd name="connsiteY52" fmla="*/ 71437 h 828675"/>
              <a:gd name="connsiteX53" fmla="*/ 107156 w 1008238"/>
              <a:gd name="connsiteY53" fmla="*/ 92869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008238" h="828675">
                <a:moveTo>
                  <a:pt x="107156" y="92869"/>
                </a:moveTo>
                <a:cubicBezTo>
                  <a:pt x="106924" y="94027"/>
                  <a:pt x="98648" y="143082"/>
                  <a:pt x="92868" y="150019"/>
                </a:cubicBezTo>
                <a:cubicBezTo>
                  <a:pt x="85246" y="159166"/>
                  <a:pt x="73818" y="164306"/>
                  <a:pt x="64293" y="171450"/>
                </a:cubicBezTo>
                <a:cubicBezTo>
                  <a:pt x="49428" y="230917"/>
                  <a:pt x="67528" y="172126"/>
                  <a:pt x="42862" y="221456"/>
                </a:cubicBezTo>
                <a:cubicBezTo>
                  <a:pt x="39494" y="228191"/>
                  <a:pt x="39086" y="236152"/>
                  <a:pt x="35718" y="242887"/>
                </a:cubicBezTo>
                <a:cubicBezTo>
                  <a:pt x="31878" y="250566"/>
                  <a:pt x="24918" y="256473"/>
                  <a:pt x="21431" y="264319"/>
                </a:cubicBezTo>
                <a:cubicBezTo>
                  <a:pt x="11489" y="286689"/>
                  <a:pt x="5938" y="312002"/>
                  <a:pt x="0" y="335756"/>
                </a:cubicBezTo>
                <a:cubicBezTo>
                  <a:pt x="2381" y="381000"/>
                  <a:pt x="-962" y="426912"/>
                  <a:pt x="7143" y="471487"/>
                </a:cubicBezTo>
                <a:cubicBezTo>
                  <a:pt x="8950" y="481427"/>
                  <a:pt x="22107" y="485158"/>
                  <a:pt x="28575" y="492919"/>
                </a:cubicBezTo>
                <a:cubicBezTo>
                  <a:pt x="34071" y="499515"/>
                  <a:pt x="38602" y="506896"/>
                  <a:pt x="42862" y="514350"/>
                </a:cubicBezTo>
                <a:cubicBezTo>
                  <a:pt x="48146" y="523596"/>
                  <a:pt x="49620" y="535395"/>
                  <a:pt x="57150" y="542925"/>
                </a:cubicBezTo>
                <a:cubicBezTo>
                  <a:pt x="62475" y="548250"/>
                  <a:pt x="71437" y="547688"/>
                  <a:pt x="78581" y="550069"/>
                </a:cubicBezTo>
                <a:cubicBezTo>
                  <a:pt x="83287" y="564186"/>
                  <a:pt x="87424" y="582860"/>
                  <a:pt x="100012" y="592931"/>
                </a:cubicBezTo>
                <a:cubicBezTo>
                  <a:pt x="105892" y="597635"/>
                  <a:pt x="114299" y="597694"/>
                  <a:pt x="121443" y="600075"/>
                </a:cubicBezTo>
                <a:cubicBezTo>
                  <a:pt x="123824" y="609600"/>
                  <a:pt x="123716" y="620125"/>
                  <a:pt x="128587" y="628650"/>
                </a:cubicBezTo>
                <a:cubicBezTo>
                  <a:pt x="140171" y="648922"/>
                  <a:pt x="159299" y="654722"/>
                  <a:pt x="178593" y="664369"/>
                </a:cubicBezTo>
                <a:cubicBezTo>
                  <a:pt x="205912" y="705345"/>
                  <a:pt x="176902" y="668458"/>
                  <a:pt x="228600" y="707231"/>
                </a:cubicBezTo>
                <a:cubicBezTo>
                  <a:pt x="253067" y="725581"/>
                  <a:pt x="244204" y="730836"/>
                  <a:pt x="271462" y="742950"/>
                </a:cubicBezTo>
                <a:cubicBezTo>
                  <a:pt x="285224" y="749067"/>
                  <a:pt x="300037" y="752475"/>
                  <a:pt x="314325" y="757237"/>
                </a:cubicBezTo>
                <a:lnTo>
                  <a:pt x="335756" y="764381"/>
                </a:lnTo>
                <a:cubicBezTo>
                  <a:pt x="348628" y="777253"/>
                  <a:pt x="361214" y="792641"/>
                  <a:pt x="378618" y="800100"/>
                </a:cubicBezTo>
                <a:cubicBezTo>
                  <a:pt x="392587" y="806087"/>
                  <a:pt x="439788" y="812520"/>
                  <a:pt x="450056" y="814387"/>
                </a:cubicBezTo>
                <a:cubicBezTo>
                  <a:pt x="526687" y="828319"/>
                  <a:pt x="439917" y="814980"/>
                  <a:pt x="535781" y="828675"/>
                </a:cubicBezTo>
                <a:cubicBezTo>
                  <a:pt x="573881" y="826294"/>
                  <a:pt x="612116" y="825527"/>
                  <a:pt x="650081" y="821531"/>
                </a:cubicBezTo>
                <a:cubicBezTo>
                  <a:pt x="683827" y="817979"/>
                  <a:pt x="665382" y="808779"/>
                  <a:pt x="692943" y="785812"/>
                </a:cubicBezTo>
                <a:cubicBezTo>
                  <a:pt x="698728" y="780991"/>
                  <a:pt x="707454" y="781635"/>
                  <a:pt x="714375" y="778669"/>
                </a:cubicBezTo>
                <a:cubicBezTo>
                  <a:pt x="724163" y="774474"/>
                  <a:pt x="733425" y="769144"/>
                  <a:pt x="742950" y="764381"/>
                </a:cubicBezTo>
                <a:cubicBezTo>
                  <a:pt x="750094" y="754856"/>
                  <a:pt x="755962" y="744225"/>
                  <a:pt x="764381" y="735806"/>
                </a:cubicBezTo>
                <a:cubicBezTo>
                  <a:pt x="770452" y="729735"/>
                  <a:pt x="779216" y="727015"/>
                  <a:pt x="785812" y="721519"/>
                </a:cubicBezTo>
                <a:cubicBezTo>
                  <a:pt x="793573" y="715051"/>
                  <a:pt x="799572" y="706662"/>
                  <a:pt x="807243" y="700087"/>
                </a:cubicBezTo>
                <a:cubicBezTo>
                  <a:pt x="871411" y="645085"/>
                  <a:pt x="804055" y="710418"/>
                  <a:pt x="857250" y="657225"/>
                </a:cubicBezTo>
                <a:cubicBezTo>
                  <a:pt x="859631" y="650081"/>
                  <a:pt x="859068" y="641119"/>
                  <a:pt x="864393" y="635794"/>
                </a:cubicBezTo>
                <a:cubicBezTo>
                  <a:pt x="876535" y="623652"/>
                  <a:pt x="907256" y="607219"/>
                  <a:pt x="907256" y="607219"/>
                </a:cubicBezTo>
                <a:cubicBezTo>
                  <a:pt x="959075" y="538126"/>
                  <a:pt x="908560" y="611756"/>
                  <a:pt x="935831" y="557212"/>
                </a:cubicBezTo>
                <a:cubicBezTo>
                  <a:pt x="939671" y="549533"/>
                  <a:pt x="946278" y="543460"/>
                  <a:pt x="950118" y="535781"/>
                </a:cubicBezTo>
                <a:cubicBezTo>
                  <a:pt x="953486" y="529046"/>
                  <a:pt x="955193" y="521590"/>
                  <a:pt x="957262" y="514350"/>
                </a:cubicBezTo>
                <a:cubicBezTo>
                  <a:pt x="959959" y="504910"/>
                  <a:pt x="958699" y="493764"/>
                  <a:pt x="964406" y="485775"/>
                </a:cubicBezTo>
                <a:cubicBezTo>
                  <a:pt x="971326" y="476087"/>
                  <a:pt x="983456" y="471488"/>
                  <a:pt x="992981" y="464344"/>
                </a:cubicBezTo>
                <a:cubicBezTo>
                  <a:pt x="1005375" y="346598"/>
                  <a:pt x="1016267" y="311260"/>
                  <a:pt x="1000125" y="192881"/>
                </a:cubicBezTo>
                <a:cubicBezTo>
                  <a:pt x="998965" y="184374"/>
                  <a:pt x="991908" y="177521"/>
                  <a:pt x="985837" y="171450"/>
                </a:cubicBezTo>
                <a:cubicBezTo>
                  <a:pt x="976979" y="162592"/>
                  <a:pt x="947997" y="143842"/>
                  <a:pt x="935831" y="135731"/>
                </a:cubicBezTo>
                <a:cubicBezTo>
                  <a:pt x="909953" y="96916"/>
                  <a:pt x="936828" y="126282"/>
                  <a:pt x="885825" y="107156"/>
                </a:cubicBezTo>
                <a:cubicBezTo>
                  <a:pt x="877786" y="104141"/>
                  <a:pt x="872239" y="96356"/>
                  <a:pt x="864393" y="92869"/>
                </a:cubicBezTo>
                <a:cubicBezTo>
                  <a:pt x="833836" y="79288"/>
                  <a:pt x="822047" y="79749"/>
                  <a:pt x="792956" y="71437"/>
                </a:cubicBezTo>
                <a:cubicBezTo>
                  <a:pt x="785716" y="69368"/>
                  <a:pt x="778830" y="66120"/>
                  <a:pt x="771525" y="64294"/>
                </a:cubicBezTo>
                <a:cubicBezTo>
                  <a:pt x="759745" y="61349"/>
                  <a:pt x="747481" y="60486"/>
                  <a:pt x="735806" y="57150"/>
                </a:cubicBezTo>
                <a:cubicBezTo>
                  <a:pt x="714085" y="50944"/>
                  <a:pt x="693104" y="42363"/>
                  <a:pt x="671512" y="35719"/>
                </a:cubicBezTo>
                <a:cubicBezTo>
                  <a:pt x="662128" y="32832"/>
                  <a:pt x="652564" y="30501"/>
                  <a:pt x="642937" y="28575"/>
                </a:cubicBezTo>
                <a:cubicBezTo>
                  <a:pt x="624644" y="24916"/>
                  <a:pt x="597181" y="23556"/>
                  <a:pt x="578643" y="14287"/>
                </a:cubicBezTo>
                <a:cubicBezTo>
                  <a:pt x="570964" y="10447"/>
                  <a:pt x="564356" y="4762"/>
                  <a:pt x="557212" y="0"/>
                </a:cubicBezTo>
                <a:lnTo>
                  <a:pt x="235743" y="7144"/>
                </a:lnTo>
                <a:cubicBezTo>
                  <a:pt x="200779" y="8601"/>
                  <a:pt x="222531" y="20356"/>
                  <a:pt x="200025" y="42862"/>
                </a:cubicBezTo>
                <a:cubicBezTo>
                  <a:pt x="183153" y="59734"/>
                  <a:pt x="163756" y="64477"/>
                  <a:pt x="142875" y="71437"/>
                </a:cubicBezTo>
                <a:lnTo>
                  <a:pt x="107156" y="92869"/>
                </a:lnTo>
                <a:close/>
              </a:path>
            </a:pathLst>
          </a:custGeom>
          <a:noFill/>
          <a:ln w="38100"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70480A-0B86-4AD9-81AF-870F2C2C0AFD}"/>
              </a:ext>
            </a:extLst>
          </p:cNvPr>
          <p:cNvSpPr txBox="1"/>
          <p:nvPr/>
        </p:nvSpPr>
        <p:spPr>
          <a:xfrm>
            <a:off x="928688" y="6108863"/>
            <a:ext cx="1099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Maximize the likelihood == </a:t>
            </a:r>
            <a:r>
              <a:rPr lang="en-US" sz="2400" b="1" i="1" dirty="0">
                <a:solidFill>
                  <a:srgbClr val="0432FF"/>
                </a:solidFill>
              </a:rPr>
              <a:t>Minimize the negative </a:t>
            </a:r>
            <a:r>
              <a:rPr lang="en-US" sz="2400" b="1" i="1" dirty="0">
                <a:solidFill>
                  <a:srgbClr val="FF0000"/>
                </a:solidFill>
              </a:rPr>
              <a:t>log-likelihood </a:t>
            </a:r>
            <a:endParaRPr lang="en-CH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199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7E64C-8940-014E-B4DE-0D6E9A17F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806" y="80185"/>
            <a:ext cx="10515600" cy="1325563"/>
          </a:xfrm>
        </p:spPr>
        <p:txBody>
          <a:bodyPr/>
          <a:lstStyle/>
          <a:p>
            <a:r>
              <a:rPr lang="en-US" dirty="0"/>
              <a:t>Maximum Likelihood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542F5-4D82-2F43-BA13-CEB04B1A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6000" y="6200753"/>
            <a:ext cx="2743200" cy="365125"/>
          </a:xfrm>
        </p:spPr>
        <p:txBody>
          <a:bodyPr/>
          <a:lstStyle/>
          <a:p>
            <a:fld id="{1C3F0C5A-6CA2-CE48-ADD0-A323063E9F5B}" type="slidenum">
              <a:rPr lang="fr-FR" smtClean="0"/>
              <a:t>12</a:t>
            </a:fld>
            <a:endParaRPr lang="fr-FR"/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9E45E341-077C-14B2-82FF-4C19742E3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280" y="1108140"/>
            <a:ext cx="9126651" cy="509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62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11C05-4D7E-5A4A-AF5E-A883333B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function choice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37D4EE-5BA4-264E-9948-0905242B7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01517"/>
            <a:ext cx="2743200" cy="365125"/>
          </a:xfrm>
        </p:spPr>
        <p:txBody>
          <a:bodyPr/>
          <a:lstStyle/>
          <a:p>
            <a:fld id="{1C3F0C5A-6CA2-CE48-ADD0-A323063E9F5B}" type="slidenum">
              <a:rPr lang="fr-FR" smtClean="0"/>
              <a:t>13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FA45C7C-A6EB-8549-816A-76401DD11639}"/>
                  </a:ext>
                </a:extLst>
              </p:cNvPr>
              <p:cNvSpPr txBox="1"/>
              <p:nvPr/>
            </p:nvSpPr>
            <p:spPr>
              <a:xfrm>
                <a:off x="2694017" y="5509822"/>
                <a:ext cx="7194110" cy="1107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func>
                        <m:func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CH" sz="24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acc>
                                <m:accPr>
                                  <m:chr m:val="̂"/>
                                  <m:ctrlPr>
                                    <a:rPr lang="fr-CH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CH" sz="24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= </m:t>
                          </m:r>
                        </m:e>
                      </m:func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sSup>
                            <m:sSupPr>
                              <m:ctrlPr>
                                <a:rPr lang="fr-CH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fr-CH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CH" sz="2400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fr-CH" sz="24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fr-CH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fr-CH" sz="24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fr-CH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fr-CH" sz="24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fr-CH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FA45C7C-A6EB-8549-816A-76401DD11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4017" y="5509822"/>
                <a:ext cx="7194110" cy="1107034"/>
              </a:xfrm>
              <a:prstGeom prst="rect">
                <a:avLst/>
              </a:prstGeom>
              <a:blipFill>
                <a:blip r:embed="rId3"/>
                <a:stretch>
                  <a:fillRect t="-105682" b="-160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8B4AE13-F0A9-764E-BF42-FFD94FE55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0792"/>
            <a:ext cx="10515600" cy="4351338"/>
          </a:xfrm>
        </p:spPr>
        <p:txBody>
          <a:bodyPr/>
          <a:lstStyle/>
          <a:p>
            <a:r>
              <a:rPr lang="en-US" dirty="0"/>
              <a:t>Choice determined by the </a:t>
            </a:r>
            <a:r>
              <a:rPr lang="en-US" dirty="0">
                <a:solidFill>
                  <a:srgbClr val="0432FF"/>
                </a:solidFill>
              </a:rPr>
              <a:t>output representation</a:t>
            </a:r>
          </a:p>
          <a:p>
            <a:pPr lvl="1"/>
            <a:r>
              <a:rPr lang="en-US" dirty="0"/>
              <a:t>Probability vector (</a:t>
            </a:r>
            <a:r>
              <a:rPr lang="en-US" b="1" dirty="0">
                <a:solidFill>
                  <a:srgbClr val="00B050"/>
                </a:solidFill>
              </a:rPr>
              <a:t>classification</a:t>
            </a:r>
            <a:r>
              <a:rPr lang="en-US" dirty="0"/>
              <a:t>) : </a:t>
            </a:r>
            <a:r>
              <a:rPr lang="en-US" dirty="0">
                <a:highlight>
                  <a:srgbClr val="FFFF00"/>
                </a:highlight>
              </a:rPr>
              <a:t>Cross-entropy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Mean estimate (</a:t>
            </a:r>
            <a:r>
              <a:rPr lang="en-US" b="1" dirty="0">
                <a:solidFill>
                  <a:srgbClr val="00B050"/>
                </a:solidFill>
              </a:rPr>
              <a:t>regression</a:t>
            </a:r>
            <a:r>
              <a:rPr lang="en-US" dirty="0"/>
              <a:t>) : </a:t>
            </a:r>
            <a:r>
              <a:rPr lang="en-US" dirty="0">
                <a:highlight>
                  <a:srgbClr val="FFFF00"/>
                </a:highlight>
              </a:rPr>
              <a:t>Mean Squared Error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L2 loss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63DD099-99A9-CE47-B8AB-1125D37C784F}"/>
                  </a:ext>
                </a:extLst>
              </p:cNvPr>
              <p:cNvSpPr txBox="1"/>
              <p:nvPr/>
            </p:nvSpPr>
            <p:spPr>
              <a:xfrm>
                <a:off x="1455821" y="3439954"/>
                <a:ext cx="9626707" cy="509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H" sz="2400" b="0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fr-CH" sz="2400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acc>
                            <m:accPr>
                              <m:chr m:val="̂"/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fr-CH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func>
                            <m:funcPr>
                              <m:ctrlPr>
                                <a:rPr lang="fr-CH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CH" sz="24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fr-CH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CH" sz="2400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</m:d>
                            </m:e>
                          </m:func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fr-CH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CH" sz="24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fr-CH" sz="2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fr-CH" sz="2400">
                              <a:latin typeface="Cambria Math" panose="02040503050406030204" pitchFamily="18" charset="0"/>
                            </a:rPr>
                            <m:t>log</m:t>
                          </m:r>
                          <m:d>
                            <m:dPr>
                              <m:ctrlPr>
                                <a:rPr lang="fr-CH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CH" sz="24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acc>
                                <m:accPr>
                                  <m:chr m:val="̂"/>
                                  <m:ctrlPr>
                                    <a:rPr lang="fr-CH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CH" sz="24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63DD099-99A9-CE47-B8AB-1125D37C7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5821" y="3439954"/>
                <a:ext cx="9626707" cy="509178"/>
              </a:xfrm>
              <a:prstGeom prst="rect">
                <a:avLst/>
              </a:prstGeom>
              <a:blipFill>
                <a:blip r:embed="rId4"/>
                <a:stretch>
                  <a:fillRect l="-132" b="-1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:a16="http://schemas.microsoft.com/office/drawing/2014/main" id="{5673AB10-2CE2-ED48-86B2-B7E6E8700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9200" y="2595908"/>
            <a:ext cx="2436406" cy="5646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CAD4094-20F0-0B4C-9F2D-3A891D2BA6C0}"/>
              </a:ext>
            </a:extLst>
          </p:cNvPr>
          <p:cNvSpPr txBox="1"/>
          <p:nvPr/>
        </p:nvSpPr>
        <p:spPr>
          <a:xfrm>
            <a:off x="9392412" y="3484828"/>
            <a:ext cx="297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00B050"/>
                </a:solidFill>
              </a:rPr>
              <a:t>(binary classification)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9AE90BB-7EF7-594A-A498-AAAC8F2463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200" y="4934299"/>
            <a:ext cx="2134243" cy="51342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FDEE031-C7A1-B946-A291-2C775AC7AD12}"/>
              </a:ext>
            </a:extLst>
          </p:cNvPr>
          <p:cNvSpPr/>
          <p:nvPr/>
        </p:nvSpPr>
        <p:spPr>
          <a:xfrm>
            <a:off x="1455821" y="3285808"/>
            <a:ext cx="7871059" cy="8484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DF612C9-5B7B-BC42-B314-FFD3D28B2264}"/>
              </a:ext>
            </a:extLst>
          </p:cNvPr>
          <p:cNvSpPr/>
          <p:nvPr/>
        </p:nvSpPr>
        <p:spPr>
          <a:xfrm>
            <a:off x="2658623" y="5549053"/>
            <a:ext cx="5793653" cy="10541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524AE13-8CB9-C246-B444-C9751DD78E45}"/>
                  </a:ext>
                </a:extLst>
              </p:cNvPr>
              <p:cNvSpPr txBox="1"/>
              <p:nvPr/>
            </p:nvSpPr>
            <p:spPr>
              <a:xfrm>
                <a:off x="5473491" y="2551607"/>
                <a:ext cx="4806101" cy="476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acc>
                            <m:accPr>
                              <m:chr m:val="̂"/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fr-CH" sz="24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CH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p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p>
                      </m:sSup>
                      <m:sSup>
                        <m:sSupPr>
                          <m:ctrlPr>
                            <a:rPr lang="fr-CH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CH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CH" sz="24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acc>
                                <m:accPr>
                                  <m:chr m:val="̂"/>
                                  <m:ctrlP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524AE13-8CB9-C246-B444-C9751DD78E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491" y="2551607"/>
                <a:ext cx="4806101" cy="476990"/>
              </a:xfrm>
              <a:prstGeom prst="rect">
                <a:avLst/>
              </a:prstGeom>
              <a:blipFill>
                <a:blip r:embed="rId7"/>
                <a:stretch>
                  <a:fillRect l="-381" b="-10256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9EA8420-54C5-2C4E-9C38-15A8C66FACCE}"/>
                  </a:ext>
                </a:extLst>
              </p:cNvPr>
              <p:cNvSpPr txBox="1"/>
              <p:nvPr/>
            </p:nvSpPr>
            <p:spPr>
              <a:xfrm>
                <a:off x="5473491" y="4923966"/>
                <a:ext cx="28601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CH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acc>
                            <m:accPr>
                              <m:chr m:val="̂"/>
                              <m:ctrlP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CH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fr-CH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Ν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acc>
                        <m:accPr>
                          <m:chr m:val="̂"/>
                          <m:ctrlPr>
                            <a:rPr lang="fr-CH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CH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9EA8420-54C5-2C4E-9C38-15A8C66FA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491" y="4923966"/>
                <a:ext cx="2860147" cy="461665"/>
              </a:xfrm>
              <a:prstGeom prst="rect">
                <a:avLst/>
              </a:prstGeom>
              <a:blipFill>
                <a:blip r:embed="rId8"/>
                <a:stretch>
                  <a:fillRect l="-640" t="-4000" b="-18667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2986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DDBE1-C58B-AE4B-9D65-F3576E928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function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C76A4-5D59-7541-8FCB-641DE5B31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NN does </a:t>
            </a:r>
            <a:r>
              <a:rPr lang="en-US" dirty="0">
                <a:solidFill>
                  <a:srgbClr val="0432FF"/>
                </a:solidFill>
              </a:rPr>
              <a:t>simultaneously several tasks (multi-task)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EE370-8223-A84C-86BD-77627A76C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14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17C63B-4DC7-9D44-B7A0-6400D5706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57918"/>
            <a:ext cx="11042650" cy="4000082"/>
          </a:xfrm>
          <a:prstGeom prst="rect">
            <a:avLst/>
          </a:prstGeom>
          <a:scene3d>
            <a:camera prst="orthographicFront">
              <a:rot lat="0" lon="0" rev="30000"/>
            </a:camera>
            <a:lightRig rig="threePt" dir="t"/>
          </a:scene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18AECF-9630-844D-B5CB-AD25C9339E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136525"/>
            <a:ext cx="3052693" cy="273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08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C3AA3-958E-D64E-9160-D2FE88425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Hyperparameters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073E895-3EDF-E043-BD35-203C0403984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5257800" cy="4895850"/>
              </a:xfrm>
            </p:spPr>
            <p:txBody>
              <a:bodyPr/>
              <a:lstStyle/>
              <a:p>
                <a:r>
                  <a:rPr lang="en-US" dirty="0"/>
                  <a:t>Parameters that </a:t>
                </a:r>
                <a:r>
                  <a:rPr lang="en-US" dirty="0">
                    <a:solidFill>
                      <a:srgbClr val="0432FF"/>
                    </a:solidFill>
                  </a:rPr>
                  <a:t>cannot be learnt </a:t>
                </a:r>
                <a:r>
                  <a:rPr lang="en-US" dirty="0"/>
                  <a:t>directly from training data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A long list… </a:t>
                </a:r>
              </a:p>
              <a:p>
                <a:pPr lvl="1"/>
                <a:r>
                  <a:rPr lang="en-US" dirty="0"/>
                  <a:t>Learning rate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endParaRPr lang="fr-CH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dirty="0"/>
                  <a:t>Number of iterations (</a:t>
                </a:r>
                <a:r>
                  <a:rPr lang="en-US" dirty="0">
                    <a:highlight>
                      <a:srgbClr val="FFFF00"/>
                    </a:highlight>
                  </a:rPr>
                  <a:t>epochs</a:t>
                </a:r>
                <a:r>
                  <a:rPr lang="en-US" dirty="0"/>
                  <a:t>)</a:t>
                </a:r>
              </a:p>
              <a:p>
                <a:pPr lvl="1"/>
                <a:r>
                  <a:rPr lang="en-US" dirty="0"/>
                  <a:t>Number of hidden layers</a:t>
                </a:r>
              </a:p>
              <a:p>
                <a:pPr lvl="1"/>
                <a:r>
                  <a:rPr lang="en-US" dirty="0"/>
                  <a:t>Number of hidden units</a:t>
                </a:r>
              </a:p>
              <a:p>
                <a:pPr lvl="1"/>
                <a:r>
                  <a:rPr lang="en-US" dirty="0"/>
                  <a:t>Choice of activation function </a:t>
                </a:r>
              </a:p>
              <a:p>
                <a:pPr lvl="1"/>
                <a:r>
                  <a:rPr lang="en-US" i="1" dirty="0">
                    <a:solidFill>
                      <a:srgbClr val="FF0000"/>
                    </a:solidFill>
                  </a:rPr>
                  <a:t>More to come !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073E895-3EDF-E043-BD35-203C040398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5257800" cy="4895850"/>
              </a:xfrm>
              <a:blipFill>
                <a:blip r:embed="rId3"/>
                <a:stretch>
                  <a:fillRect l="-1928" t="-2338" r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F7664-F40B-6142-B91D-2EAE5427F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15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E089A0-175D-6548-8FD3-50AD470A6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800" y="1026095"/>
            <a:ext cx="494560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16F81-86FC-0143-8CE0-E05FDA10B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724"/>
            <a:ext cx="10515600" cy="1325563"/>
          </a:xfrm>
        </p:spPr>
        <p:txBody>
          <a:bodyPr/>
          <a:lstStyle/>
          <a:p>
            <a:r>
              <a:rPr lang="en-US"/>
              <a:t>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D263D9-8893-F949-B72E-1DA4AFFF7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793" y="1361287"/>
            <a:ext cx="10515600" cy="4351338"/>
          </a:xfrm>
        </p:spPr>
        <p:txBody>
          <a:bodyPr/>
          <a:lstStyle/>
          <a:p>
            <a:r>
              <a:rPr lang="en-US" i="1">
                <a:solidFill>
                  <a:srgbClr val="FF0000"/>
                </a:solidFill>
              </a:rPr>
              <a:t>Iterative</a:t>
            </a:r>
            <a:r>
              <a:rPr lang="en-US"/>
              <a:t>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2E7FF-3251-124C-9BAE-EFF538092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1731" y="6177983"/>
            <a:ext cx="2743200" cy="365125"/>
          </a:xfrm>
        </p:spPr>
        <p:txBody>
          <a:bodyPr/>
          <a:lstStyle/>
          <a:p>
            <a:fld id="{1C3F0C5A-6CA2-CE48-ADD0-A323063E9F5B}" type="slidenum">
              <a:rPr lang="fr-FR" smtClean="0"/>
              <a:t>16</a:t>
            </a:fld>
            <a:endParaRPr lang="fr-F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F6B3EFB-EDDB-4423-9946-1C135BFB7E64}"/>
              </a:ext>
            </a:extLst>
          </p:cNvPr>
          <p:cNvGrpSpPr/>
          <p:nvPr/>
        </p:nvGrpSpPr>
        <p:grpSpPr>
          <a:xfrm>
            <a:off x="2844800" y="1048058"/>
            <a:ext cx="6714900" cy="1927287"/>
            <a:chOff x="2844800" y="1048058"/>
            <a:chExt cx="6714900" cy="192728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BDEEC1B-28A4-284A-8FA4-E7CD225AB0CF}"/>
                </a:ext>
              </a:extLst>
            </p:cNvPr>
            <p:cNvSpPr txBox="1"/>
            <p:nvPr/>
          </p:nvSpPr>
          <p:spPr>
            <a:xfrm>
              <a:off x="2844800" y="2205738"/>
              <a:ext cx="6714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>
                  <a:highlight>
                    <a:srgbClr val="FFFF00"/>
                  </a:highlight>
                </a:rPr>
                <a:t>Forward propagation</a:t>
              </a:r>
              <a:endParaRPr lang="en-US" sz="220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2A574E2-9E76-2742-8512-C93E61D84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2767" y="1048058"/>
              <a:ext cx="1109013" cy="104721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A4CB52AC-0C5F-CE44-BC4D-5303A460F25A}"/>
                    </a:ext>
                  </a:extLst>
                </p:cNvPr>
                <p:cNvSpPr txBox="1"/>
                <p:nvPr/>
              </p:nvSpPr>
              <p:spPr>
                <a:xfrm>
                  <a:off x="5389822" y="2219075"/>
                  <a:ext cx="197476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= </m:t>
                        </m:r>
                        <m:sSup>
                          <m:sSupPr>
                            <m:ctrlPr>
                              <a:rPr lang="fr-CH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fr-CH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fr-CH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fr-CH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fr-CH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en-GB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A4CB52AC-0C5F-CE44-BC4D-5303A460F2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89822" y="2219075"/>
                  <a:ext cx="1974767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CH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DBDD1F1-94E5-584D-890F-D097D631E9BC}"/>
                    </a:ext>
                  </a:extLst>
                </p:cNvPr>
                <p:cNvSpPr txBox="1"/>
                <p:nvPr/>
              </p:nvSpPr>
              <p:spPr>
                <a:xfrm>
                  <a:off x="5876954" y="2606013"/>
                  <a:ext cx="148763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CH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fr-CH" i="1">
                            <a:latin typeface="Cambria Math" panose="02040503050406030204" pitchFamily="18" charset="0"/>
                          </a:rPr>
                          <m:t>= </m:t>
                        </m:r>
                        <m:r>
                          <a:rPr lang="fr-CH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  <m:r>
                          <a:rPr lang="fr-CH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fr-CH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𝑍</m:t>
                        </m:r>
                        <m:r>
                          <a:rPr lang="fr-CH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GB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DBDD1F1-94E5-584D-890F-D097D631E9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6954" y="2606013"/>
                  <a:ext cx="1487635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CH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7" name="Striped Right Arrow 6">
            <a:extLst>
              <a:ext uri="{FF2B5EF4-FFF2-40B4-BE49-F238E27FC236}">
                <a16:creationId xmlns:a16="http://schemas.microsoft.com/office/drawing/2014/main" id="{484AD7A7-6522-41DF-B9F8-181476352327}"/>
              </a:ext>
            </a:extLst>
          </p:cNvPr>
          <p:cNvSpPr/>
          <p:nvPr/>
        </p:nvSpPr>
        <p:spPr>
          <a:xfrm rot="3061452">
            <a:off x="5576980" y="3271248"/>
            <a:ext cx="1517904" cy="81381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E1FC24B-2E77-4D46-8D54-C8ACCA76AA4E}"/>
                  </a:ext>
                </a:extLst>
              </p:cNvPr>
              <p:cNvSpPr txBox="1"/>
              <p:nvPr/>
            </p:nvSpPr>
            <p:spPr>
              <a:xfrm>
                <a:off x="6611432" y="4028773"/>
                <a:ext cx="2261639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/>
                  <a:t>Cost function </a:t>
                </a:r>
                <a14:m>
                  <m:oMath xmlns:m="http://schemas.openxmlformats.org/officeDocument/2006/math">
                    <m:r>
                      <a:rPr lang="fr-CH" sz="2400" i="1">
                        <a:latin typeface="Cambria Math" panose="02040503050406030204" pitchFamily="18" charset="0"/>
                      </a:rPr>
                      <m:t>𝐽</m:t>
                    </m:r>
                    <m:d>
                      <m:dPr>
                        <m:ctrlPr>
                          <a:rPr lang="fr-CH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CH" sz="2400" i="1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fr-CH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CH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fr-CH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sz="2400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CH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endParaRPr lang="en-US" sz="220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E1FC24B-2E77-4D46-8D54-C8ACCA76AA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1432" y="4028773"/>
                <a:ext cx="2261639" cy="800219"/>
              </a:xfrm>
              <a:prstGeom prst="rect">
                <a:avLst/>
              </a:prstGeom>
              <a:blipFill>
                <a:blip r:embed="rId6"/>
                <a:stretch>
                  <a:fillRect t="-5344" b="-992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Striped Right Arrow 7">
            <a:extLst>
              <a:ext uri="{FF2B5EF4-FFF2-40B4-BE49-F238E27FC236}">
                <a16:creationId xmlns:a16="http://schemas.microsoft.com/office/drawing/2014/main" id="{286F277F-B599-4E60-B271-1DCD4C0651B3}"/>
              </a:ext>
            </a:extLst>
          </p:cNvPr>
          <p:cNvSpPr/>
          <p:nvPr/>
        </p:nvSpPr>
        <p:spPr>
          <a:xfrm rot="8243858">
            <a:off x="5303148" y="4778458"/>
            <a:ext cx="1517904" cy="81381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D2A1275-1557-49C7-A771-9FBA5AA16B05}"/>
              </a:ext>
            </a:extLst>
          </p:cNvPr>
          <p:cNvSpPr txBox="1"/>
          <p:nvPr/>
        </p:nvSpPr>
        <p:spPr>
          <a:xfrm>
            <a:off x="3989116" y="6088331"/>
            <a:ext cx="3012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highlight>
                  <a:srgbClr val="FFFF00"/>
                </a:highlight>
              </a:rPr>
              <a:t>Backward propagation </a:t>
            </a:r>
            <a:r>
              <a:rPr lang="en-US" sz="2200" dirty="0"/>
              <a:t>(</a:t>
            </a:r>
            <a:r>
              <a:rPr lang="en-US" sz="2200" dirty="0" err="1"/>
              <a:t>dJ</a:t>
            </a:r>
            <a:r>
              <a:rPr lang="en-US" sz="2200" dirty="0"/>
              <a:t>/</a:t>
            </a:r>
            <a:r>
              <a:rPr lang="en-US" sz="2200" dirty="0" err="1"/>
              <a:t>dw</a:t>
            </a:r>
            <a:r>
              <a:rPr lang="en-US" sz="2200" dirty="0"/>
              <a:t>, </a:t>
            </a:r>
            <a:r>
              <a:rPr lang="en-US" sz="2200" dirty="0" err="1"/>
              <a:t>dJ</a:t>
            </a:r>
            <a:r>
              <a:rPr lang="en-US" sz="2200" dirty="0"/>
              <a:t>/</a:t>
            </a:r>
            <a:r>
              <a:rPr lang="en-US" sz="2200" dirty="0" err="1"/>
              <a:t>db</a:t>
            </a:r>
            <a:r>
              <a:rPr lang="en-US" sz="2200" dirty="0"/>
              <a:t>)</a:t>
            </a:r>
          </a:p>
        </p:txBody>
      </p:sp>
      <p:sp>
        <p:nvSpPr>
          <p:cNvPr id="33" name="Striped Right Arrow 8">
            <a:extLst>
              <a:ext uri="{FF2B5EF4-FFF2-40B4-BE49-F238E27FC236}">
                <a16:creationId xmlns:a16="http://schemas.microsoft.com/office/drawing/2014/main" id="{491E08B8-F897-4030-89E7-7B8CEA017C35}"/>
              </a:ext>
            </a:extLst>
          </p:cNvPr>
          <p:cNvSpPr/>
          <p:nvPr/>
        </p:nvSpPr>
        <p:spPr>
          <a:xfrm rot="13601086">
            <a:off x="3757496" y="4685291"/>
            <a:ext cx="1517904" cy="81381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6383F8-CBFC-4EF4-AEFF-4F91C6A97DF1}"/>
              </a:ext>
            </a:extLst>
          </p:cNvPr>
          <p:cNvSpPr txBox="1"/>
          <p:nvPr/>
        </p:nvSpPr>
        <p:spPr>
          <a:xfrm>
            <a:off x="1525879" y="3965487"/>
            <a:ext cx="3012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Parameter update</a:t>
            </a:r>
          </a:p>
          <a:p>
            <a:r>
              <a:rPr lang="en-US" sz="2200" dirty="0"/>
              <a:t>(</a:t>
            </a:r>
            <a:r>
              <a:rPr lang="en-US" sz="2200" dirty="0">
                <a:highlight>
                  <a:srgbClr val="FFFF00"/>
                </a:highlight>
              </a:rPr>
              <a:t>gradient descent</a:t>
            </a:r>
            <a:r>
              <a:rPr lang="en-US" sz="2200" dirty="0"/>
              <a:t>)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7AC6C67A-AA39-4190-9C0E-224A378603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13995" y="4946093"/>
            <a:ext cx="1204038" cy="10618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7885CAF-A597-4D74-8B30-80CC1DE98B4B}"/>
                  </a:ext>
                </a:extLst>
              </p:cNvPr>
              <p:cNvSpPr txBox="1"/>
              <p:nvPr/>
            </p:nvSpPr>
            <p:spPr>
              <a:xfrm>
                <a:off x="1020435" y="5087880"/>
                <a:ext cx="207713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>
                    <a:highlight>
                      <a:srgbClr val="FFFF00"/>
                    </a:highlight>
                  </a:rPr>
                  <a:t>learning rate </a:t>
                </a:r>
                <a14:m>
                  <m:oMath xmlns:m="http://schemas.openxmlformats.org/officeDocument/2006/math">
                    <m:r>
                      <a:rPr lang="en-US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endParaRPr lang="en-US" sz="220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7885CAF-A597-4D74-8B30-80CC1DE98B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435" y="5087880"/>
                <a:ext cx="2077134" cy="430887"/>
              </a:xfrm>
              <a:prstGeom prst="rect">
                <a:avLst/>
              </a:prstGeom>
              <a:blipFill>
                <a:blip r:embed="rId9"/>
                <a:stretch>
                  <a:fillRect l="-3812" t="-10000" b="-28571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>
            <a:extLst>
              <a:ext uri="{FF2B5EF4-FFF2-40B4-BE49-F238E27FC236}">
                <a16:creationId xmlns:a16="http://schemas.microsoft.com/office/drawing/2014/main" id="{A308E63E-3EC4-4A25-8D34-34165C50661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877" y="5672673"/>
            <a:ext cx="1917700" cy="31750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581DE0EE-BFF7-418C-B59E-D1A8CD73AB13}"/>
              </a:ext>
            </a:extLst>
          </p:cNvPr>
          <p:cNvSpPr/>
          <p:nvPr/>
        </p:nvSpPr>
        <p:spPr>
          <a:xfrm>
            <a:off x="1704814" y="5577571"/>
            <a:ext cx="154983" cy="13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0EC543-AC30-4473-BF49-D1BCC0767392}"/>
              </a:ext>
            </a:extLst>
          </p:cNvPr>
          <p:cNvSpPr/>
          <p:nvPr/>
        </p:nvSpPr>
        <p:spPr>
          <a:xfrm>
            <a:off x="535673" y="5577571"/>
            <a:ext cx="2077134" cy="507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triped Right Arrow 5">
            <a:extLst>
              <a:ext uri="{FF2B5EF4-FFF2-40B4-BE49-F238E27FC236}">
                <a16:creationId xmlns:a16="http://schemas.microsoft.com/office/drawing/2014/main" id="{5382E886-A4B9-4656-BD75-F206A00149E1}"/>
              </a:ext>
            </a:extLst>
          </p:cNvPr>
          <p:cNvSpPr/>
          <p:nvPr/>
        </p:nvSpPr>
        <p:spPr>
          <a:xfrm rot="19136936">
            <a:off x="3883029" y="3013943"/>
            <a:ext cx="1517904" cy="81381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3797D4-23DF-4B86-B348-957C7EEF122C}"/>
              </a:ext>
            </a:extLst>
          </p:cNvPr>
          <p:cNvSpPr txBox="1"/>
          <p:nvPr/>
        </p:nvSpPr>
        <p:spPr>
          <a:xfrm>
            <a:off x="4876279" y="4121959"/>
            <a:ext cx="11468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highlight>
                  <a:srgbClr val="FFFF00"/>
                </a:highlight>
              </a:rPr>
              <a:t>epochs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6795817-85F0-48C9-9E93-CE28E594EE1B}"/>
              </a:ext>
            </a:extLst>
          </p:cNvPr>
          <p:cNvSpPr txBox="1"/>
          <p:nvPr/>
        </p:nvSpPr>
        <p:spPr>
          <a:xfrm>
            <a:off x="8895956" y="533871"/>
            <a:ext cx="30122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highlight>
                  <a:srgbClr val="FFFF00"/>
                </a:highlight>
              </a:rPr>
              <a:t>Learning curve 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02B9E139-4DEA-4619-8EF1-51FEEBFA5D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99394" y="1145375"/>
            <a:ext cx="3405328" cy="247500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CF37F06-8509-4044-8F51-3E3747D3F2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43518" y="2505554"/>
            <a:ext cx="1185571" cy="108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0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0" grpId="0" animBg="1"/>
      <p:bldP spid="31" grpId="0"/>
      <p:bldP spid="33" grpId="0" animBg="1"/>
      <p:bldP spid="35" grpId="0"/>
      <p:bldP spid="37" grpId="0"/>
      <p:bldP spid="39" grpId="0" animBg="1"/>
      <p:bldP spid="40" grpId="0" animBg="1"/>
      <p:bldP spid="41" grpId="0" animBg="1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BC7E3-2F23-3062-ED4A-12778CCAD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17</a:t>
            </a:fld>
            <a:endParaRPr lang="fr-FR"/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1E101CB7-1745-E6A0-AC57-3D8447D39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299" y="1150204"/>
            <a:ext cx="7347966" cy="477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42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96CB2-773D-3945-8746-902EB285A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Backpropagation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6D0F6-3FB5-3047-9BDF-29FA811EC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US"/>
              <a:t>Efficient implementation of the </a:t>
            </a:r>
            <a:r>
              <a:rPr lang="en-US">
                <a:solidFill>
                  <a:srgbClr val="0432FF"/>
                </a:solidFill>
              </a:rPr>
              <a:t>chain-rule</a:t>
            </a:r>
            <a:r>
              <a:rPr lang="en-US"/>
              <a:t> to compute derivatives with respect to network weights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ACE4A-FD7F-7E4F-BF1B-26B2548B3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18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492345-28E2-4B48-9D29-84E0B4357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6" y="2600874"/>
            <a:ext cx="11575727" cy="423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2411895" y="241003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5181599" y="3814762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2411895" y="5219493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2411895" y="3814762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8099758" y="3814762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2645334" y="2587779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334" y="2587779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6471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2645334" y="3973222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334" y="3973222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9412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2645334" y="5391205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334" y="5391205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9412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5428290" y="399496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8290" y="3994963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4444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EBCE04D-881F-9EF0-DB88-52781A33E76C}"/>
                  </a:ext>
                </a:extLst>
              </p:cNvPr>
              <p:cNvSpPr txBox="1"/>
              <p:nvPr/>
            </p:nvSpPr>
            <p:spPr>
              <a:xfrm>
                <a:off x="7447851" y="4883373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GB" sz="3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  <m:r>
                                <a:rPr lang="en-GB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GB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  <a:p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EBCE04D-881F-9EF0-DB88-52781A33E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7851" y="4883373"/>
                <a:ext cx="3132614" cy="1015663"/>
              </a:xfrm>
              <a:prstGeom prst="rect">
                <a:avLst/>
              </a:prstGeom>
              <a:blipFill>
                <a:blip r:embed="rId7"/>
                <a:stretch>
                  <a:fillRect l="-1210" t="-123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8381366" y="3994963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366" y="3994963"/>
                <a:ext cx="351183" cy="553998"/>
              </a:xfrm>
              <a:prstGeom prst="rect">
                <a:avLst/>
              </a:prstGeom>
              <a:blipFill>
                <a:blip r:embed="rId8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3326295" y="2867231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3326295" y="4271962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3299791" y="4595251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6095999" y="4271962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A97E070-7C85-0A9F-CCC7-920545BFC7F8}"/>
                  </a:ext>
                </a:extLst>
              </p:cNvPr>
              <p:cNvSpPr txBox="1"/>
              <p:nvPr/>
            </p:nvSpPr>
            <p:spPr>
              <a:xfrm>
                <a:off x="4663603" y="2991276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  <a:p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A97E070-7C85-0A9F-CCC7-920545BFC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603" y="2991276"/>
                <a:ext cx="3132614" cy="1015663"/>
              </a:xfrm>
              <a:prstGeom prst="rect">
                <a:avLst/>
              </a:prstGeom>
              <a:blipFill>
                <a:blip r:embed="rId9"/>
                <a:stretch>
                  <a:fillRect l="-1215" t="-123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759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3CCCC-514B-FA4C-AE77-FC803D34A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Deploying a Neural Network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F6768-18E1-504D-A8D1-D0F7AFFF9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571" y="1783080"/>
            <a:ext cx="398634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Given a task (in terms of </a:t>
            </a:r>
            <a:r>
              <a:rPr lang="en-US" b="1">
                <a:solidFill>
                  <a:srgbClr val="0432FF"/>
                </a:solidFill>
              </a:rPr>
              <a:t>I/O mappings</a:t>
            </a:r>
            <a:r>
              <a:rPr lang="en-US"/>
              <a:t>), we need : </a:t>
            </a:r>
          </a:p>
          <a:p>
            <a:endParaRPr lang="en-US"/>
          </a:p>
          <a:p>
            <a:pPr marL="514350" indent="-514350">
              <a:buAutoNum type="arabicParenR"/>
            </a:pPr>
            <a:r>
              <a:rPr lang="en-US" b="1">
                <a:solidFill>
                  <a:srgbClr val="FFC000"/>
                </a:solidFill>
              </a:rPr>
              <a:t>Network model </a:t>
            </a:r>
          </a:p>
          <a:p>
            <a:pPr marL="514350" indent="-514350">
              <a:buAutoNum type="arabicParenR"/>
            </a:pPr>
            <a:endParaRPr lang="en-US" b="1">
              <a:solidFill>
                <a:srgbClr val="FFC000"/>
              </a:solidFill>
            </a:endParaRP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en-US" b="1">
                <a:solidFill>
                  <a:srgbClr val="D883FF"/>
                </a:solidFill>
              </a:rPr>
              <a:t>Cost function </a:t>
            </a:r>
          </a:p>
          <a:p>
            <a:pPr marL="0" indent="0">
              <a:buNone/>
            </a:pPr>
            <a:endParaRPr lang="en-US" b="1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b="1">
                <a:solidFill>
                  <a:srgbClr val="00B050"/>
                </a:solidFill>
              </a:rPr>
              <a:t>3) Optimization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FB521-F79C-6448-8939-32ABA3D29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</a:t>
            </a:fld>
            <a:endParaRPr lang="fr-F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63924D-07E7-6244-9252-C85A6708A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537" y="1393031"/>
            <a:ext cx="8018892" cy="451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12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6853B81-7ED6-9C0C-DECD-71A986040872}"/>
                  </a:ext>
                </a:extLst>
              </p:cNvPr>
              <p:cNvSpPr txBox="1"/>
              <p:nvPr/>
            </p:nvSpPr>
            <p:spPr>
              <a:xfrm>
                <a:off x="5228742" y="583384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  <a:p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6853B81-7ED6-9C0C-DECD-71A9860408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83384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0" t="-246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  <a:p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9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4144606" y="1520774"/>
            <a:ext cx="351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We need to calculate the gradients: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2740246" y="2428486"/>
                <a:ext cx="3510833" cy="1113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246" y="2428486"/>
                <a:ext cx="3510833" cy="1113831"/>
              </a:xfrm>
              <a:prstGeom prst="rect">
                <a:avLst/>
              </a:prstGeom>
              <a:blipFill>
                <a:blip r:embed="rId10"/>
                <a:stretch>
                  <a:fillRect l="-1805" t="-9091" b="-6818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61F4097-F84A-DA3D-B728-BCA35C1A0E8D}"/>
                  </a:ext>
                </a:extLst>
              </p:cNvPr>
              <p:cNvSpPr txBox="1"/>
              <p:nvPr/>
            </p:nvSpPr>
            <p:spPr>
              <a:xfrm>
                <a:off x="6795049" y="2347295"/>
                <a:ext cx="3510833" cy="1113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61F4097-F84A-DA3D-B728-BCA35C1A0E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5049" y="2347295"/>
                <a:ext cx="3510833" cy="1113831"/>
              </a:xfrm>
              <a:prstGeom prst="rect">
                <a:avLst/>
              </a:prstGeom>
              <a:blipFill>
                <a:blip r:embed="rId11"/>
                <a:stretch>
                  <a:fillRect l="-1805" t="-7865" b="-5618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4320D1C0-6416-FF38-9684-0EFFA25E4813}"/>
              </a:ext>
            </a:extLst>
          </p:cNvPr>
          <p:cNvSpPr txBox="1"/>
          <p:nvPr/>
        </p:nvSpPr>
        <p:spPr>
          <a:xfrm>
            <a:off x="2905260" y="2063619"/>
            <a:ext cx="247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Let’s start with this part!</a:t>
            </a:r>
          </a:p>
        </p:txBody>
      </p:sp>
    </p:spTree>
    <p:extLst>
      <p:ext uri="{BB962C8B-B14F-4D97-AF65-F5344CB8AC3E}">
        <p14:creationId xmlns:p14="http://schemas.microsoft.com/office/powerpoint/2010/main" val="2701158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  <a:p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515098" y="1770712"/>
            <a:ext cx="65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First: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2212976" y="1512665"/>
                <a:ext cx="5158050" cy="1112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</m:t>
                      </m:r>
                      <m:acc>
                        <m:accPr>
                          <m:chr m:val="̂"/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acc>
                        <m:accPr>
                          <m:chr m:val="̂"/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en-GB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976" y="1512665"/>
                <a:ext cx="5158050" cy="1112869"/>
              </a:xfrm>
              <a:prstGeom prst="rect">
                <a:avLst/>
              </a:prstGeom>
              <a:blipFill>
                <a:blip r:embed="rId9"/>
                <a:stretch>
                  <a:fillRect l="-1229" b="-6818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/>
              <p:nvPr/>
            </p:nvSpPr>
            <p:spPr>
              <a:xfrm>
                <a:off x="5228742" y="5732638"/>
                <a:ext cx="3132614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3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GB" sz="3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acc>
                        <m:accPr>
                          <m:chr m:val="̂"/>
                          <m:ctrlPr>
                            <a:rPr lang="en-GB" sz="3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GB" sz="3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p>
                          <m:r>
                            <a:rPr lang="en-GB" sz="3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732638"/>
                <a:ext cx="3132614" cy="1477328"/>
              </a:xfrm>
              <a:prstGeom prst="rect">
                <a:avLst/>
              </a:prstGeom>
              <a:blipFill>
                <a:blip r:embed="rId10"/>
                <a:stretch>
                  <a:fillRect l="-1210" t="-85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8FB446D-808D-F8DE-CE22-4F4DE86CBD66}"/>
                  </a:ext>
                </a:extLst>
              </p:cNvPr>
              <p:cNvSpPr txBox="1"/>
              <p:nvPr/>
            </p:nvSpPr>
            <p:spPr>
              <a:xfrm>
                <a:off x="8681167" y="285101"/>
                <a:ext cx="3510833" cy="5711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8FB446D-808D-F8DE-CE22-4F4DE86CB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1167" y="285101"/>
                <a:ext cx="3510833" cy="571182"/>
              </a:xfrm>
              <a:prstGeom prst="rect">
                <a:avLst/>
              </a:prstGeom>
              <a:blipFill>
                <a:blip r:embed="rId11"/>
                <a:stretch>
                  <a:fillRect t="-4348"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36828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356022" y="1807054"/>
            <a:ext cx="92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Second: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1731310" y="1640949"/>
                <a:ext cx="6994863" cy="1028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sSup>
                        <m:sSupPr>
                          <m:ctrlPr>
                            <a:rPr lang="en-GB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3200" b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2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𝐰</m:t>
                          </m:r>
                        </m:e>
                      </m:d>
                      <m:r>
                        <a:rPr lang="en-GB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310" y="1640949"/>
                <a:ext cx="6994863" cy="1028743"/>
              </a:xfrm>
              <a:prstGeom prst="rect">
                <a:avLst/>
              </a:prstGeom>
              <a:blipFill>
                <a:blip r:embed="rId9"/>
                <a:stretch>
                  <a:fillRect l="-726" b="-7317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/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blipFill>
                <a:blip r:embed="rId10"/>
                <a:stretch>
                  <a:fillRect l="-1210" t="-246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1AFAFEF-9688-26F0-EAF3-8808CEB1EE45}"/>
                  </a:ext>
                </a:extLst>
              </p:cNvPr>
              <p:cNvSpPr txBox="1"/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1AFAFEF-9688-26F0-EAF3-8808CEB1EE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blipFill>
                <a:blip r:embed="rId11"/>
                <a:stretch>
                  <a:fillRect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67F25F3-BA71-45A8-F9C1-4700CC0F90E7}"/>
                  </a:ext>
                </a:extLst>
              </p:cNvPr>
              <p:cNvSpPr txBox="1"/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67F25F3-BA71-45A8-F9C1-4700CC0F90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blipFill>
                <a:blip r:embed="rId12"/>
                <a:stretch>
                  <a:fillRect t="-4348"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2349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356022" y="1807054"/>
            <a:ext cx="2395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Putting these together: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8959892" y="1391394"/>
                <a:ext cx="6994863" cy="531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sSup>
                        <m:sSupPr>
                          <m:ctrlPr>
                            <a:rPr lang="en-GB" sz="15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5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1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15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15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GB" sz="15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391394"/>
                <a:ext cx="6994863" cy="531236"/>
              </a:xfrm>
              <a:prstGeom prst="rect">
                <a:avLst/>
              </a:prstGeom>
              <a:blipFill>
                <a:blip r:embed="rId9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/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blipFill>
                <a:blip r:embed="rId10"/>
                <a:stretch>
                  <a:fillRect l="-1210" t="-246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03BF433-6D59-45A8-A2B6-D45E7F26A105}"/>
                  </a:ext>
                </a:extLst>
              </p:cNvPr>
              <p:cNvSpPr txBox="1"/>
              <p:nvPr/>
            </p:nvSpPr>
            <p:spPr>
              <a:xfrm>
                <a:off x="2875722" y="2446890"/>
                <a:ext cx="6754935" cy="1606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a:rPr lang="en-GB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GB" sz="3200" b="0" dirty="0">
                  <a:ea typeface="Cambria Math" panose="02040503050406030204" pitchFamily="18" charset="0"/>
                </a:endParaRPr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03BF433-6D59-45A8-A2B6-D45E7F26A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722" y="2446890"/>
                <a:ext cx="6754935" cy="1606274"/>
              </a:xfrm>
              <a:prstGeom prst="rect">
                <a:avLst/>
              </a:prstGeom>
              <a:blipFill>
                <a:blip r:embed="rId11"/>
                <a:stretch>
                  <a:fillRect l="-938" t="-6250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/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blipFill>
                <a:blip r:embed="rId12"/>
                <a:stretch>
                  <a:fillRect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/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blipFill>
                <a:blip r:embed="rId13"/>
                <a:stretch>
                  <a:fillRect t="-4348"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5320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356022" y="1807054"/>
            <a:ext cx="1952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Now for the bias…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8959892" y="1391394"/>
                <a:ext cx="6994863" cy="531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sSup>
                        <m:sSupPr>
                          <m:ctrlPr>
                            <a:rPr lang="en-GB" sz="15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5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1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15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15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GB" sz="15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391394"/>
                <a:ext cx="6994863" cy="531236"/>
              </a:xfrm>
              <a:prstGeom prst="rect">
                <a:avLst/>
              </a:prstGeom>
              <a:blipFill>
                <a:blip r:embed="rId9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/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blipFill>
                <a:blip r:embed="rId10"/>
                <a:stretch>
                  <a:fillRect l="-1210" t="-246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/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blipFill>
                <a:blip r:embed="rId11"/>
                <a:stretch>
                  <a:fillRect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/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blipFill>
                <a:blip r:embed="rId12"/>
                <a:stretch>
                  <a:fillRect t="-4348"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847FEB0-9D6A-723D-BC39-95BC1298A948}"/>
                  </a:ext>
                </a:extLst>
              </p:cNvPr>
              <p:cNvSpPr txBox="1"/>
              <p:nvPr/>
            </p:nvSpPr>
            <p:spPr>
              <a:xfrm>
                <a:off x="2308095" y="2337266"/>
                <a:ext cx="6994863" cy="1028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sSup>
                        <m:sSupPr>
                          <m:ctrlPr>
                            <a:rPr lang="en-GB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2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3200" b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2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847FEB0-9D6A-723D-BC39-95BC1298A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8095" y="2337266"/>
                <a:ext cx="6994863" cy="1028743"/>
              </a:xfrm>
              <a:prstGeom prst="rect">
                <a:avLst/>
              </a:prstGeom>
              <a:blipFill>
                <a:blip r:embed="rId13"/>
                <a:stretch>
                  <a:fillRect l="-725" b="-8537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4298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356022" y="1807054"/>
            <a:ext cx="2395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Putting these together: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8959892" y="1391394"/>
                <a:ext cx="6994863" cy="531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sSup>
                        <m:sSupPr>
                          <m:ctrlPr>
                            <a:rPr lang="en-GB" sz="15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5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1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15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15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GB" sz="15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391394"/>
                <a:ext cx="6994863" cy="531236"/>
              </a:xfrm>
              <a:prstGeom prst="rect">
                <a:avLst/>
              </a:prstGeom>
              <a:blipFill>
                <a:blip r:embed="rId9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/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blipFill>
                <a:blip r:embed="rId10"/>
                <a:stretch>
                  <a:fillRect l="-1210" t="-246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/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768565"/>
                <a:ext cx="2624067" cy="570734"/>
              </a:xfrm>
              <a:prstGeom prst="rect">
                <a:avLst/>
              </a:prstGeom>
              <a:blipFill>
                <a:blip r:embed="rId11"/>
                <a:stretch>
                  <a:fillRect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/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2" y="199385"/>
                <a:ext cx="3510833" cy="571182"/>
              </a:xfrm>
              <a:prstGeom prst="rect">
                <a:avLst/>
              </a:prstGeom>
              <a:blipFill>
                <a:blip r:embed="rId12"/>
                <a:stretch>
                  <a:fillRect t="-4348"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1F5394-B6CF-1251-CAD4-EF7DC8633A68}"/>
                  </a:ext>
                </a:extLst>
              </p:cNvPr>
              <p:cNvSpPr txBox="1"/>
              <p:nvPr/>
            </p:nvSpPr>
            <p:spPr>
              <a:xfrm>
                <a:off x="3473324" y="2481950"/>
                <a:ext cx="5486567" cy="1113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1F5394-B6CF-1251-CAD4-EF7DC8633A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324" y="2481950"/>
                <a:ext cx="5486567" cy="1113831"/>
              </a:xfrm>
              <a:prstGeom prst="rect">
                <a:avLst/>
              </a:prstGeom>
              <a:blipFill>
                <a:blip r:embed="rId13"/>
                <a:stretch>
                  <a:fillRect l="-1155" t="-8989" b="-5618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50BA700-243C-3106-102B-80CA7A8EE484}"/>
                  </a:ext>
                </a:extLst>
              </p:cNvPr>
              <p:cNvSpPr txBox="1"/>
              <p:nvPr/>
            </p:nvSpPr>
            <p:spPr>
              <a:xfrm>
                <a:off x="8959891" y="2027658"/>
                <a:ext cx="1989215" cy="531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sSup>
                        <m:sSupPr>
                          <m:ctrlPr>
                            <a:rPr lang="en-GB" sz="15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5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1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15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15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50BA700-243C-3106-102B-80CA7A8EE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91" y="2027658"/>
                <a:ext cx="1989215" cy="531236"/>
              </a:xfrm>
              <a:prstGeom prst="rect">
                <a:avLst/>
              </a:prstGeom>
              <a:blipFill>
                <a:blip r:embed="rId14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10746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3FFCD7E-8061-6DAB-EF1F-25BA675F327C}"/>
              </a:ext>
            </a:extLst>
          </p:cNvPr>
          <p:cNvSpPr/>
          <p:nvPr/>
        </p:nvSpPr>
        <p:spPr>
          <a:xfrm>
            <a:off x="106018" y="3006379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B2127A-753F-3221-068B-9D9F9341D31F}"/>
              </a:ext>
            </a:extLst>
          </p:cNvPr>
          <p:cNvSpPr/>
          <p:nvPr/>
        </p:nvSpPr>
        <p:spPr>
          <a:xfrm>
            <a:off x="2875722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1DFF139-FCB6-E064-9513-796EE9746295}"/>
              </a:ext>
            </a:extLst>
          </p:cNvPr>
          <p:cNvSpPr/>
          <p:nvPr/>
        </p:nvSpPr>
        <p:spPr>
          <a:xfrm>
            <a:off x="106018" y="5815841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7D82C2-E29C-E437-8F63-7D246CA2D28A}"/>
              </a:ext>
            </a:extLst>
          </p:cNvPr>
          <p:cNvSpPr/>
          <p:nvPr/>
        </p:nvSpPr>
        <p:spPr>
          <a:xfrm>
            <a:off x="106018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0A4683-0A29-6084-F349-94034152B4C1}"/>
              </a:ext>
            </a:extLst>
          </p:cNvPr>
          <p:cNvSpPr/>
          <p:nvPr/>
        </p:nvSpPr>
        <p:spPr>
          <a:xfrm>
            <a:off x="5793881" y="4411110"/>
            <a:ext cx="914400" cy="914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/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E97C27B-7A7D-BB5A-40F0-BD9D1618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3184127"/>
                <a:ext cx="421018" cy="553998"/>
              </a:xfrm>
              <a:prstGeom prst="rect">
                <a:avLst/>
              </a:prstGeom>
              <a:blipFill>
                <a:blip r:embed="rId3"/>
                <a:stretch>
                  <a:fillRect r="-22857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/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C7CE6EC-ADCB-7F85-8538-28E184997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4569570"/>
                <a:ext cx="421018" cy="553998"/>
              </a:xfrm>
              <a:prstGeom prst="rect">
                <a:avLst/>
              </a:prstGeom>
              <a:blipFill>
                <a:blip r:embed="rId4"/>
                <a:stretch>
                  <a:fillRect r="-25714" b="-227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/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2E9406-5967-7F5E-A0D3-6AF46765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57" y="5987553"/>
                <a:ext cx="421018" cy="553998"/>
              </a:xfrm>
              <a:prstGeom prst="rect">
                <a:avLst/>
              </a:prstGeom>
              <a:blipFill>
                <a:blip r:embed="rId5"/>
                <a:stretch>
                  <a:fillRect r="-25714" b="-222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/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7DCFC9-51A6-C6BD-CA87-1E0CA9F4D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413" y="4591311"/>
                <a:ext cx="421018" cy="553998"/>
              </a:xfrm>
              <a:prstGeom prst="rect">
                <a:avLst/>
              </a:prstGeom>
              <a:blipFill>
                <a:blip r:embed="rId6"/>
                <a:stretch>
                  <a:fillRect l="-8824" t="-2222" r="-2941" b="-888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/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GB" sz="3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12AFFC-97FF-4899-7516-9152E71EC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489" y="4591311"/>
                <a:ext cx="351183" cy="553998"/>
              </a:xfrm>
              <a:prstGeom prst="rect">
                <a:avLst/>
              </a:prstGeom>
              <a:blipFill>
                <a:blip r:embed="rId7"/>
                <a:stretch>
                  <a:fillRect l="-10714" r="-2142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5AEB7A-7235-9F11-361F-263C8F79F18F}"/>
              </a:ext>
            </a:extLst>
          </p:cNvPr>
          <p:cNvCxnSpPr>
            <a:cxnSpLocks/>
            <a:stCxn id="4" idx="6"/>
            <a:endCxn id="5" idx="1"/>
          </p:cNvCxnSpPr>
          <p:nvPr/>
        </p:nvCxnSpPr>
        <p:spPr>
          <a:xfrm>
            <a:off x="1020418" y="3463579"/>
            <a:ext cx="1989215" cy="1081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1321A-8567-F179-D394-E9D97101F4FC}"/>
              </a:ext>
            </a:extLst>
          </p:cNvPr>
          <p:cNvCxnSpPr>
            <a:cxnSpLocks/>
            <a:stCxn id="7" idx="6"/>
            <a:endCxn id="5" idx="2"/>
          </p:cNvCxnSpPr>
          <p:nvPr/>
        </p:nvCxnSpPr>
        <p:spPr>
          <a:xfrm>
            <a:off x="1020418" y="4868310"/>
            <a:ext cx="185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1B12A2-33A7-0EB0-FA4E-1B6643FF2D18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993914" y="5191599"/>
            <a:ext cx="2015719" cy="109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6841B2-216C-B8BB-38BE-1D2D7703D9CD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3790122" y="4868310"/>
            <a:ext cx="200375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/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0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3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0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3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4675C6-7071-1A53-429C-38F75C0FC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128" y="5842337"/>
                <a:ext cx="3132614" cy="1015663"/>
              </a:xfrm>
              <a:prstGeom prst="rect">
                <a:avLst/>
              </a:prstGeom>
              <a:blipFill>
                <a:blip r:embed="rId8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2BFB21A-570E-5873-6DDA-843CB0EDA18F}"/>
              </a:ext>
            </a:extLst>
          </p:cNvPr>
          <p:cNvSpPr txBox="1"/>
          <p:nvPr/>
        </p:nvSpPr>
        <p:spPr>
          <a:xfrm>
            <a:off x="304022" y="1624113"/>
            <a:ext cx="3556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Finally the updates for the weights: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/>
              <p:nvPr/>
            </p:nvSpPr>
            <p:spPr>
              <a:xfrm>
                <a:off x="9748786" y="1389088"/>
                <a:ext cx="6994863" cy="531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sSup>
                        <m:sSupPr>
                          <m:ctrlPr>
                            <a:rPr lang="en-GB" sz="15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5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1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15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15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GB" sz="15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3DBFD73-D0D1-7C3C-F934-691A9496E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8786" y="1389088"/>
                <a:ext cx="6994863" cy="531236"/>
              </a:xfrm>
              <a:prstGeom prst="rect">
                <a:avLst/>
              </a:prstGeom>
              <a:blipFill>
                <a:blip r:embed="rId9"/>
                <a:stretch>
                  <a:fillRect b="-2326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/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CH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 </m:t>
                              </m:r>
                              <m:acc>
                                <m:accPr>
                                  <m:chr m:val="̂"/>
                                  <m:ctrlP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GB" sz="3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E8684B-5FC2-0FE5-7952-6B74CD96E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42" y="5732638"/>
                <a:ext cx="3132614" cy="1015663"/>
              </a:xfrm>
              <a:prstGeom prst="rect">
                <a:avLst/>
              </a:prstGeom>
              <a:blipFill>
                <a:blip r:embed="rId10"/>
                <a:stretch>
                  <a:fillRect l="-1210" t="-2469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/>
              <p:nvPr/>
            </p:nvSpPr>
            <p:spPr>
              <a:xfrm>
                <a:off x="9748786" y="766259"/>
                <a:ext cx="2624067" cy="570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acc>
                        <m:accPr>
                          <m:chr m:val="̂"/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en-GB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89E80D9-3274-FF32-2510-BF8E126E01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8786" y="766259"/>
                <a:ext cx="2624067" cy="570734"/>
              </a:xfrm>
              <a:prstGeom prst="rect">
                <a:avLst/>
              </a:prstGeom>
              <a:blipFill>
                <a:blip r:embed="rId11"/>
                <a:stretch>
                  <a:fillRect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/>
              <p:nvPr/>
            </p:nvSpPr>
            <p:spPr>
              <a:xfrm>
                <a:off x="9748786" y="197079"/>
                <a:ext cx="3510833" cy="5711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CH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den>
                      </m:f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acc>
                            <m:accPr>
                              <m:chr m:val="̂"/>
                              <m:ctrlP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num>
                        <m:den>
                          <m:r>
                            <a:rPr lang="en-GB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den>
                      </m:f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4B7C6-A948-09E7-AFAB-F8C9279AA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8786" y="197079"/>
                <a:ext cx="3510833" cy="571182"/>
              </a:xfrm>
              <a:prstGeom prst="rect">
                <a:avLst/>
              </a:prstGeom>
              <a:blipFill>
                <a:blip r:embed="rId12"/>
                <a:stretch>
                  <a:fillRect t="-4348" b="-2174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50BA700-243C-3106-102B-80CA7A8EE484}"/>
                  </a:ext>
                </a:extLst>
              </p:cNvPr>
              <p:cNvSpPr txBox="1"/>
              <p:nvPr/>
            </p:nvSpPr>
            <p:spPr>
              <a:xfrm>
                <a:off x="9748785" y="2025352"/>
                <a:ext cx="1989215" cy="531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sSup>
                        <m:sSupPr>
                          <m:ctrlPr>
                            <a:rPr lang="en-GB" sz="15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5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5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GB" sz="1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15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𝐰</m:t>
                      </m:r>
                      <m: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GB" sz="15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a:rPr lang="en-GB" sz="15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r>
                        <a:rPr lang="en-GB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5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50BA700-243C-3106-102B-80CA7A8EE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8785" y="2025352"/>
                <a:ext cx="1989215" cy="531236"/>
              </a:xfrm>
              <a:prstGeom prst="rect">
                <a:avLst/>
              </a:prstGeom>
              <a:blipFill>
                <a:blip r:embed="rId13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600D633-085D-8D03-EA3F-8849FB044E0C}"/>
                  </a:ext>
                </a:extLst>
              </p:cNvPr>
              <p:cNvSpPr txBox="1"/>
              <p:nvPr/>
            </p:nvSpPr>
            <p:spPr>
              <a:xfrm>
                <a:off x="1769599" y="1825438"/>
                <a:ext cx="7836766" cy="12429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GB" sz="3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3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sSup>
                        <m:sSupPr>
                          <m:ctrlPr>
                            <a:rPr lang="en-GB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CH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CH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num>
                                <m:den>
                                  <m:r>
                                    <a:rPr lang="fr-CH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GB" sz="3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𝒘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m:rPr>
                              <m:sty m:val="p"/>
                            </m:rPr>
                            <a:rPr lang="en-GB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0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GB" sz="30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GB" sz="3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3000" b="1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600D633-085D-8D03-EA3F-8849FB044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9599" y="1825438"/>
                <a:ext cx="7836766" cy="1242904"/>
              </a:xfrm>
              <a:prstGeom prst="rect">
                <a:avLst/>
              </a:prstGeom>
              <a:blipFill>
                <a:blip r:embed="rId14"/>
                <a:stretch>
                  <a:fillRect l="-162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94AD168-80DD-30BD-2E31-695063A388BF}"/>
                  </a:ext>
                </a:extLst>
              </p:cNvPr>
              <p:cNvSpPr txBox="1"/>
              <p:nvPr/>
            </p:nvSpPr>
            <p:spPr>
              <a:xfrm>
                <a:off x="3334816" y="3023038"/>
                <a:ext cx="7836766" cy="12429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GB" sz="3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3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</m:t>
                      </m:r>
                      <m:r>
                        <a:rPr lang="en-GB" sz="3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sSup>
                        <m:sSupPr>
                          <m:ctrlPr>
                            <a:rPr lang="en-GB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CH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CH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num>
                                <m:den>
                                  <m:r>
                                    <a:rPr lang="fr-CH" sz="32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GB" sz="32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m:rPr>
                              <m:sty m:val="p"/>
                            </m:rPr>
                            <a:rPr lang="en-GB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GB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0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30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3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GB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GB" sz="3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GB" sz="3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GB" sz="3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3000" b="1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94AD168-80DD-30BD-2E31-695063A38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4816" y="3023038"/>
                <a:ext cx="7836766" cy="1242904"/>
              </a:xfrm>
              <a:prstGeom prst="rect">
                <a:avLst/>
              </a:prstGeom>
              <a:blipFill>
                <a:blip r:embed="rId15"/>
                <a:stretch>
                  <a:fillRect l="-485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>
            <a:extLst>
              <a:ext uri="{FF2B5EF4-FFF2-40B4-BE49-F238E27FC236}">
                <a16:creationId xmlns:a16="http://schemas.microsoft.com/office/drawing/2014/main" id="{74F68F58-BCFE-1190-0A7C-7BA555F7DCF4}"/>
              </a:ext>
            </a:extLst>
          </p:cNvPr>
          <p:cNvSpPr txBox="1"/>
          <p:nvPr/>
        </p:nvSpPr>
        <p:spPr>
          <a:xfrm>
            <a:off x="1586835" y="3188426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</a:t>
            </a:r>
            <a:r>
              <a:rPr lang="en-CH" b="1" dirty="0"/>
              <a:t>nd the biases:</a:t>
            </a:r>
          </a:p>
        </p:txBody>
      </p:sp>
    </p:spTree>
    <p:extLst>
      <p:ext uri="{BB962C8B-B14F-4D97-AF65-F5344CB8AC3E}">
        <p14:creationId xmlns:p14="http://schemas.microsoft.com/office/powerpoint/2010/main" val="24453505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878"/>
            <a:ext cx="10515600" cy="1325563"/>
          </a:xfrm>
        </p:spPr>
        <p:txBody>
          <a:bodyPr/>
          <a:lstStyle/>
          <a:p>
            <a:r>
              <a:rPr lang="en-US" dirty="0"/>
              <a:t>Gradient Descent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181A2-3D37-E441-BFB8-09E2DF527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07753" y="4993572"/>
            <a:ext cx="2743200" cy="365125"/>
          </a:xfrm>
        </p:spPr>
        <p:txBody>
          <a:bodyPr/>
          <a:lstStyle/>
          <a:p>
            <a:fld id="{1C3F0C5A-6CA2-CE48-ADD0-A323063E9F5B}" type="slidenum">
              <a:rPr lang="fr-FR" smtClean="0"/>
              <a:t>27</a:t>
            </a:fld>
            <a:endParaRPr lang="fr-F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5EB1F5-6283-314A-9E54-23CF93877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57" y="2259739"/>
            <a:ext cx="6433220" cy="38908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949DF6-A062-CA40-91A9-F2B5F80F22DB}"/>
                  </a:ext>
                </a:extLst>
              </p:cNvPr>
              <p:cNvSpPr txBox="1"/>
              <p:nvPr/>
            </p:nvSpPr>
            <p:spPr>
              <a:xfrm>
                <a:off x="6695399" y="5872575"/>
                <a:ext cx="2808718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∇</m:t>
                      </m:r>
                      <m:r>
                        <a:rPr lang="fr-CH" sz="2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fr-CH" sz="2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𝑑𝐽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𝑑𝑤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949DF6-A062-CA40-91A9-F2B5F80F2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5399" y="5872575"/>
                <a:ext cx="2808718" cy="737189"/>
              </a:xfrm>
              <a:prstGeom prst="rect">
                <a:avLst/>
              </a:prstGeom>
              <a:blipFill>
                <a:blip r:embed="rId4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40C23370-B5E2-C54C-962C-56F11C2B7C39}"/>
              </a:ext>
            </a:extLst>
          </p:cNvPr>
          <p:cNvSpPr/>
          <p:nvPr/>
        </p:nvSpPr>
        <p:spPr>
          <a:xfrm>
            <a:off x="237057" y="1558518"/>
            <a:ext cx="2085158" cy="401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25ECE5-CF9D-824A-AF53-EB82390F271D}"/>
              </a:ext>
            </a:extLst>
          </p:cNvPr>
          <p:cNvSpPr/>
          <p:nvPr/>
        </p:nvSpPr>
        <p:spPr>
          <a:xfrm>
            <a:off x="2322215" y="2242328"/>
            <a:ext cx="2457137" cy="507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1DF109B-CFB5-8C48-9085-F2A075D6D44C}"/>
                  </a:ext>
                </a:extLst>
              </p:cNvPr>
              <p:cNvSpPr txBox="1"/>
              <p:nvPr/>
            </p:nvSpPr>
            <p:spPr>
              <a:xfrm>
                <a:off x="9504117" y="5872574"/>
                <a:ext cx="2414391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∇</m:t>
                      </m:r>
                      <m:r>
                        <a:rPr lang="fr-CH" sz="2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fr-CH" sz="2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𝑑𝐽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fr-CH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𝑑𝑏</m:t>
                          </m:r>
                        </m:den>
                      </m:f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1DF109B-CFB5-8C48-9085-F2A075D6D4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4117" y="5872574"/>
                <a:ext cx="2414391" cy="737189"/>
              </a:xfrm>
              <a:prstGeom prst="rect">
                <a:avLst/>
              </a:prstGeom>
              <a:blipFill>
                <a:blip r:embed="rId5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17DC7F04-20DC-F949-AB6D-F184325600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510" y="2328037"/>
            <a:ext cx="5143322" cy="304615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3A93834-009C-934B-A381-3E469D3DE752}"/>
              </a:ext>
            </a:extLst>
          </p:cNvPr>
          <p:cNvSpPr/>
          <p:nvPr/>
        </p:nvSpPr>
        <p:spPr>
          <a:xfrm>
            <a:off x="6670277" y="5736647"/>
            <a:ext cx="5143322" cy="9349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3BBF88-97AD-9F44-848E-80993E41B5B6}"/>
                  </a:ext>
                </a:extLst>
              </p:cNvPr>
              <p:cNvSpPr txBox="1"/>
              <p:nvPr/>
            </p:nvSpPr>
            <p:spPr>
              <a:xfrm>
                <a:off x="578537" y="1369069"/>
                <a:ext cx="11034925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lvl="0" indent="-2286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</a:pPr>
                <a:r>
                  <a:rPr lang="fr-CH" sz="2800" dirty="0" err="1">
                    <a:solidFill>
                      <a:srgbClr val="0432FF"/>
                    </a:solidFill>
                  </a:rPr>
                  <a:t>Iterative</a:t>
                </a:r>
                <a:r>
                  <a:rPr lang="fr-CH" sz="2800" dirty="0">
                    <a:solidFill>
                      <a:srgbClr val="0432FF"/>
                    </a:solidFill>
                  </a:rPr>
                  <a:t> </a:t>
                </a:r>
                <a:r>
                  <a:rPr lang="fr-CH" sz="2800" dirty="0" err="1">
                    <a:solidFill>
                      <a:srgbClr val="0432FF"/>
                    </a:solidFill>
                  </a:rPr>
                  <a:t>method</a:t>
                </a:r>
                <a:r>
                  <a:rPr lang="fr-CH" sz="2800" dirty="0">
                    <a:solidFill>
                      <a:srgbClr val="0432FF"/>
                    </a:solidFill>
                  </a:rPr>
                  <a:t> </a:t>
                </a:r>
                <a:r>
                  <a:rPr lang="fr-CH" sz="2800" dirty="0">
                    <a:solidFill>
                      <a:prstClr val="black"/>
                    </a:solidFill>
                  </a:rPr>
                  <a:t>to </a:t>
                </a:r>
                <a:r>
                  <a:rPr lang="fr-CH" sz="2800" dirty="0" err="1">
                    <a:solidFill>
                      <a:prstClr val="black"/>
                    </a:solidFill>
                  </a:rPr>
                  <a:t>find</a:t>
                </a:r>
                <a:r>
                  <a:rPr lang="fr-CH" sz="2800" dirty="0">
                    <a:solidFill>
                      <a:prstClr val="black"/>
                    </a:solidFill>
                  </a:rPr>
                  <a:t> the </a:t>
                </a:r>
                <a:r>
                  <a:rPr lang="fr-CH" sz="2800" dirty="0" err="1">
                    <a:solidFill>
                      <a:prstClr val="black"/>
                    </a:solidFill>
                  </a:rPr>
                  <a:t>parameters</a:t>
                </a:r>
                <a:r>
                  <a:rPr lang="fr-CH" sz="28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fr-CH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CH" sz="2800" dirty="0">
                    <a:solidFill>
                      <a:prstClr val="black"/>
                    </a:solidFill>
                  </a:rPr>
                  <a:t> </a:t>
                </a:r>
                <a:r>
                  <a:rPr lang="fr-CH" sz="2800" dirty="0" err="1">
                    <a:solidFill>
                      <a:prstClr val="black"/>
                    </a:solidFill>
                  </a:rPr>
                  <a:t>that</a:t>
                </a:r>
                <a:r>
                  <a:rPr lang="fr-CH" sz="2800" dirty="0">
                    <a:solidFill>
                      <a:prstClr val="black"/>
                    </a:solidFill>
                  </a:rPr>
                  <a:t> </a:t>
                </a:r>
                <a:r>
                  <a:rPr lang="fr-CH" sz="2800" dirty="0" err="1">
                    <a:solidFill>
                      <a:prstClr val="black"/>
                    </a:solidFill>
                  </a:rPr>
                  <a:t>minimize</a:t>
                </a:r>
                <a:r>
                  <a:rPr lang="fr-CH" sz="28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3BBF88-97AD-9F44-848E-80993E41B5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537" y="1369069"/>
                <a:ext cx="11034925" cy="480131"/>
              </a:xfrm>
              <a:prstGeom prst="rect">
                <a:avLst/>
              </a:prstGeom>
              <a:blipFill>
                <a:blip r:embed="rId7"/>
                <a:stretch>
                  <a:fillRect l="-1036" t="-23684" b="-31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8749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6FF503-C9B0-0749-B9C9-65090C1CA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28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D9D86B-DDF7-9240-B046-DBD6B7D50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901" y="2710872"/>
            <a:ext cx="5781691" cy="27277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534F224-2D6B-5544-9E6E-B7A7E9FC87BD}"/>
              </a:ext>
            </a:extLst>
          </p:cNvPr>
          <p:cNvSpPr/>
          <p:nvPr/>
        </p:nvSpPr>
        <p:spPr>
          <a:xfrm>
            <a:off x="5546272" y="4001294"/>
            <a:ext cx="1507671" cy="624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9F48E4-BC58-3449-9C8B-F9C7ACD05EB8}"/>
              </a:ext>
            </a:extLst>
          </p:cNvPr>
          <p:cNvSpPr/>
          <p:nvPr/>
        </p:nvSpPr>
        <p:spPr>
          <a:xfrm>
            <a:off x="6300107" y="4625685"/>
            <a:ext cx="1507671" cy="920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61598C-FCF5-EA40-BA93-E62471F877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408" y="1478554"/>
            <a:ext cx="7825350" cy="4481070"/>
          </a:xfrm>
          <a:prstGeom prst="rect">
            <a:avLst/>
          </a:prstGeom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9F56B01A-4749-AD4A-A399-1986F5A55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pitfalls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380064-0675-7941-94D5-3C63096DD1D4}"/>
              </a:ext>
            </a:extLst>
          </p:cNvPr>
          <p:cNvSpPr/>
          <p:nvPr/>
        </p:nvSpPr>
        <p:spPr>
          <a:xfrm>
            <a:off x="838200" y="5379446"/>
            <a:ext cx="2054902" cy="5266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8660A61-631A-0B4E-B38D-855613B24C8C}"/>
              </a:ext>
            </a:extLst>
          </p:cNvPr>
          <p:cNvSpPr/>
          <p:nvPr/>
        </p:nvSpPr>
        <p:spPr>
          <a:xfrm>
            <a:off x="5090676" y="4305941"/>
            <a:ext cx="1209431" cy="5266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2FEE05-7D9A-B346-9B0C-692F03E867CD}"/>
              </a:ext>
            </a:extLst>
          </p:cNvPr>
          <p:cNvSpPr txBox="1"/>
          <p:nvPr/>
        </p:nvSpPr>
        <p:spPr>
          <a:xfrm>
            <a:off x="8192913" y="1939059"/>
            <a:ext cx="2139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Saddle point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7E178C-61CC-F149-B273-397CF79C7B91}"/>
              </a:ext>
            </a:extLst>
          </p:cNvPr>
          <p:cNvSpPr/>
          <p:nvPr/>
        </p:nvSpPr>
        <p:spPr>
          <a:xfrm>
            <a:off x="7989758" y="4001294"/>
            <a:ext cx="1146988" cy="624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BDB7AFE-4D95-6443-8FF6-2665549A43E6}"/>
              </a:ext>
            </a:extLst>
          </p:cNvPr>
          <p:cNvSpPr/>
          <p:nvPr/>
        </p:nvSpPr>
        <p:spPr>
          <a:xfrm>
            <a:off x="8115893" y="4001294"/>
            <a:ext cx="1146988" cy="43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E0A7A1D-4810-424A-B359-C6A4643201AD}"/>
              </a:ext>
            </a:extLst>
          </p:cNvPr>
          <p:cNvSpPr/>
          <p:nvPr/>
        </p:nvSpPr>
        <p:spPr>
          <a:xfrm>
            <a:off x="7479332" y="3755924"/>
            <a:ext cx="1146988" cy="43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E1AF13-3A60-4544-B30E-8D6890F8AB01}"/>
              </a:ext>
            </a:extLst>
          </p:cNvPr>
          <p:cNvSpPr/>
          <p:nvPr/>
        </p:nvSpPr>
        <p:spPr>
          <a:xfrm rot="1918108">
            <a:off x="7455594" y="3501192"/>
            <a:ext cx="1146988" cy="43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35DC70C-9852-D54A-92B3-6630F47C74AB}"/>
              </a:ext>
            </a:extLst>
          </p:cNvPr>
          <p:cNvSpPr/>
          <p:nvPr/>
        </p:nvSpPr>
        <p:spPr>
          <a:xfrm>
            <a:off x="8109295" y="1886201"/>
            <a:ext cx="1799203" cy="5266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19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2145-2F98-014B-BAA2-7A6D64DA0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Descent Illustration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F04565-7722-6945-8AEF-17E9259D6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873" y="1690688"/>
            <a:ext cx="8860475" cy="406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52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4A6C-EF64-D44B-994D-010D1EB92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040"/>
            <a:ext cx="10515600" cy="1325563"/>
          </a:xfrm>
        </p:spPr>
        <p:txBody>
          <a:bodyPr/>
          <a:lstStyle/>
          <a:p>
            <a:r>
              <a:rPr lang="en-US" dirty="0"/>
              <a:t>1) Network Model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DEEEED-B18D-934C-AC4E-84BFDA813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</a:t>
            </a:fld>
            <a:endParaRPr lang="fr-FR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A3324C6-855E-6246-9CA5-B891586973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1609603"/>
            <a:ext cx="5366479" cy="4540867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5507B3-5F7A-6D40-85A0-21B3863F6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3251" y="1999052"/>
            <a:ext cx="6687539" cy="433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3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6CCF5-4958-6A44-BC53-096787B8B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30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E99689-2B98-2545-9567-344202594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491" y="944185"/>
            <a:ext cx="3910039" cy="496963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B53D1F7-D321-FC7D-DE71-6F0036689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Tutorial / Practical  </a:t>
            </a:r>
          </a:p>
        </p:txBody>
      </p:sp>
    </p:spTree>
    <p:extLst>
      <p:ext uri="{BB962C8B-B14F-4D97-AF65-F5344CB8AC3E}">
        <p14:creationId xmlns:p14="http://schemas.microsoft.com/office/powerpoint/2010/main" val="1972909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CA8E8-A115-9D48-B539-54E8CF186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(Deep) Feedforward NN (DFF)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70E46-AD39-8942-9226-1D373CDD3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19109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0432FF"/>
                </a:solidFill>
              </a:rPr>
              <a:t>simplest type </a:t>
            </a:r>
            <a:r>
              <a:rPr lang="en-US" dirty="0"/>
              <a:t>of neural network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All units are </a:t>
            </a:r>
            <a:r>
              <a:rPr lang="en-US" dirty="0">
                <a:solidFill>
                  <a:srgbClr val="0432FF"/>
                </a:solidFill>
              </a:rPr>
              <a:t>fully connected </a:t>
            </a:r>
            <a:r>
              <a:rPr lang="en-US" dirty="0"/>
              <a:t>(between layers)</a:t>
            </a:r>
          </a:p>
          <a:p>
            <a:pPr marL="0" indent="0">
              <a:buNone/>
            </a:pPr>
            <a:endParaRPr lang="en-US" dirty="0">
              <a:solidFill>
                <a:srgbClr val="0432FF"/>
              </a:solidFill>
            </a:endParaRPr>
          </a:p>
          <a:p>
            <a:r>
              <a:rPr lang="en-US" dirty="0"/>
              <a:t>information flows from </a:t>
            </a:r>
            <a:r>
              <a:rPr lang="en-US" b="1" dirty="0">
                <a:solidFill>
                  <a:schemeClr val="accent4"/>
                </a:solidFill>
              </a:rPr>
              <a:t>input</a:t>
            </a:r>
            <a:r>
              <a:rPr lang="en-US" dirty="0"/>
              <a:t> to </a:t>
            </a:r>
            <a:r>
              <a:rPr lang="en-US" b="1" dirty="0">
                <a:solidFill>
                  <a:srgbClr val="FF6208"/>
                </a:solidFill>
              </a:rPr>
              <a:t>output</a:t>
            </a:r>
            <a:r>
              <a:rPr lang="en-US" dirty="0"/>
              <a:t> layer </a:t>
            </a:r>
            <a:r>
              <a:rPr lang="en-US" dirty="0">
                <a:solidFill>
                  <a:srgbClr val="0432FF"/>
                </a:solidFill>
              </a:rPr>
              <a:t>without back loops</a:t>
            </a:r>
          </a:p>
          <a:p>
            <a:pPr marL="0" indent="0">
              <a:buNone/>
            </a:pPr>
            <a:endParaRPr lang="en-US" dirty="0">
              <a:solidFill>
                <a:srgbClr val="0432FF"/>
              </a:solidFill>
            </a:endParaRPr>
          </a:p>
          <a:p>
            <a:r>
              <a:rPr lang="en-US" dirty="0"/>
              <a:t>The first single-neuron network was proposed already in 1958 by AI pioneer Frank Rosenblatt</a:t>
            </a:r>
          </a:p>
          <a:p>
            <a:endParaRPr lang="en-US" dirty="0"/>
          </a:p>
          <a:p>
            <a:r>
              <a:rPr lang="en-US" dirty="0">
                <a:highlight>
                  <a:srgbClr val="FFFF00"/>
                </a:highlight>
              </a:rPr>
              <a:t>Deep</a:t>
            </a:r>
            <a:r>
              <a:rPr lang="en-US" dirty="0"/>
              <a:t> for “more than 1 </a:t>
            </a:r>
            <a:r>
              <a:rPr lang="en-US" b="1" dirty="0">
                <a:solidFill>
                  <a:srgbClr val="00B050"/>
                </a:solidFill>
              </a:rPr>
              <a:t>hidden layer</a:t>
            </a:r>
            <a:r>
              <a:rPr lang="en-US" dirty="0"/>
              <a:t>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A2CB4F-CD06-8647-9B99-76AE5BA0D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4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EF36FB-9C46-7C49-AB61-F48616ADC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4509" y="365125"/>
            <a:ext cx="2747800" cy="21202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8182A8-0F74-4B43-9DBF-8AA5A08C6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7309" y="2278808"/>
            <a:ext cx="3732668" cy="389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60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A2DF9-366B-8041-AC41-49436ABF2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Convolutional Neural Networks (CNN)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3EE52-9350-AB47-A43C-630247A65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84273" cy="4351338"/>
          </a:xfrm>
        </p:spPr>
        <p:txBody>
          <a:bodyPr>
            <a:normAutofit fontScale="92500"/>
          </a:bodyPr>
          <a:lstStyle/>
          <a:p>
            <a:r>
              <a:rPr lang="en-US"/>
              <a:t>inspired by the organization of the </a:t>
            </a:r>
            <a:r>
              <a:rPr lang="en-US">
                <a:solidFill>
                  <a:srgbClr val="0432FF"/>
                </a:solidFill>
              </a:rPr>
              <a:t>animal visual cortex</a:t>
            </a:r>
          </a:p>
          <a:p>
            <a:pPr marL="0" indent="0">
              <a:buNone/>
            </a:pPr>
            <a:endParaRPr lang="en-US">
              <a:solidFill>
                <a:srgbClr val="0432FF"/>
              </a:solidFill>
            </a:endParaRPr>
          </a:p>
          <a:p>
            <a:r>
              <a:rPr lang="en-US" b="1">
                <a:solidFill>
                  <a:srgbClr val="D883FF"/>
                </a:solidFill>
              </a:rPr>
              <a:t>Kernel and convolution or pool cells </a:t>
            </a:r>
            <a:r>
              <a:rPr lang="en-US"/>
              <a:t>used to process and simplify input data</a:t>
            </a:r>
          </a:p>
          <a:p>
            <a:pPr lvl="1"/>
            <a:r>
              <a:rPr lang="en-US"/>
              <a:t>Weight sharing between </a:t>
            </a:r>
            <a:r>
              <a:rPr lang="en-US" i="1">
                <a:solidFill>
                  <a:srgbClr val="FF0000"/>
                </a:solidFill>
              </a:rPr>
              <a:t>local regions</a:t>
            </a:r>
          </a:p>
          <a:p>
            <a:pPr marL="0" indent="0">
              <a:buNone/>
            </a:pPr>
            <a:r>
              <a:rPr lang="en-US"/>
              <a:t> </a:t>
            </a:r>
          </a:p>
          <a:p>
            <a:r>
              <a:rPr lang="en-US"/>
              <a:t>well suited for </a:t>
            </a:r>
            <a:r>
              <a:rPr lang="en-US">
                <a:solidFill>
                  <a:srgbClr val="0432FF"/>
                </a:solidFill>
              </a:rPr>
              <a:t>computer vision </a:t>
            </a:r>
            <a:r>
              <a:rPr lang="en-US"/>
              <a:t>tasks </a:t>
            </a:r>
          </a:p>
          <a:p>
            <a:pPr lvl="1"/>
            <a:r>
              <a:rPr lang="en-US"/>
              <a:t>Image classification</a:t>
            </a:r>
          </a:p>
          <a:p>
            <a:pPr lvl="1"/>
            <a:r>
              <a:rPr lang="en-US"/>
              <a:t>Object detection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9BB37-863F-4649-99AD-977AA5C59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5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A5BEDB-FEC5-194B-8940-792FDAFC1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1755" y="1841500"/>
            <a:ext cx="43942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36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84271-F95A-DC4C-8158-DD6AD4E6B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Recurrent Neural Networks (RNN)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0B4F7-E67B-484E-92E6-44A94173F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52721" cy="4351338"/>
          </a:xfrm>
        </p:spPr>
        <p:txBody>
          <a:bodyPr>
            <a:normAutofit/>
          </a:bodyPr>
          <a:lstStyle/>
          <a:p>
            <a:r>
              <a:rPr lang="en-US"/>
              <a:t>connections between neurons include </a:t>
            </a:r>
            <a:r>
              <a:rPr lang="en-US">
                <a:solidFill>
                  <a:srgbClr val="0432FF"/>
                </a:solidFill>
              </a:rPr>
              <a:t>loops</a:t>
            </a:r>
          </a:p>
          <a:p>
            <a:pPr marL="0" indent="0">
              <a:buNone/>
            </a:pPr>
            <a:endParaRPr lang="en-US">
              <a:solidFill>
                <a:srgbClr val="0432FF"/>
              </a:solidFill>
            </a:endParaRPr>
          </a:p>
          <a:p>
            <a:r>
              <a:rPr lang="en-US" b="1">
                <a:solidFill>
                  <a:srgbClr val="20A6FF"/>
                </a:solidFill>
              </a:rPr>
              <a:t>Recurrent cells </a:t>
            </a:r>
            <a:r>
              <a:rPr lang="en-US"/>
              <a:t>(or memory cells) used </a:t>
            </a:r>
          </a:p>
          <a:p>
            <a:pPr lvl="1"/>
            <a:r>
              <a:rPr lang="en-US"/>
              <a:t>Weight sharing between </a:t>
            </a:r>
            <a:r>
              <a:rPr lang="en-US" i="1">
                <a:solidFill>
                  <a:srgbClr val="FF0000"/>
                </a:solidFill>
              </a:rPr>
              <a:t>time-steps</a:t>
            </a:r>
          </a:p>
          <a:p>
            <a:endParaRPr lang="en-US"/>
          </a:p>
          <a:p>
            <a:r>
              <a:rPr lang="en-US"/>
              <a:t>well-suited for processing </a:t>
            </a:r>
            <a:r>
              <a:rPr lang="en-US">
                <a:solidFill>
                  <a:srgbClr val="0432FF"/>
                </a:solidFill>
              </a:rPr>
              <a:t>sequences</a:t>
            </a:r>
            <a:r>
              <a:rPr lang="en-US"/>
              <a:t> of inputs, when </a:t>
            </a:r>
            <a:r>
              <a:rPr lang="en-US">
                <a:solidFill>
                  <a:srgbClr val="0432FF"/>
                </a:solidFill>
              </a:rPr>
              <a:t>context is important</a:t>
            </a:r>
          </a:p>
          <a:p>
            <a:pPr lvl="1"/>
            <a:r>
              <a:rPr lang="en-US"/>
              <a:t>Text analysis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F7B7B-F491-FF49-8508-5A38740E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6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8956D9-FC4D-C24A-8A61-4EBB33030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921" y="1870075"/>
            <a:ext cx="4801079" cy="289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55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76B0E-9448-564B-808E-EB2301B0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Generative Adversarial Networks (GAN)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02341-6B63-8842-825E-AB0C9B07E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722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0432FF"/>
                </a:solidFill>
              </a:rPr>
              <a:t>More of a </a:t>
            </a:r>
            <a:r>
              <a:rPr lang="en-US" b="1" dirty="0">
                <a:solidFill>
                  <a:srgbClr val="0432FF"/>
                </a:solidFill>
              </a:rPr>
              <a:t>Training Paradigm </a:t>
            </a:r>
            <a:r>
              <a:rPr lang="en-US" dirty="0">
                <a:solidFill>
                  <a:srgbClr val="0432FF"/>
                </a:solidFill>
              </a:rPr>
              <a:t>rather than an architecture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Double</a:t>
            </a:r>
            <a:r>
              <a:rPr lang="en-US" dirty="0"/>
              <a:t> networks composed from generator and discriminator. </a:t>
            </a:r>
          </a:p>
          <a:p>
            <a:endParaRPr lang="en-US" dirty="0"/>
          </a:p>
          <a:p>
            <a:r>
              <a:rPr lang="en-US" dirty="0"/>
              <a:t>They constantly try to fool each other, hence contain </a:t>
            </a:r>
            <a:r>
              <a:rPr lang="en-US" b="1" dirty="0" err="1">
                <a:solidFill>
                  <a:srgbClr val="FFC000"/>
                </a:solidFill>
              </a:rPr>
              <a:t>backfed</a:t>
            </a:r>
            <a:r>
              <a:rPr lang="en-US" b="1" dirty="0">
                <a:solidFill>
                  <a:srgbClr val="FFC000"/>
                </a:solidFill>
              </a:rPr>
              <a:t> input cells </a:t>
            </a:r>
            <a:r>
              <a:rPr lang="en-US" dirty="0"/>
              <a:t>and </a:t>
            </a:r>
            <a:r>
              <a:rPr lang="en-US" b="1" dirty="0">
                <a:solidFill>
                  <a:srgbClr val="FF6208"/>
                </a:solidFill>
              </a:rPr>
              <a:t>match input output cells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well-suited for </a:t>
            </a:r>
            <a:r>
              <a:rPr lang="en-US" dirty="0">
                <a:solidFill>
                  <a:srgbClr val="0432FF"/>
                </a:solidFill>
              </a:rPr>
              <a:t>generating real-life </a:t>
            </a:r>
            <a:r>
              <a:rPr lang="en-US" dirty="0"/>
              <a:t>images, text or speech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66D5F-579C-EF4F-8DF1-3B2B6E497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7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FF8676-11DA-1C48-A368-3E235ABDA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8308" y="2049911"/>
            <a:ext cx="4692073" cy="275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675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017EB-5B53-4145-9944-A7F19C5B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</a:t>
            </a:r>
            <a:endParaRPr lang="en-CH" dirty="0"/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5405F62-6B1A-4F35-81CB-144949E807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7328" y="1825625"/>
            <a:ext cx="8137344" cy="435133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BDC97F-21A2-4B11-882F-37C6966CA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484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CD90CB-2851-4A4C-94C4-25B6D825C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2) Loss and Cost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24356608-5063-D443-9C9B-AD006A1F402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99327"/>
                <a:ext cx="10761133" cy="5258673"/>
              </a:xfrm>
            </p:spPr>
            <p:txBody>
              <a:bodyPr>
                <a:normAutofit/>
              </a:bodyPr>
              <a:lstStyle/>
              <a:p>
                <a:r>
                  <a:rPr lang="en-GB" dirty="0">
                    <a:highlight>
                      <a:srgbClr val="FFFF00"/>
                    </a:highlight>
                  </a:rPr>
                  <a:t>Loss function </a:t>
                </a:r>
                <a14:m>
                  <m:oMath xmlns:m="http://schemas.openxmlformats.org/officeDocument/2006/math">
                    <m:r>
                      <a:rPr lang="fr-CH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CH" i="1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fr-CH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CH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fr-CH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CH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acc>
                          </m:e>
                          <m:sup>
                            <m:d>
                              <m:dPr>
                                <m:ctrlPr>
                                  <a:rPr lang="fr-CH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CH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  <m:r>
                          <a:rPr lang="fr-CH" i="1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fr-CH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d>
                              <m:dPr>
                                <m:ctrlPr>
                                  <a:rPr lang="fr-CH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CH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fr-CH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, also called </a:t>
                </a:r>
                <a:r>
                  <a:rPr lang="en-GB" dirty="0">
                    <a:highlight>
                      <a:srgbClr val="FFFF00"/>
                    </a:highlight>
                  </a:rPr>
                  <a:t>error function</a:t>
                </a:r>
                <a:r>
                  <a:rPr lang="en-GB" dirty="0"/>
                  <a:t>, measures </a:t>
                </a:r>
                <a:r>
                  <a:rPr lang="en-GB" dirty="0">
                    <a:solidFill>
                      <a:srgbClr val="0432FF"/>
                    </a:solidFill>
                  </a:rPr>
                  <a:t>how different </a:t>
                </a:r>
                <a:r>
                  <a:rPr lang="en-GB" dirty="0"/>
                  <a:t>the </a:t>
                </a:r>
                <a:r>
                  <a:rPr lang="en-GB" dirty="0">
                    <a:solidFill>
                      <a:schemeClr val="tx1"/>
                    </a:solidFill>
                  </a:rPr>
                  <a:t>prediction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CH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fr-CH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CH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fr-CH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CH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  <a:r>
                  <a:rPr lang="en-GB" dirty="0"/>
                  <a:t>and the </a:t>
                </a:r>
                <a:r>
                  <a:rPr lang="en-GB" dirty="0">
                    <a:solidFill>
                      <a:schemeClr val="tx1"/>
                    </a:solidFill>
                  </a:rPr>
                  <a:t>desired output </a:t>
                </a:r>
                <a14:m>
                  <m:oMath xmlns:m="http://schemas.openxmlformats.org/officeDocument/2006/math">
                    <m:r>
                      <a:rPr lang="fr-CH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  <a:r>
                  <a:rPr lang="en-GB" dirty="0"/>
                  <a:t>are</a:t>
                </a:r>
              </a:p>
              <a:p>
                <a:pPr lvl="1"/>
                <a:endParaRPr lang="fr-CH" b="1" dirty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r>
                  <a:rPr lang="fr-CH" dirty="0">
                    <a:highlight>
                      <a:srgbClr val="FFFF00"/>
                    </a:highlight>
                  </a:rPr>
                  <a:t>Cost function</a:t>
                </a:r>
                <a:r>
                  <a:rPr lang="fr-CH" dirty="0"/>
                  <a:t> </a:t>
                </a:r>
                <a14:m>
                  <m:oMath xmlns:m="http://schemas.openxmlformats.org/officeDocument/2006/math">
                    <m:r>
                      <a:rPr lang="fr-CH" i="1">
                        <a:latin typeface="Cambria Math" panose="02040503050406030204" pitchFamily="18" charset="0"/>
                      </a:rPr>
                      <m:t>𝐽</m:t>
                    </m:r>
                    <m:d>
                      <m:dPr>
                        <m:ctrlPr>
                          <a:rPr lang="fr-CH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CH" i="1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fr-CH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CH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fr-CH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CH" dirty="0"/>
                  <a:t>is the average of the loss function on the </a:t>
                </a:r>
                <a:r>
                  <a:rPr lang="fr-CH" i="1" dirty="0">
                    <a:solidFill>
                      <a:srgbClr val="FF0000"/>
                    </a:solidFill>
                  </a:rPr>
                  <a:t>entire training set</a:t>
                </a:r>
              </a:p>
              <a:p>
                <a:endParaRPr lang="en-GB" dirty="0"/>
              </a:p>
              <a:p>
                <a:pPr marL="0" indent="0">
                  <a:buNone/>
                </a:pPr>
                <a:endParaRPr lang="en-GB" i="1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GB" i="1" dirty="0">
                  <a:solidFill>
                    <a:srgbClr val="FF0000"/>
                  </a:solidFill>
                </a:endParaRPr>
              </a:p>
              <a:p>
                <a:r>
                  <a:rPr lang="en-US" dirty="0"/>
                  <a:t>Goal of the optimization is to find the </a:t>
                </a:r>
                <a:r>
                  <a:rPr lang="en-US" i="1" dirty="0">
                    <a:solidFill>
                      <a:srgbClr val="FF0000"/>
                    </a:solidFill>
                  </a:rPr>
                  <a:t>parameters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fr-CH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fr-CH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fr-CH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fr-CH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fr-CH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/>
                  <a:t>that minimize the cost function </a:t>
                </a:r>
              </a:p>
              <a:p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GB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24356608-5063-D443-9C9B-AD006A1F402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99327"/>
                <a:ext cx="10761133" cy="5258673"/>
              </a:xfrm>
              <a:blipFill>
                <a:blip r:embed="rId3"/>
                <a:stretch>
                  <a:fillRect l="-1020" t="-1159" b="-1043"/>
                </a:stretch>
              </a:blipFill>
            </p:spPr>
            <p:txBody>
              <a:bodyPr/>
              <a:lstStyle/>
              <a:p>
                <a:r>
                  <a:rPr lang="en-C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FA7487-43A4-BB4E-9D27-2B31001BD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9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FFDB460-9AC3-184B-8519-65E7B31C96FB}"/>
                  </a:ext>
                </a:extLst>
              </p:cNvPr>
              <p:cNvSpPr txBox="1"/>
              <p:nvPr/>
            </p:nvSpPr>
            <p:spPr>
              <a:xfrm>
                <a:off x="4370882" y="4158115"/>
                <a:ext cx="4034852" cy="1100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H" sz="2400" i="1"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fr-CH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fr-CH" sz="24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CH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fr-CH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fr-CH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fr-CH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  <m:sup>
                              <m:d>
                                <m:dPr>
                                  <m:ctrlP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sup>
                          </m:sSup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fr-CH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CH" sz="2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CH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sup>
                          </m:sSup>
                          <m:r>
                            <a:rPr lang="fr-CH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GB" sz="2400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FFDB460-9AC3-184B-8519-65E7B31C96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0882" y="4158115"/>
                <a:ext cx="4034852" cy="1100558"/>
              </a:xfrm>
              <a:prstGeom prst="rect">
                <a:avLst/>
              </a:prstGeom>
              <a:blipFill>
                <a:blip r:embed="rId4"/>
                <a:stretch>
                  <a:fillRect t="-105682" b="-161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54276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6101</TotalTime>
  <Words>1818</Words>
  <Application>Microsoft Macintosh PowerPoint</Application>
  <PresentationFormat>Widescreen</PresentationFormat>
  <Paragraphs>350</Paragraphs>
  <Slides>30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Cambria Math</vt:lpstr>
      <vt:lpstr>Thème Office</vt:lpstr>
      <vt:lpstr>Deep Forward Networks - Introduction</vt:lpstr>
      <vt:lpstr>Deploying a Neural Network </vt:lpstr>
      <vt:lpstr>1) Network Model </vt:lpstr>
      <vt:lpstr>(Deep) Feedforward NN (DFF)</vt:lpstr>
      <vt:lpstr>Convolutional Neural Networks (CNN)</vt:lpstr>
      <vt:lpstr>Recurrent Neural Networks (RNN)</vt:lpstr>
      <vt:lpstr>Generative Adversarial Networks (GAN)</vt:lpstr>
      <vt:lpstr>Use cases</vt:lpstr>
      <vt:lpstr>2) Loss and Cost functions</vt:lpstr>
      <vt:lpstr>3) Optimization</vt:lpstr>
      <vt:lpstr>Maximum Likelihood </vt:lpstr>
      <vt:lpstr>Maximum Likelihood </vt:lpstr>
      <vt:lpstr>Loss function choice</vt:lpstr>
      <vt:lpstr>Loss function example</vt:lpstr>
      <vt:lpstr>Hyperparameters</vt:lpstr>
      <vt:lpstr>Training</vt:lpstr>
      <vt:lpstr>PowerPoint Presentation</vt:lpstr>
      <vt:lpstr>Backpropagation 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Gradient Descent </vt:lpstr>
      <vt:lpstr>Optimization pitfalls</vt:lpstr>
      <vt:lpstr>Gradient Descent Illustration</vt:lpstr>
      <vt:lpstr>Tutorial / Practical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Geraldine Conti</dc:creator>
  <cp:lastModifiedBy>Matthew Vowels</cp:lastModifiedBy>
  <cp:revision>533</cp:revision>
  <dcterms:created xsi:type="dcterms:W3CDTF">2019-08-05T05:12:45Z</dcterms:created>
  <dcterms:modified xsi:type="dcterms:W3CDTF">2023-01-23T19:57:44Z</dcterms:modified>
</cp:coreProperties>
</file>