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88" r:id="rId2"/>
    <p:sldId id="287" r:id="rId3"/>
    <p:sldId id="294" r:id="rId4"/>
    <p:sldId id="296" r:id="rId5"/>
    <p:sldId id="297" r:id="rId6"/>
    <p:sldId id="291" r:id="rId7"/>
    <p:sldId id="295" r:id="rId8"/>
    <p:sldId id="281" r:id="rId9"/>
    <p:sldId id="289" r:id="rId10"/>
    <p:sldId id="283" r:id="rId11"/>
    <p:sldId id="284" r:id="rId12"/>
    <p:sldId id="290" r:id="rId13"/>
    <p:sldId id="298" r:id="rId14"/>
  </p:sldIdLst>
  <p:sldSz cx="9144000" cy="6858000" type="screen4x3"/>
  <p:notesSz cx="9144000" cy="68580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9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9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9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9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9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39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39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39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3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C2814"/>
    <a:srgbClr val="F1EBE3"/>
    <a:srgbClr val="996633"/>
    <a:srgbClr val="FFFED5"/>
    <a:srgbClr val="FFFEBE"/>
    <a:srgbClr val="FDFD7B"/>
    <a:srgbClr val="FDEDB1"/>
    <a:srgbClr val="FCE180"/>
    <a:srgbClr val="4D3D3D"/>
    <a:srgbClr val="42343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5" autoAdjust="0"/>
    <p:restoredTop sz="98783" autoAdjust="0"/>
  </p:normalViewPr>
  <p:slideViewPr>
    <p:cSldViewPr showGuides="1">
      <p:cViewPr>
        <p:scale>
          <a:sx n="130" d="100"/>
          <a:sy n="130" d="100"/>
        </p:scale>
        <p:origin x="-1080" y="-108"/>
      </p:cViewPr>
      <p:guideLst>
        <p:guide orient="horz" pos="1078"/>
        <p:guide pos="14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31" y="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1557EE-0742-4568-A4D7-76102549A814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31457199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700854-19FB-4351-BFDC-90AAE5F621F4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1719672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9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9" charset="0"/>
        <a:ea typeface="ＭＳ Ｐゴシック" pitchFamily="39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9" charset="0"/>
        <a:ea typeface="ＭＳ Ｐゴシック" pitchFamily="39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9" charset="0"/>
        <a:ea typeface="ＭＳ Ｐゴシック" pitchFamily="39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9" charset="0"/>
        <a:ea typeface="ＭＳ Ｐゴシック" pitchFamily="3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51EB99-2DE1-4B8F-94CA-126F6E7E19D7}" type="slidenum">
              <a:rPr lang="de-CH"/>
              <a:pPr/>
              <a:t>1</a:t>
            </a:fld>
            <a:endParaRPr lang="de-CH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30238" y="760413"/>
            <a:ext cx="5002212" cy="375285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037023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51EB99-2DE1-4B8F-94CA-126F6E7E19D7}" type="slidenum">
              <a:rPr lang="de-CH"/>
              <a:pPr/>
              <a:t>2</a:t>
            </a:fld>
            <a:endParaRPr lang="de-CH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51EB99-2DE1-4B8F-94CA-126F6E7E19D7}" type="slidenum">
              <a:rPr lang="de-CH"/>
              <a:pPr/>
              <a:t>3</a:t>
            </a:fld>
            <a:endParaRPr lang="de-CH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763798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51EB99-2DE1-4B8F-94CA-126F6E7E19D7}" type="slidenum">
              <a:rPr lang="de-CH"/>
              <a:pPr/>
              <a:t>4</a:t>
            </a:fld>
            <a:endParaRPr lang="de-CH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51EB99-2DE1-4B8F-94CA-126F6E7E19D7}" type="slidenum">
              <a:rPr lang="de-CH"/>
              <a:pPr/>
              <a:t>8</a:t>
            </a:fld>
            <a:endParaRPr lang="de-CH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00" y="520700"/>
            <a:ext cx="3427413" cy="2571750"/>
          </a:xfrm>
          <a:solidFill>
            <a:srgbClr val="729FCF"/>
          </a:solidFill>
          <a:ln w="25400">
            <a:solidFill>
              <a:srgbClr val="3465AF"/>
            </a:solidFill>
          </a:ln>
        </p:spPr>
      </p:sp>
      <p:sp>
        <p:nvSpPr>
          <p:cNvPr id="29699" name="Notizenplatzhalter 2"/>
          <p:cNvSpPr>
            <a:spLocks noGrp="1"/>
          </p:cNvSpPr>
          <p:nvPr>
            <p:ph type="body" sz="quarter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xmlns="" val="2680803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51EB99-2DE1-4B8F-94CA-126F6E7E19D7}" type="slidenum">
              <a:rPr lang="de-CH"/>
              <a:pPr/>
              <a:t>10</a:t>
            </a:fld>
            <a:endParaRPr lang="de-CH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51EB99-2DE1-4B8F-94CA-126F6E7E19D7}" type="slidenum">
              <a:rPr lang="de-CH"/>
              <a:pPr/>
              <a:t>11</a:t>
            </a:fld>
            <a:endParaRPr lang="de-CH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51EB99-2DE1-4B8F-94CA-126F6E7E19D7}" type="slidenum">
              <a:rPr lang="de-CH"/>
              <a:pPr/>
              <a:t>12</a:t>
            </a:fld>
            <a:endParaRPr lang="de-CH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305675" y="1438275"/>
            <a:ext cx="1835150" cy="5073650"/>
          </a:xfrm>
          <a:prstGeom prst="rect">
            <a:avLst/>
          </a:prstGeom>
          <a:solidFill>
            <a:srgbClr val="B3CC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rgbClr val="BED3EA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07950"/>
            <a:ext cx="7305675" cy="6640513"/>
          </a:xfrm>
          <a:prstGeom prst="rect">
            <a:avLst/>
          </a:prstGeom>
          <a:solidFill>
            <a:srgbClr val="E1EBF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1438275"/>
            <a:ext cx="7305675" cy="5073650"/>
          </a:xfrm>
          <a:prstGeom prst="rect">
            <a:avLst/>
          </a:prstGeom>
          <a:solidFill>
            <a:srgbClr val="9CBDD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9750" y="1654175"/>
            <a:ext cx="66214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Mastertitelformat bearbeiten</a:t>
            </a:r>
            <a:endParaRPr lang="de-CH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022600"/>
            <a:ext cx="6621463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Master-Untertitelformat bearbeiten</a:t>
            </a:r>
            <a:endParaRPr lang="de-CH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539750" y="6548438"/>
            <a:ext cx="2889250" cy="252412"/>
          </a:xfrm>
        </p:spPr>
        <p:txBody>
          <a:bodyPr wrap="none"/>
          <a:lstStyle>
            <a:lvl1pPr>
              <a:defRPr/>
            </a:lvl1pPr>
          </a:lstStyle>
          <a:p>
            <a:r>
              <a:rPr lang="de-CH" smtClean="0"/>
              <a:t>Datum, Titel der Veranstaltung</a:t>
            </a:r>
            <a:endParaRPr lang="de-CH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107950" y="179388"/>
            <a:ext cx="4464050" cy="252412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43950" y="6548438"/>
            <a:ext cx="360363" cy="215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052E73-FDF8-4D4B-B0FA-91CDBB88F1E8}" type="slidenum">
              <a:rPr lang="de-CH"/>
              <a:pPr/>
              <a:t>‹Nr.›</a:t>
            </a:fld>
            <a:endParaRPr lang="de-CH" sz="1400"/>
          </a:p>
        </p:txBody>
      </p:sp>
      <p:pic>
        <p:nvPicPr>
          <p:cNvPr id="12" name="Picture 10" descr="ub_8pt_rgb.jpg                                                 000546B7mg                             B9C1C449: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37475" y="107950"/>
            <a:ext cx="13065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de-CH" smtClean="0"/>
              <a:t>Datum, Titel der Veranstaltung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A7FBFD4-27D3-441B-B411-330638585F4B}" type="slidenum">
              <a:rPr lang="de-CH"/>
              <a:pPr/>
              <a:t>‹Nr.›</a:t>
            </a:fld>
            <a:endParaRPr lang="de-CH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0188" y="647700"/>
            <a:ext cx="2014537" cy="5527675"/>
          </a:xfrm>
        </p:spPr>
        <p:txBody>
          <a:bodyPr vert="eaVert"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3400" y="647700"/>
            <a:ext cx="5894388" cy="5527675"/>
          </a:xfrm>
        </p:spPr>
        <p:txBody>
          <a:bodyPr vert="eaVert"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de-CH" smtClean="0"/>
              <a:t>Datum, Titel der Veranstaltung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FA632F1-1E7A-4E2C-ACB8-850BA6EAECB3}" type="slidenum">
              <a:rPr lang="de-CH"/>
              <a:pPr/>
              <a:t>‹Nr.›</a:t>
            </a:fld>
            <a:endParaRPr lang="de-CH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de-CH" smtClean="0"/>
              <a:t>Datum, Titel der Veranstaltung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E3D9CA7-554C-46EC-BEAB-CB2090EEB6FF}" type="slidenum">
              <a:rPr lang="de-CH"/>
              <a:pPr/>
              <a:t>‹Nr.›</a:t>
            </a:fld>
            <a:endParaRPr lang="de-CH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de-CH" smtClean="0"/>
              <a:t>Datum, Titel der Veranstaltung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F6E2549-E00A-42FF-BAF7-96D0334C1F1D}" type="slidenum">
              <a:rPr lang="de-CH"/>
              <a:pPr/>
              <a:t>‹Nr.›</a:t>
            </a:fld>
            <a:endParaRPr lang="de-CH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54463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0263" y="1676400"/>
            <a:ext cx="3954462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de-CH" smtClean="0"/>
              <a:t>Datum, Titel der Veranstaltung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19860F2-A4DD-4A2C-A31D-58D998B2B5CE}" type="slidenum">
              <a:rPr lang="de-CH"/>
              <a:pPr/>
              <a:t>‹Nr.›</a:t>
            </a:fld>
            <a:endParaRPr lang="de-CH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de-CH" smtClean="0"/>
              <a:t>Datum, Titel der Veranstaltung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276291-CEF6-468B-AB64-EE3F28178E9A}" type="slidenum">
              <a:rPr lang="de-CH"/>
              <a:pPr/>
              <a:t>‹Nr.›</a:t>
            </a:fld>
            <a:endParaRPr lang="de-CH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de-CH" smtClean="0"/>
              <a:t>Datum, Titel der Veranstaltung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8B4FAD-8954-4DEB-8349-46A6E9AEE0D6}" type="slidenum">
              <a:rPr lang="de-CH"/>
              <a:pPr/>
              <a:t>‹Nr.›</a:t>
            </a:fld>
            <a:endParaRPr lang="de-CH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de-CH" smtClean="0"/>
              <a:t>Datum, Titel der Veranstaltung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CECA37-7FCC-45D4-BAD6-B8760F7664F4}" type="slidenum">
              <a:rPr lang="de-CH"/>
              <a:pPr/>
              <a:t>‹Nr.›</a:t>
            </a:fld>
            <a:endParaRPr lang="de-CH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de-CH" smtClean="0"/>
              <a:t>Datum, Titel der Veranstaltung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B356E6-9FAF-40C6-856D-8F6C373A5860}" type="slidenum">
              <a:rPr lang="de-CH"/>
              <a:pPr/>
              <a:t>‹Nr.›</a:t>
            </a:fld>
            <a:endParaRPr lang="de-CH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Bild auf Platzhalter ziehen oder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de-CH" smtClean="0"/>
              <a:t>Datum, Titel der Veranstaltung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49B80EF-ED2B-461F-97EC-6475994818AB}" type="slidenum">
              <a:rPr lang="de-CH"/>
              <a:pPr/>
              <a:t>‹Nr.›</a:t>
            </a:fld>
            <a:endParaRPr lang="de-CH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647701"/>
            <a:ext cx="6621463" cy="54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Mastertitelformat bearbeiten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56792"/>
            <a:ext cx="8061325" cy="461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548438"/>
            <a:ext cx="3811588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r>
              <a:rPr lang="de-CH" smtClean="0"/>
              <a:t>Datum, Titel der Veranstaltung</a:t>
            </a:r>
            <a:endParaRPr lang="de-CH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179388"/>
            <a:ext cx="539908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548438"/>
            <a:ext cx="360363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fld id="{4961136D-1845-4260-99A7-C8EBD0621A16}" type="slidenum">
              <a:rPr lang="de-CH"/>
              <a:pPr/>
              <a:t>‹Nr.›</a:t>
            </a:fld>
            <a:endParaRPr lang="de-CH" sz="1400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07950" y="1196752"/>
            <a:ext cx="89439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" name="Picture 10" descr="ub_8pt_rgb.jpg                                                 000546B7mg                             B9C1C449: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37475" y="107950"/>
            <a:ext cx="13065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pitchFamily="39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pitchFamily="39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pitchFamily="39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pitchFamily="39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pitchFamily="39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pitchFamily="39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pitchFamily="39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pitchFamily="39" charset="0"/>
        </a:defRPr>
      </a:lvl9pPr>
    </p:titleStyle>
    <p:bodyStyle>
      <a:lvl1pPr marL="419100" indent="-4191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Arial" pitchFamily="39" charset="0"/>
        <a:buChar char="&gt;"/>
        <a:defRPr sz="2200">
          <a:solidFill>
            <a:srgbClr val="333333"/>
          </a:solidFill>
          <a:latin typeface="+mn-lt"/>
          <a:ea typeface="+mn-ea"/>
          <a:cs typeface="+mn-cs"/>
        </a:defRPr>
      </a:lvl1pPr>
      <a:lvl2pPr marL="8382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Font typeface="Arial" pitchFamily="39" charset="0"/>
        <a:buChar char="—"/>
        <a:defRPr sz="2000">
          <a:solidFill>
            <a:srgbClr val="333333"/>
          </a:solidFill>
          <a:latin typeface="+mn-lt"/>
          <a:ea typeface="ＭＳ Ｐゴシック" pitchFamily="39" charset="-128"/>
        </a:defRPr>
      </a:lvl2pPr>
      <a:lvl3pPr marL="12954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SzPct val="85000"/>
        <a:buFont typeface="Arial" pitchFamily="39" charset="0"/>
        <a:buChar char="–"/>
        <a:defRPr>
          <a:solidFill>
            <a:srgbClr val="333333"/>
          </a:solidFill>
          <a:latin typeface="+mn-lt"/>
          <a:ea typeface="ＭＳ Ｐゴシック" pitchFamily="39" charset="-128"/>
        </a:defRPr>
      </a:lvl3pPr>
      <a:lvl4pPr marL="17145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SzPct val="85000"/>
        <a:buFont typeface="Arial" pitchFamily="39" charset="0"/>
        <a:buChar char="–"/>
        <a:defRPr>
          <a:solidFill>
            <a:srgbClr val="333333"/>
          </a:solidFill>
          <a:latin typeface="+mn-lt"/>
          <a:ea typeface="ＭＳ Ｐゴシック" pitchFamily="39" charset="-128"/>
        </a:defRPr>
      </a:lvl4pPr>
      <a:lvl5pPr marL="21336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pitchFamily="39" charset="0"/>
        <a:buChar char="–"/>
        <a:defRPr>
          <a:solidFill>
            <a:srgbClr val="333333"/>
          </a:solidFill>
          <a:latin typeface="+mn-lt"/>
          <a:ea typeface="ＭＳ Ｐゴシック" pitchFamily="39" charset="-128"/>
        </a:defRPr>
      </a:lvl5pPr>
      <a:lvl6pPr marL="25908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pitchFamily="39" charset="0"/>
        <a:buChar char="–"/>
        <a:defRPr>
          <a:solidFill>
            <a:srgbClr val="333333"/>
          </a:solidFill>
          <a:latin typeface="+mn-lt"/>
          <a:ea typeface="ＭＳ Ｐゴシック" pitchFamily="39" charset="-128"/>
        </a:defRPr>
      </a:lvl6pPr>
      <a:lvl7pPr marL="30480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pitchFamily="39" charset="0"/>
        <a:buChar char="–"/>
        <a:defRPr>
          <a:solidFill>
            <a:srgbClr val="333333"/>
          </a:solidFill>
          <a:latin typeface="+mn-lt"/>
          <a:ea typeface="ＭＳ Ｐゴシック" pitchFamily="39" charset="-128"/>
        </a:defRPr>
      </a:lvl7pPr>
      <a:lvl8pPr marL="35052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pitchFamily="39" charset="0"/>
        <a:buChar char="–"/>
        <a:defRPr>
          <a:solidFill>
            <a:srgbClr val="333333"/>
          </a:solidFill>
          <a:latin typeface="+mn-lt"/>
          <a:ea typeface="ＭＳ Ｐゴシック" pitchFamily="39" charset="-128"/>
        </a:defRPr>
      </a:lvl8pPr>
      <a:lvl9pPr marL="39624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pitchFamily="39" charset="0"/>
        <a:buChar char="–"/>
        <a:defRPr>
          <a:solidFill>
            <a:srgbClr val="333333"/>
          </a:solidFill>
          <a:latin typeface="+mn-lt"/>
          <a:ea typeface="ＭＳ Ｐゴシック" pitchFamily="39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boris@ub.unibe.ch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oolbox.switch.ch/bori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://boris.unibe.ch/472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57CB-E4ED-467A-A712-A00C39E03012}" type="slidenum">
              <a:rPr lang="de-CH"/>
              <a:pPr/>
              <a:t>1</a:t>
            </a:fld>
            <a:endParaRPr lang="de-CH" sz="1400"/>
          </a:p>
        </p:txBody>
      </p:sp>
      <p:sp>
        <p:nvSpPr>
          <p:cNvPr id="18" name="Textfeld 17"/>
          <p:cNvSpPr txBox="1"/>
          <p:nvPr/>
        </p:nvSpPr>
        <p:spPr>
          <a:xfrm>
            <a:off x="611560" y="1340768"/>
            <a:ext cx="480131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>
                <a:solidFill>
                  <a:srgbClr val="FF0066"/>
                </a:solidFill>
              </a:rPr>
              <a:t>Editorschulung BORIS</a:t>
            </a:r>
          </a:p>
          <a:p>
            <a:r>
              <a:rPr lang="de-CH" sz="2800" dirty="0" smtClean="0">
                <a:solidFill>
                  <a:srgbClr val="FF0066"/>
                </a:solidFill>
              </a:rPr>
              <a:t>(19.2.2014)</a:t>
            </a:r>
          </a:p>
          <a:p>
            <a:endParaRPr lang="de-CH" sz="4400" dirty="0" smtClean="0">
              <a:solidFill>
                <a:srgbClr val="423434"/>
              </a:solidFill>
            </a:endParaRPr>
          </a:p>
          <a:p>
            <a:r>
              <a:rPr lang="de-CH" dirty="0" smtClean="0">
                <a:solidFill>
                  <a:srgbClr val="4D3D3D"/>
                </a:solidFill>
              </a:rPr>
              <a:t>Andrea Stettler</a:t>
            </a:r>
          </a:p>
          <a:p>
            <a:r>
              <a:rPr lang="de-CH" dirty="0" smtClean="0">
                <a:solidFill>
                  <a:srgbClr val="4D3D3D"/>
                </a:solidFill>
              </a:rPr>
              <a:t>Regula Schatzmann</a:t>
            </a:r>
          </a:p>
          <a:p>
            <a:endParaRPr lang="de-CH" sz="2000" dirty="0" smtClean="0">
              <a:solidFill>
                <a:srgbClr val="4D3D3D"/>
              </a:solidFill>
            </a:endParaRPr>
          </a:p>
          <a:p>
            <a:endParaRPr lang="de-CH" sz="2000" dirty="0" smtClean="0">
              <a:solidFill>
                <a:srgbClr val="4D3D3D"/>
              </a:solidFill>
            </a:endParaRPr>
          </a:p>
          <a:p>
            <a:r>
              <a:rPr lang="de-CH" sz="2000" dirty="0" smtClean="0">
                <a:solidFill>
                  <a:srgbClr val="4D3D3D"/>
                </a:solidFill>
              </a:rPr>
              <a:t>e-Library UB Bern</a:t>
            </a:r>
          </a:p>
          <a:p>
            <a:r>
              <a:rPr lang="de-CH" sz="2000" dirty="0" smtClean="0">
                <a:solidFill>
                  <a:srgbClr val="4D3D3D"/>
                </a:solidFill>
              </a:rPr>
              <a:t>boris@ub.unibe.ch</a:t>
            </a:r>
          </a:p>
          <a:p>
            <a:endParaRPr lang="de-CH" sz="4400" dirty="0" smtClean="0"/>
          </a:p>
        </p:txBody>
      </p:sp>
      <p:pic>
        <p:nvPicPr>
          <p:cNvPr id="21" name="Grafik 20" descr="10_pdfsam_boirsboris_karte_1307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561319"/>
            <a:ext cx="2448272" cy="345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516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6621463" cy="792088"/>
          </a:xfrm>
        </p:spPr>
        <p:txBody>
          <a:bodyPr/>
          <a:lstStyle/>
          <a:p>
            <a:pPr>
              <a:spcBef>
                <a:spcPts val="3000"/>
              </a:spcBef>
              <a:spcAft>
                <a:spcPts val="9000"/>
              </a:spcAft>
            </a:pPr>
            <a:r>
              <a:rPr lang="de-DE" dirty="0" smtClean="0">
                <a:solidFill>
                  <a:srgbClr val="FF0000"/>
                </a:solidFill>
              </a:rPr>
              <a:t>BORIS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sz="800" dirty="0" smtClean="0">
                <a:solidFill>
                  <a:srgbClr val="FF0000"/>
                </a:solidFill>
              </a:rPr>
              <a:t/>
            </a:r>
            <a:br>
              <a:rPr lang="de-DE" sz="800" dirty="0" smtClean="0">
                <a:solidFill>
                  <a:srgbClr val="FF0000"/>
                </a:solidFill>
              </a:rPr>
            </a:br>
            <a:r>
              <a:rPr lang="de-DE" sz="2400" b="0" dirty="0" smtClean="0">
                <a:solidFill>
                  <a:schemeClr val="tx1"/>
                </a:solidFill>
              </a:rPr>
              <a:t>Einstiegsseite globaler Zugriff</a:t>
            </a:r>
            <a:endParaRPr lang="de-DE" sz="2400" b="0" dirty="0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57CB-E4ED-467A-A712-A00C39E03012}" type="slidenum">
              <a:rPr lang="de-CH"/>
              <a:pPr/>
              <a:t>10</a:t>
            </a:fld>
            <a:endParaRPr lang="de-CH" sz="1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330" y="1252988"/>
            <a:ext cx="4600734" cy="515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hteck 14"/>
          <p:cNvSpPr/>
          <p:nvPr/>
        </p:nvSpPr>
        <p:spPr bwMode="auto">
          <a:xfrm>
            <a:off x="539552" y="1844824"/>
            <a:ext cx="4608512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9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292080" y="1838651"/>
            <a:ext cx="3672408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Tabs: je nach Funktion 	unterschiedlich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415516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772816"/>
            <a:ext cx="8408987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57CB-E4ED-467A-A712-A00C39E03012}" type="slidenum">
              <a:rPr lang="de-CH"/>
              <a:pPr/>
              <a:t>11</a:t>
            </a:fld>
            <a:endParaRPr lang="de-CH" sz="140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4426421"/>
            <a:ext cx="8304213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300441" y="132613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 smtClean="0">
                <a:solidFill>
                  <a:srgbClr val="FF0000"/>
                </a:solidFill>
              </a:rPr>
              <a:t>Login Submitter</a:t>
            </a:r>
            <a:endParaRPr lang="de-CH" sz="2000" b="1" dirty="0">
              <a:solidFill>
                <a:srgbClr val="FF0000"/>
              </a:solidFill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4283968" y="5661248"/>
            <a:ext cx="1368152" cy="432048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9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1028978" y="2965123"/>
            <a:ext cx="1152128" cy="334491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9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122931" y="3383133"/>
            <a:ext cx="3377061" cy="36933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CH" sz="1800" dirty="0" smtClean="0"/>
              <a:t>Metadaten / Volltexte erfassen</a:t>
            </a:r>
            <a:endParaRPr lang="de-CH" sz="1800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67544" y="188640"/>
            <a:ext cx="662146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3000"/>
              </a:spcBef>
              <a:spcAft>
                <a:spcPts val="9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BORIS</a:t>
            </a:r>
            <a:br>
              <a:rPr kumimoji="0" lang="de-DE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Einstiegsseite Submitter / Editor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07756" y="3955001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 smtClean="0">
                <a:solidFill>
                  <a:srgbClr val="FF0000"/>
                </a:solidFill>
              </a:rPr>
              <a:t>Login Editor</a:t>
            </a:r>
            <a:endParaRPr lang="de-CH" sz="2000" b="1" dirty="0">
              <a:solidFill>
                <a:srgbClr val="FF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427985" y="6165304"/>
            <a:ext cx="2448272" cy="36933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CH" sz="1800" dirty="0" smtClean="0"/>
              <a:t>Metadaten überprüfen</a:t>
            </a:r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xmlns="" val="415516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57CB-E4ED-467A-A712-A00C39E03012}" type="slidenum">
              <a:rPr lang="de-CH"/>
              <a:pPr/>
              <a:t>12</a:t>
            </a:fld>
            <a:endParaRPr lang="de-CH" sz="1400"/>
          </a:p>
        </p:txBody>
      </p:sp>
      <p:sp>
        <p:nvSpPr>
          <p:cNvPr id="16" name="Textfeld 15"/>
          <p:cNvSpPr txBox="1"/>
          <p:nvPr/>
        </p:nvSpPr>
        <p:spPr>
          <a:xfrm>
            <a:off x="467544" y="1807076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CH" sz="2800" dirty="0" smtClean="0">
                <a:solidFill>
                  <a:srgbClr val="FF0000"/>
                </a:solidFill>
              </a:rPr>
              <a:t> Einstieg</a:t>
            </a:r>
          </a:p>
          <a:p>
            <a:pPr>
              <a:buFont typeface="Wingdings" pitchFamily="2" charset="2"/>
              <a:buChar char="Ø"/>
            </a:pPr>
            <a:endParaRPr lang="de-CH" sz="2800" dirty="0" smtClean="0">
              <a:solidFill>
                <a:srgbClr val="FF0000"/>
              </a:solidFill>
            </a:endParaRPr>
          </a:p>
          <a:p>
            <a:pPr lvl="1">
              <a:buClr>
                <a:srgbClr val="FF0000"/>
              </a:buClr>
              <a:buSzPct val="95000"/>
              <a:buFont typeface="Arial" pitchFamily="34" charset="0"/>
              <a:buChar char="•"/>
            </a:pPr>
            <a:r>
              <a:rPr lang="de-CH" dirty="0" smtClean="0">
                <a:solidFill>
                  <a:schemeClr val="accent4"/>
                </a:solidFill>
              </a:rPr>
              <a:t> www.boris.unibe.ch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67544" y="188640"/>
            <a:ext cx="662146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3000"/>
              </a:spcBef>
              <a:spcAft>
                <a:spcPts val="9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BORIS</a:t>
            </a:r>
            <a:br>
              <a:rPr kumimoji="0" lang="de-DE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de-DE" kern="0" noProof="0" dirty="0" smtClean="0">
                <a:latin typeface="+mj-lt"/>
                <a:ea typeface="+mj-ea"/>
                <a:cs typeface="+mj-cs"/>
              </a:rPr>
              <a:t>Praxis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7544" y="3895308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CH" sz="2800" dirty="0" smtClean="0">
                <a:solidFill>
                  <a:srgbClr val="FF0000"/>
                </a:solidFill>
              </a:rPr>
              <a:t> Ziel</a:t>
            </a:r>
          </a:p>
          <a:p>
            <a:endParaRPr lang="de-CH" sz="2800" dirty="0" smtClean="0">
              <a:solidFill>
                <a:srgbClr val="FF0000"/>
              </a:solidFill>
            </a:endParaRPr>
          </a:p>
          <a:p>
            <a:pPr lvl="1">
              <a:buSzPct val="95000"/>
              <a:buFont typeface="Arial" pitchFamily="34" charset="0"/>
              <a:buChar char="•"/>
            </a:pPr>
            <a:r>
              <a:rPr lang="de-CH" sz="2800" dirty="0" smtClean="0">
                <a:solidFill>
                  <a:srgbClr val="FF0000"/>
                </a:solidFill>
              </a:rPr>
              <a:t> </a:t>
            </a:r>
            <a:r>
              <a:rPr lang="de-CH" dirty="0" smtClean="0"/>
              <a:t>Daten (Metadaten/Volltexte) erfassen als </a:t>
            </a:r>
            <a:r>
              <a:rPr lang="de-CH" dirty="0" smtClean="0">
                <a:solidFill>
                  <a:srgbClr val="FF0000"/>
                </a:solidFill>
              </a:rPr>
              <a:t>submitter</a:t>
            </a:r>
          </a:p>
          <a:p>
            <a:pPr lvl="1">
              <a:buSzPct val="95000"/>
              <a:buFont typeface="Arial" pitchFamily="34" charset="0"/>
              <a:buChar char="•"/>
            </a:pP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smtClean="0">
                <a:solidFill>
                  <a:schemeClr val="accent4"/>
                </a:solidFill>
              </a:rPr>
              <a:t>Metadaten kontrollieren </a:t>
            </a:r>
            <a:r>
              <a:rPr lang="de-CH" dirty="0" err="1" smtClean="0">
                <a:solidFill>
                  <a:srgbClr val="FF0000"/>
                </a:solidFill>
              </a:rPr>
              <a:t>editor</a:t>
            </a:r>
            <a:endParaRPr lang="de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16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7544" y="188640"/>
            <a:ext cx="662146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3000"/>
              </a:spcBef>
              <a:spcAft>
                <a:spcPts val="9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BORIS</a:t>
            </a:r>
            <a:br>
              <a:rPr kumimoji="0" lang="de-DE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de-DE" kern="0" dirty="0" smtClean="0">
                <a:latin typeface="+mj-lt"/>
                <a:ea typeface="+mj-ea"/>
                <a:cs typeface="+mj-cs"/>
              </a:rPr>
              <a:t>Hilfe und Informationen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66402" y="1846645"/>
            <a:ext cx="86044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de-CH" sz="1800" b="1" dirty="0" smtClean="0"/>
              <a:t> Hilfe</a:t>
            </a:r>
          </a:p>
          <a:p>
            <a:pPr lvl="1">
              <a:buFont typeface="Arial" pitchFamily="34" charset="0"/>
              <a:buChar char="•"/>
            </a:pPr>
            <a:r>
              <a:rPr lang="de-CH" sz="1800" b="1" dirty="0" smtClean="0"/>
              <a:t> </a:t>
            </a:r>
            <a:r>
              <a:rPr lang="de-CH" sz="1600" dirty="0" smtClean="0"/>
              <a:t>Homepage UB → forschen &amp; publizieren</a:t>
            </a:r>
          </a:p>
          <a:p>
            <a:pPr lvl="2"/>
            <a:r>
              <a:rPr lang="de-CH" sz="1600" dirty="0" err="1" smtClean="0"/>
              <a:t>FAQ‘s</a:t>
            </a:r>
            <a:endParaRPr lang="de-CH" sz="1600" dirty="0" smtClean="0"/>
          </a:p>
          <a:p>
            <a:pPr lvl="2"/>
            <a:r>
              <a:rPr lang="de-CH" sz="1600" dirty="0" smtClean="0"/>
              <a:t>Hilfe für die Publikationseingabe</a:t>
            </a:r>
          </a:p>
          <a:p>
            <a:pPr lvl="2"/>
            <a:endParaRPr lang="de-CH" sz="1600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de-CH" sz="1800" b="1" dirty="0" smtClean="0"/>
              <a:t> Kurse</a:t>
            </a:r>
          </a:p>
          <a:p>
            <a:pPr lvl="1">
              <a:buFont typeface="Arial" pitchFamily="34" charset="0"/>
              <a:buChar char="•"/>
            </a:pPr>
            <a:r>
              <a:rPr lang="de-CH" sz="1600" dirty="0" smtClean="0"/>
              <a:t> Homepage UB → lernen &amp; lehren → Kurse BORIS</a:t>
            </a:r>
          </a:p>
          <a:p>
            <a:pPr lvl="1"/>
            <a:endParaRPr lang="de-CH" sz="1600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de-CH" sz="1800" b="1" dirty="0" smtClean="0"/>
              <a:t> Kontakt</a:t>
            </a:r>
          </a:p>
          <a:p>
            <a:pPr lvl="1">
              <a:buFont typeface="Arial" pitchFamily="34" charset="0"/>
              <a:buChar char="•"/>
            </a:pPr>
            <a:r>
              <a:rPr lang="de-CH" sz="1600" dirty="0" smtClean="0"/>
              <a:t> Mail: </a:t>
            </a:r>
            <a:r>
              <a:rPr lang="de-CH" sz="1600" dirty="0" smtClean="0">
                <a:hlinkClick r:id="rId3"/>
              </a:rPr>
              <a:t>boris@ub.unibe.ch</a:t>
            </a:r>
            <a:endParaRPr lang="de-CH" sz="1600" dirty="0" smtClean="0"/>
          </a:p>
          <a:p>
            <a:pPr lvl="1">
              <a:buFont typeface="Arial" pitchFamily="34" charset="0"/>
              <a:buChar char="•"/>
            </a:pPr>
            <a:r>
              <a:rPr lang="de-CH" sz="1600" dirty="0" smtClean="0"/>
              <a:t> Tel: Andrea Stettler / Regula Schatzmann 9593</a:t>
            </a:r>
          </a:p>
          <a:p>
            <a:pPr lvl="1"/>
            <a:endParaRPr lang="de-CH" sz="1600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de-CH" sz="1800" b="1" dirty="0" smtClean="0"/>
              <a:t>Registrierung</a:t>
            </a:r>
            <a:r>
              <a:rPr lang="de-CH" sz="1600" dirty="0" smtClean="0"/>
              <a:t> bei der BORIS Editors Mailingliste: </a:t>
            </a:r>
            <a:r>
              <a:rPr lang="de-DE" sz="1600" dirty="0" smtClean="0">
                <a:solidFill>
                  <a:srgbClr val="FF0000"/>
                </a:solidFill>
                <a:hlinkClick r:id="rId4"/>
              </a:rPr>
              <a:t>https://toolbox.switch.ch/boris</a:t>
            </a:r>
            <a:endParaRPr lang="de-CH" sz="1600" dirty="0" smtClean="0">
              <a:solidFill>
                <a:schemeClr val="accent4"/>
              </a:solidFill>
            </a:endParaRPr>
          </a:p>
          <a:p>
            <a:pPr lvl="1"/>
            <a:endParaRPr lang="de-CH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102102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2656"/>
            <a:ext cx="6621463" cy="549052"/>
          </a:xfrm>
        </p:spPr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Programm</a:t>
            </a:r>
            <a:endParaRPr lang="de-DE" sz="2000" b="0" dirty="0">
              <a:solidFill>
                <a:srgbClr val="4074B4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57CB-E4ED-467A-A712-A00C39E03012}" type="slidenum">
              <a:rPr lang="de-CH"/>
              <a:pPr/>
              <a:t>2</a:t>
            </a:fld>
            <a:endParaRPr lang="de-CH" sz="1400"/>
          </a:p>
        </p:txBody>
      </p:sp>
      <p:sp>
        <p:nvSpPr>
          <p:cNvPr id="18" name="Textfeld 17"/>
          <p:cNvSpPr txBox="1"/>
          <p:nvPr/>
        </p:nvSpPr>
        <p:spPr>
          <a:xfrm>
            <a:off x="611560" y="1844824"/>
            <a:ext cx="407194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de-CH" dirty="0" smtClean="0"/>
              <a:t>Einführung</a:t>
            </a:r>
          </a:p>
          <a:p>
            <a:pPr marL="457200" indent="-457200">
              <a:buAutoNum type="arabicPeriod"/>
            </a:pPr>
            <a:endParaRPr lang="de-CH" dirty="0" smtClean="0"/>
          </a:p>
          <a:p>
            <a:pPr marL="457200" indent="-457200">
              <a:buAutoNum type="arabicPeriod"/>
            </a:pPr>
            <a:r>
              <a:rPr lang="de-CH" dirty="0" smtClean="0"/>
              <a:t>Wie </a:t>
            </a:r>
            <a:r>
              <a:rPr lang="de-CH" dirty="0" err="1" smtClean="0"/>
              <a:t>funktioniert‘s</a:t>
            </a:r>
            <a:r>
              <a:rPr lang="de-CH" dirty="0" smtClean="0"/>
              <a:t>?</a:t>
            </a:r>
          </a:p>
          <a:p>
            <a:pPr marL="457200" indent="-457200">
              <a:buAutoNum type="arabicPeriod"/>
            </a:pPr>
            <a:endParaRPr lang="de-CH" dirty="0" smtClean="0"/>
          </a:p>
          <a:p>
            <a:pPr marL="457200" indent="-457200">
              <a:buAutoNum type="arabicPeriod"/>
            </a:pPr>
            <a:r>
              <a:rPr lang="de-CH" dirty="0" smtClean="0"/>
              <a:t>Einstieg in BORIS</a:t>
            </a:r>
          </a:p>
          <a:p>
            <a:pPr marL="457200" indent="-457200">
              <a:buAutoNum type="arabicPeriod"/>
            </a:pPr>
            <a:endParaRPr lang="de-CH" dirty="0" smtClean="0"/>
          </a:p>
          <a:p>
            <a:pPr marL="457200" indent="-457200">
              <a:buAutoNum type="arabicPeriod"/>
            </a:pPr>
            <a:r>
              <a:rPr lang="de-CH" dirty="0" smtClean="0"/>
              <a:t>Anwendung in </a:t>
            </a:r>
            <a:r>
              <a:rPr lang="de-CH" smtClean="0"/>
              <a:t>der Praxis</a:t>
            </a:r>
            <a:endParaRPr lang="de-CH" dirty="0" smtClean="0"/>
          </a:p>
          <a:p>
            <a:endParaRPr lang="de-CH" dirty="0"/>
          </a:p>
        </p:txBody>
      </p:sp>
      <p:pic>
        <p:nvPicPr>
          <p:cNvPr id="21" name="Grafik 20" descr="10_pdfsam_boirsboris_karte_1307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844824"/>
            <a:ext cx="2279004" cy="321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516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57CB-E4ED-467A-A712-A00C39E03012}" type="slidenum">
              <a:rPr lang="de-CH"/>
              <a:pPr/>
              <a:t>3</a:t>
            </a:fld>
            <a:endParaRPr lang="de-CH" sz="140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539552" y="1340768"/>
            <a:ext cx="8061325" cy="5040560"/>
          </a:xfrm>
        </p:spPr>
        <p:txBody>
          <a:bodyPr/>
          <a:lstStyle/>
          <a:p>
            <a:pPr lvl="0">
              <a:spcAft>
                <a:spcPts val="850"/>
              </a:spcAft>
              <a:buNone/>
            </a:pPr>
            <a:r>
              <a:rPr lang="de-CH" sz="2000" b="1" kern="1200" dirty="0" smtClean="0">
                <a:solidFill>
                  <a:srgbClr val="FF0000"/>
                </a:solidFill>
                <a:latin typeface="Arial" pitchFamily="39" charset="0"/>
              </a:rPr>
              <a:t>Auftrag und Ziele</a:t>
            </a:r>
          </a:p>
          <a:p>
            <a:pPr lvl="0">
              <a:spcAft>
                <a:spcPts val="400"/>
              </a:spcAft>
              <a:buFont typeface="Wingdings" pitchFamily="2" charset="2"/>
              <a:buChar char="Ø"/>
            </a:pPr>
            <a:r>
              <a:rPr lang="de-DE" sz="1800" dirty="0" smtClean="0"/>
              <a:t>BORIS ist Teil der Open Access-Strategie der Universität Bern</a:t>
            </a:r>
          </a:p>
          <a:p>
            <a:pPr lvl="0">
              <a:spcAft>
                <a:spcPts val="400"/>
              </a:spcAft>
              <a:buNone/>
            </a:pPr>
            <a:r>
              <a:rPr lang="de-CH" sz="1600" dirty="0" smtClean="0">
                <a:cs typeface="Arial" pitchFamily="34" charset="0"/>
              </a:rPr>
              <a:t>	„Die Universität Bern verpflichtet ihre Forschenden, eine </a:t>
            </a:r>
            <a:r>
              <a:rPr lang="de-CH" sz="1600" dirty="0" smtClean="0">
                <a:solidFill>
                  <a:srgbClr val="FF0000"/>
                </a:solidFill>
                <a:cs typeface="Arial" pitchFamily="34" charset="0"/>
              </a:rPr>
              <a:t>vollständige Fassung aller begutachteten und veröffentlichten wissenschaftlichen Arbeiten </a:t>
            </a:r>
            <a:r>
              <a:rPr lang="de-CH" sz="1600" dirty="0" smtClean="0">
                <a:cs typeface="Arial" pitchFamily="34" charset="0"/>
              </a:rPr>
              <a:t>und die entsprechenden </a:t>
            </a:r>
            <a:r>
              <a:rPr lang="de-CH" sz="1600" dirty="0" smtClean="0">
                <a:solidFill>
                  <a:srgbClr val="FF0000"/>
                </a:solidFill>
                <a:cs typeface="Arial" pitchFamily="34" charset="0"/>
              </a:rPr>
              <a:t>bibliographischen Daten </a:t>
            </a:r>
            <a:r>
              <a:rPr lang="de-CH" sz="1600" dirty="0" smtClean="0">
                <a:cs typeface="Arial" pitchFamily="34" charset="0"/>
              </a:rPr>
              <a:t>im institutionellen Repositorium der Universität Bern zu hinterlegen. Die wissenschaftlichen Arbeiten werden dort in </a:t>
            </a:r>
            <a:r>
              <a:rPr lang="de-CH" sz="1600" dirty="0" smtClean="0">
                <a:solidFill>
                  <a:srgbClr val="002060"/>
                </a:solidFill>
                <a:cs typeface="Arial" pitchFamily="34" charset="0"/>
              </a:rPr>
              <a:t>Open Access </a:t>
            </a:r>
            <a:r>
              <a:rPr lang="de-CH" sz="1600" dirty="0" smtClean="0">
                <a:cs typeface="Arial" pitchFamily="34" charset="0"/>
              </a:rPr>
              <a:t>öffentlich zugänglich gemacht, solange dem </a:t>
            </a:r>
            <a:r>
              <a:rPr lang="de-CH" sz="1600" dirty="0" smtClean="0">
                <a:solidFill>
                  <a:srgbClr val="92D050"/>
                </a:solidFill>
                <a:cs typeface="Arial" pitchFamily="34" charset="0"/>
              </a:rPr>
              <a:t>keine rechtlichen Hindernisse</a:t>
            </a:r>
            <a:r>
              <a:rPr lang="de-CH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de-CH" sz="1600" dirty="0" smtClean="0">
                <a:cs typeface="Arial" pitchFamily="34" charset="0"/>
              </a:rPr>
              <a:t>im Wege stehen.“ (genehmigt von der Universitätsleitung am 16.10.2012)</a:t>
            </a:r>
            <a:r>
              <a:rPr lang="de-DE" sz="1600" dirty="0" smtClean="0"/>
              <a:t> </a:t>
            </a:r>
          </a:p>
          <a:p>
            <a:pPr lvl="0">
              <a:spcAft>
                <a:spcPts val="400"/>
              </a:spcAft>
              <a:buNone/>
            </a:pPr>
            <a:endParaRPr lang="de-DE" sz="1600" dirty="0" smtClean="0"/>
          </a:p>
          <a:p>
            <a:pPr lvl="0">
              <a:spcAft>
                <a:spcPts val="400"/>
              </a:spcAft>
              <a:buFont typeface="Wingdings" pitchFamily="2" charset="2"/>
              <a:buChar char="Ø"/>
            </a:pPr>
            <a:r>
              <a:rPr lang="de-DE" sz="1800" dirty="0" smtClean="0"/>
              <a:t>BORIS ist die Informationsplattform für die Berner Forschung und soll ihre Sichtbarkeit steigern</a:t>
            </a:r>
          </a:p>
          <a:p>
            <a:pPr lvl="1" hangingPunct="0">
              <a:spcAft>
                <a:spcPts val="400"/>
              </a:spcAft>
              <a:buNone/>
            </a:pPr>
            <a:r>
              <a:rPr lang="de-DE" sz="1600" dirty="0" smtClean="0"/>
              <a:t>(Indexierung der Metadaten und Volltexte)</a:t>
            </a:r>
          </a:p>
          <a:p>
            <a:pPr lvl="1">
              <a:spcAft>
                <a:spcPts val="400"/>
              </a:spcAft>
            </a:pPr>
            <a:endParaRPr lang="de-DE" sz="1600" dirty="0" smtClean="0"/>
          </a:p>
          <a:p>
            <a:pPr lvl="0">
              <a:spcAft>
                <a:spcPts val="400"/>
              </a:spcAft>
              <a:buFont typeface="Wingdings" pitchFamily="2" charset="2"/>
              <a:buChar char="Ø"/>
            </a:pPr>
            <a:r>
              <a:rPr lang="de-DE" sz="1800" dirty="0" smtClean="0"/>
              <a:t>BORIS ist das Eingabeportal für die Evaluation</a:t>
            </a:r>
          </a:p>
          <a:p>
            <a:pPr lvl="0">
              <a:spcAft>
                <a:spcPts val="400"/>
              </a:spcAft>
              <a:buNone/>
            </a:pPr>
            <a:r>
              <a:rPr lang="de-DE" sz="1600" dirty="0" smtClean="0"/>
              <a:t>	(Export Metadaten in </a:t>
            </a:r>
            <a:r>
              <a:rPr lang="de-DE" sz="1600" dirty="0" err="1" smtClean="0"/>
              <a:t>FactScience</a:t>
            </a:r>
            <a:r>
              <a:rPr lang="de-DE" sz="1600" dirty="0" smtClean="0"/>
              <a:t>)</a:t>
            </a:r>
          </a:p>
          <a:p>
            <a:pPr marL="57600" indent="-417600">
              <a:spcBef>
                <a:spcPts val="500"/>
              </a:spcBef>
              <a:buNone/>
            </a:pPr>
            <a:endParaRPr lang="de-CH" sz="1400" dirty="0" smtClean="0"/>
          </a:p>
          <a:p>
            <a:endParaRPr lang="de-CH" sz="1400" dirty="0" smtClean="0"/>
          </a:p>
          <a:p>
            <a:endParaRPr lang="de-CH" sz="1400" dirty="0" smtClean="0"/>
          </a:p>
          <a:p>
            <a:endParaRPr lang="de-CH" sz="14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2656"/>
            <a:ext cx="6621463" cy="549052"/>
          </a:xfrm>
        </p:spPr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B</a:t>
            </a:r>
            <a:r>
              <a:rPr lang="de-DE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ern </a:t>
            </a:r>
            <a:r>
              <a:rPr lang="de-DE" dirty="0" smtClean="0">
                <a:solidFill>
                  <a:srgbClr val="FF0000"/>
                </a:solidFill>
              </a:rPr>
              <a:t>O</a:t>
            </a:r>
            <a:r>
              <a:rPr lang="de-DE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pen </a:t>
            </a:r>
            <a:r>
              <a:rPr lang="de-DE" dirty="0" smtClean="0">
                <a:solidFill>
                  <a:srgbClr val="FF0000"/>
                </a:solidFill>
              </a:rPr>
              <a:t>R</a:t>
            </a:r>
            <a:r>
              <a:rPr lang="de-DE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epository </a:t>
            </a:r>
            <a:r>
              <a:rPr lang="de-DE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smtClean="0">
                <a:solidFill>
                  <a:srgbClr val="FF0000"/>
                </a:solidFill>
              </a:rPr>
              <a:t>I</a:t>
            </a:r>
            <a:r>
              <a:rPr lang="de-DE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nformation </a:t>
            </a:r>
            <a:r>
              <a:rPr lang="de-DE" dirty="0" smtClean="0">
                <a:solidFill>
                  <a:srgbClr val="FF0000"/>
                </a:solidFill>
              </a:rPr>
              <a:t>S</a:t>
            </a:r>
            <a:r>
              <a:rPr lang="de-DE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ystem</a:t>
            </a:r>
            <a:endParaRPr lang="de-DE" sz="2000" b="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516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57CB-E4ED-467A-A712-A00C39E03012}" type="slidenum">
              <a:rPr lang="de-CH"/>
              <a:pPr/>
              <a:t>4</a:t>
            </a:fld>
            <a:endParaRPr lang="de-CH" sz="1400"/>
          </a:p>
        </p:txBody>
      </p:sp>
      <p:sp>
        <p:nvSpPr>
          <p:cNvPr id="12" name="Flussdiagramm: Verbindungsstelle 11"/>
          <p:cNvSpPr/>
          <p:nvPr/>
        </p:nvSpPr>
        <p:spPr bwMode="auto">
          <a:xfrm>
            <a:off x="4681046" y="2824818"/>
            <a:ext cx="2400493" cy="2194531"/>
          </a:xfrm>
          <a:prstGeom prst="flowChartConnector">
            <a:avLst/>
          </a:prstGeom>
          <a:solidFill>
            <a:schemeClr val="accent4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9" charset="0"/>
              </a:rPr>
              <a:t>BORIS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CH" sz="13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300" dirty="0" smtClean="0"/>
              <a:t>Open Access-Repository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CH" sz="13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300" dirty="0" smtClean="0"/>
              <a:t>Datenpool Evaluation</a:t>
            </a:r>
            <a:endParaRPr kumimoji="0" lang="de-CH" sz="1300" b="0" i="0" u="none" strike="noStrike" cap="none" normalizeH="0" baseline="0" dirty="0">
              <a:ln>
                <a:noFill/>
              </a:ln>
              <a:effectLst/>
              <a:latin typeface="Arial" pitchFamily="39" charset="0"/>
            </a:endParaRPr>
          </a:p>
        </p:txBody>
      </p:sp>
      <p:sp>
        <p:nvSpPr>
          <p:cNvPr id="13" name="Pfeil nach rechts 12"/>
          <p:cNvSpPr/>
          <p:nvPr/>
        </p:nvSpPr>
        <p:spPr bwMode="auto">
          <a:xfrm>
            <a:off x="381369" y="2861855"/>
            <a:ext cx="4046615" cy="2098974"/>
          </a:xfrm>
          <a:prstGeom prst="rightArrow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9" charset="0"/>
              </a:rPr>
              <a:t>Daten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CH" sz="1400" dirty="0" smtClean="0"/>
              <a:t>bibliographische Angaben = Metadaten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C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9" charset="0"/>
              </a:rPr>
              <a:t>veröffentlichte Arbeiten = </a:t>
            </a:r>
            <a:r>
              <a:rPr lang="de-CH" sz="1400" dirty="0" smtClean="0"/>
              <a:t>Volltexte</a:t>
            </a:r>
            <a:endParaRPr kumimoji="0" lang="de-CH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9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8225889" y="1641146"/>
            <a:ext cx="577669" cy="4452150"/>
          </a:xfrm>
          <a:prstGeom prst="rect">
            <a:avLst/>
          </a:prstGeom>
          <a:solidFill>
            <a:srgbClr val="F1EB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144000" tIns="45720" rIns="14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2000" dirty="0" smtClean="0"/>
              <a:t>g</a:t>
            </a: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9" charset="0"/>
              </a:rPr>
              <a:t>lobaler Zugriff auf Daten</a:t>
            </a:r>
            <a:endParaRPr kumimoji="0" lang="de-CH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9" charset="0"/>
            </a:endParaRPr>
          </a:p>
        </p:txBody>
      </p:sp>
      <p:sp>
        <p:nvSpPr>
          <p:cNvPr id="16" name="Pfeil nach rechts 15"/>
          <p:cNvSpPr/>
          <p:nvPr/>
        </p:nvSpPr>
        <p:spPr bwMode="auto">
          <a:xfrm rot="10800000">
            <a:off x="7308305" y="3566843"/>
            <a:ext cx="715050" cy="649214"/>
          </a:xfrm>
          <a:prstGeom prst="rightArrow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9" charset="0"/>
            </a:endParaRP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467544" y="188640"/>
            <a:ext cx="6621463" cy="7920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3000"/>
              </a:spcBef>
              <a:spcAft>
                <a:spcPts val="9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BORIS</a:t>
            </a:r>
            <a:br>
              <a:rPr kumimoji="0" lang="de-DE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Aufgaben und Ziele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16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CH" sz="1800" b="1" dirty="0" smtClean="0"/>
              <a:t>Was ist Open Access?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de-CH" sz="1600" dirty="0" smtClean="0"/>
              <a:t>„Open Access (OA) </a:t>
            </a:r>
            <a:r>
              <a:rPr lang="de-CH" sz="1600" dirty="0" err="1" smtClean="0"/>
              <a:t>literature</a:t>
            </a:r>
            <a:r>
              <a:rPr lang="de-CH" sz="1600" dirty="0" smtClean="0"/>
              <a:t> </a:t>
            </a:r>
            <a:r>
              <a:rPr lang="de-CH" sz="1600" dirty="0" err="1" smtClean="0"/>
              <a:t>is</a:t>
            </a:r>
            <a:r>
              <a:rPr lang="de-CH" sz="1600" dirty="0" smtClean="0"/>
              <a:t> digital, online, </a:t>
            </a:r>
            <a:r>
              <a:rPr lang="de-CH" sz="1600" dirty="0" err="1" smtClean="0"/>
              <a:t>free</a:t>
            </a:r>
            <a:r>
              <a:rPr lang="de-CH" sz="1600" dirty="0" smtClean="0"/>
              <a:t> </a:t>
            </a:r>
            <a:r>
              <a:rPr lang="de-CH" sz="1600" dirty="0" err="1" smtClean="0"/>
              <a:t>of</a:t>
            </a:r>
            <a:r>
              <a:rPr lang="de-CH" sz="1600" dirty="0" smtClean="0"/>
              <a:t> </a:t>
            </a:r>
            <a:r>
              <a:rPr lang="de-CH" sz="1600" dirty="0" err="1" smtClean="0"/>
              <a:t>charge</a:t>
            </a:r>
            <a:r>
              <a:rPr lang="de-CH" sz="1600" dirty="0" smtClean="0"/>
              <a:t>, </a:t>
            </a:r>
            <a:r>
              <a:rPr lang="de-CH" sz="1600" dirty="0" err="1" smtClean="0"/>
              <a:t>and</a:t>
            </a:r>
            <a:r>
              <a:rPr lang="de-CH" sz="1600" dirty="0" smtClean="0"/>
              <a:t> </a:t>
            </a:r>
            <a:r>
              <a:rPr lang="de-CH" sz="1600" dirty="0" err="1" smtClean="0"/>
              <a:t>free</a:t>
            </a:r>
            <a:r>
              <a:rPr lang="de-CH" sz="1600" dirty="0" smtClean="0"/>
              <a:t> </a:t>
            </a:r>
            <a:r>
              <a:rPr lang="de-CH" sz="1600" dirty="0" err="1" smtClean="0"/>
              <a:t>of</a:t>
            </a:r>
            <a:r>
              <a:rPr lang="de-CH" sz="1600" dirty="0" smtClean="0"/>
              <a:t> </a:t>
            </a:r>
            <a:r>
              <a:rPr lang="de-CH" sz="1600" dirty="0" err="1" smtClean="0"/>
              <a:t>most</a:t>
            </a:r>
            <a:r>
              <a:rPr lang="de-CH" sz="1600" dirty="0" smtClean="0"/>
              <a:t> </a:t>
            </a:r>
            <a:r>
              <a:rPr lang="de-CH" sz="1600" dirty="0" err="1" smtClean="0"/>
              <a:t>copyright</a:t>
            </a:r>
            <a:r>
              <a:rPr lang="de-CH" sz="1600" dirty="0" smtClean="0"/>
              <a:t> </a:t>
            </a:r>
            <a:r>
              <a:rPr lang="de-CH" sz="1600" dirty="0" err="1" smtClean="0"/>
              <a:t>and</a:t>
            </a:r>
            <a:r>
              <a:rPr lang="de-CH" sz="1600" dirty="0" smtClean="0"/>
              <a:t> </a:t>
            </a:r>
            <a:r>
              <a:rPr lang="de-CH" sz="1600" dirty="0" err="1" smtClean="0"/>
              <a:t>licensing</a:t>
            </a:r>
            <a:r>
              <a:rPr lang="de-CH" sz="1600" dirty="0" smtClean="0"/>
              <a:t> </a:t>
            </a:r>
            <a:r>
              <a:rPr lang="de-CH" sz="1600" dirty="0" err="1" smtClean="0"/>
              <a:t>restrictions</a:t>
            </a:r>
            <a:r>
              <a:rPr lang="de-CH" sz="1600" dirty="0" smtClean="0"/>
              <a:t>.“ (</a:t>
            </a:r>
            <a:r>
              <a:rPr lang="de-CH" sz="1600" dirty="0" err="1" smtClean="0"/>
              <a:t>Suber</a:t>
            </a:r>
            <a:r>
              <a:rPr lang="de-CH" sz="1600" dirty="0" smtClean="0"/>
              <a:t> 2012:4)</a:t>
            </a:r>
            <a:endParaRPr lang="de-CH" sz="1800" dirty="0" smtClean="0">
              <a:ea typeface="+mn-ea"/>
              <a:cs typeface="+mn-cs"/>
            </a:endParaRPr>
          </a:p>
          <a:p>
            <a:pPr>
              <a:buFont typeface="Wingdings" pitchFamily="2" charset="2"/>
              <a:buChar char="Ø"/>
            </a:pPr>
            <a:r>
              <a:rPr lang="de-CH" sz="1800" b="1" dirty="0" smtClean="0"/>
              <a:t>Warum Open Access?</a:t>
            </a:r>
          </a:p>
          <a:p>
            <a:pPr lvl="1">
              <a:buFont typeface="Arial" pitchFamily="34" charset="0"/>
              <a:buChar char="•"/>
            </a:pPr>
            <a:r>
              <a:rPr lang="de-CH" sz="1600" dirty="0" smtClean="0"/>
              <a:t>Not: Steigende Zeitschriftenpreise – Wissenschaftliche Informationsversorgung nicht mehr gesichert</a:t>
            </a:r>
          </a:p>
          <a:p>
            <a:pPr lvl="1">
              <a:buFont typeface="Arial" pitchFamily="34" charset="0"/>
              <a:buChar char="•"/>
            </a:pPr>
            <a:r>
              <a:rPr lang="de-CH" sz="1600" dirty="0" smtClean="0"/>
              <a:t>Chance: Digitalisierung, Internet – Möglichkeiten der weiteren Verbreitung von Forschungsergebnissen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de-CH" sz="1600" dirty="0" smtClean="0"/>
              <a:t>Wille: Wissenschaftskommunikation sollte nicht von Geschäftsmodellen abhängig sein</a:t>
            </a:r>
          </a:p>
          <a:p>
            <a:pPr>
              <a:buFont typeface="Wingdings" pitchFamily="2" charset="2"/>
              <a:buChar char="Ø"/>
            </a:pPr>
            <a:r>
              <a:rPr lang="de-CH" sz="1800" b="1" dirty="0" smtClean="0"/>
              <a:t>Wie geht Open Access?</a:t>
            </a:r>
          </a:p>
          <a:p>
            <a:pPr lvl="1">
              <a:buFont typeface="Arial" pitchFamily="34" charset="0"/>
              <a:buChar char="•"/>
            </a:pPr>
            <a:r>
              <a:rPr lang="de-CH" sz="1600" dirty="0" smtClean="0"/>
              <a:t>Goldener Weg: Der Verleger macht den Inhalt sofort frei zugänglich (Open Access-Zeitschriften, Open Access-Bücher)</a:t>
            </a:r>
          </a:p>
          <a:p>
            <a:pPr lvl="1">
              <a:buFont typeface="Arial" pitchFamily="34" charset="0"/>
              <a:buChar char="•"/>
            </a:pPr>
            <a:r>
              <a:rPr lang="de-CH" sz="1600" dirty="0" smtClean="0"/>
              <a:t>Grüner Weg: Selbstablage eines </a:t>
            </a:r>
            <a:r>
              <a:rPr lang="de-CH" sz="1600" dirty="0" err="1" smtClean="0"/>
              <a:t>pre-print</a:t>
            </a:r>
            <a:r>
              <a:rPr lang="de-CH" sz="1600" dirty="0" smtClean="0"/>
              <a:t> oder post-</a:t>
            </a:r>
            <a:r>
              <a:rPr lang="de-CH" sz="1600" dirty="0" err="1" smtClean="0"/>
              <a:t>print</a:t>
            </a:r>
            <a:r>
              <a:rPr lang="de-CH" sz="1600" dirty="0" smtClean="0"/>
              <a:t> in einem institutionellen oder fachlichen Repositorium</a:t>
            </a:r>
            <a:endParaRPr lang="de-CH" sz="18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9CA7-554C-46EC-BEAB-CB2090EEB6FF}" type="slidenum">
              <a:rPr lang="de-CH" smtClean="0"/>
              <a:pPr/>
              <a:t>5</a:t>
            </a:fld>
            <a:endParaRPr lang="de-CH" sz="140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6597562" cy="864096"/>
          </a:xfrm>
        </p:spPr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BORIS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sz="800" dirty="0" smtClean="0">
                <a:solidFill>
                  <a:srgbClr val="FF0000"/>
                </a:solidFill>
              </a:rPr>
              <a:t/>
            </a:r>
            <a:br>
              <a:rPr lang="de-DE" sz="800" dirty="0" smtClean="0">
                <a:solidFill>
                  <a:srgbClr val="FF0000"/>
                </a:solidFill>
              </a:rPr>
            </a:br>
            <a:r>
              <a:rPr lang="de-DE" b="0" dirty="0" smtClean="0">
                <a:solidFill>
                  <a:schemeClr val="tx1"/>
                </a:solidFill>
              </a:rPr>
              <a:t>als Open Access-Repositorium</a:t>
            </a:r>
            <a:endParaRPr lang="de-DE" sz="20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de-CH" sz="1800" dirty="0" smtClean="0"/>
              <a:t>Artikel, die in </a:t>
            </a:r>
            <a:r>
              <a:rPr lang="de-CH" sz="1800" b="1" dirty="0" err="1" smtClean="0"/>
              <a:t>Closed</a:t>
            </a:r>
            <a:r>
              <a:rPr lang="de-CH" sz="1800" b="1" dirty="0" smtClean="0"/>
              <a:t> Access-Zeitschriften </a:t>
            </a:r>
            <a:r>
              <a:rPr lang="de-CH" sz="1800" dirty="0" smtClean="0"/>
              <a:t>erschienen sind:</a:t>
            </a:r>
          </a:p>
          <a:p>
            <a:pPr lvl="1">
              <a:buFont typeface="Arial" pitchFamily="34" charset="0"/>
              <a:buChar char="•"/>
            </a:pPr>
            <a:r>
              <a:rPr lang="de-CH" sz="1600" dirty="0" smtClean="0"/>
              <a:t>Akzeptiertes Manuskript (= post-</a:t>
            </a:r>
            <a:r>
              <a:rPr lang="de-CH" sz="1600" dirty="0" err="1" smtClean="0"/>
              <a:t>print</a:t>
            </a:r>
            <a:r>
              <a:rPr lang="de-CH" sz="1600" dirty="0" smtClean="0"/>
              <a:t>): Kann i.d.R. sofort oder nach einem Embargo zugänglich gemacht werden</a:t>
            </a:r>
          </a:p>
          <a:p>
            <a:pPr lvl="1">
              <a:buFont typeface="Arial" pitchFamily="34" charset="0"/>
              <a:buChar char="•"/>
            </a:pPr>
            <a:r>
              <a:rPr lang="de-CH" sz="1600" dirty="0" smtClean="0"/>
              <a:t>Publizierte Fassung: Kann manchmal nach einem Embargo zugänglich gemacht werden</a:t>
            </a:r>
          </a:p>
          <a:p>
            <a:pPr lvl="1">
              <a:buNone/>
            </a:pPr>
            <a:endParaRPr lang="de-CH" sz="1800" dirty="0" smtClean="0"/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de-CH" sz="1800" dirty="0" smtClean="0"/>
              <a:t>Artikel, die in </a:t>
            </a:r>
            <a:r>
              <a:rPr lang="de-CH" sz="1800" b="1" dirty="0" smtClean="0"/>
              <a:t>Open Access-Zeitschriften </a:t>
            </a:r>
            <a:r>
              <a:rPr lang="de-CH" sz="1800" dirty="0" smtClean="0"/>
              <a:t>erschienen sind:</a:t>
            </a:r>
          </a:p>
          <a:p>
            <a:pPr lvl="1">
              <a:buFont typeface="Arial" pitchFamily="34" charset="0"/>
              <a:buChar char="•"/>
            </a:pPr>
            <a:r>
              <a:rPr lang="de-CH" sz="1600" dirty="0" smtClean="0"/>
              <a:t>Publizierte Fassung: Kann sofort frei zugänglich gemacht werden</a:t>
            </a:r>
            <a:endParaRPr lang="de-CH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9CA7-554C-46EC-BEAB-CB2090EEB6FF}" type="slidenum">
              <a:rPr lang="de-CH" smtClean="0"/>
              <a:pPr/>
              <a:t>6</a:t>
            </a:fld>
            <a:endParaRPr lang="de-CH" sz="140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22710" y="188640"/>
            <a:ext cx="7029610" cy="549052"/>
          </a:xfrm>
        </p:spPr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BORIS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sz="800" dirty="0" smtClean="0">
                <a:solidFill>
                  <a:srgbClr val="FF0000"/>
                </a:solidFill>
              </a:rPr>
              <a:t/>
            </a:r>
            <a:br>
              <a:rPr lang="de-DE" sz="800" dirty="0" smtClean="0">
                <a:solidFill>
                  <a:srgbClr val="FF0000"/>
                </a:solidFill>
              </a:rPr>
            </a:br>
            <a:r>
              <a:rPr lang="de-DE" b="0" dirty="0" smtClean="0">
                <a:solidFill>
                  <a:schemeClr val="tx1"/>
                </a:solidFill>
              </a:rPr>
              <a:t>Open Access-Repositorium: </a:t>
            </a:r>
            <a:r>
              <a:rPr lang="de-DE" b="0" dirty="0" smtClean="0">
                <a:solidFill>
                  <a:srgbClr val="FF0000"/>
                </a:solidFill>
              </a:rPr>
              <a:t>welche Volltexte?</a:t>
            </a:r>
            <a:endParaRPr lang="de-DE" sz="20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899592" y="6525344"/>
            <a:ext cx="71287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hlinkClick r:id="rId2"/>
              </a:rPr>
              <a:t>http://</a:t>
            </a:r>
            <a:r>
              <a:rPr lang="de-DE" sz="800" dirty="0" err="1">
                <a:hlinkClick r:id="rId2"/>
              </a:rPr>
              <a:t>boris.unibe.ch</a:t>
            </a:r>
            <a:r>
              <a:rPr lang="de-DE" sz="800" dirty="0">
                <a:hlinkClick r:id="rId2"/>
              </a:rPr>
              <a:t>/4721</a:t>
            </a:r>
            <a:endParaRPr lang="de-DE" sz="800" dirty="0"/>
          </a:p>
        </p:txBody>
      </p:sp>
      <p:pic>
        <p:nvPicPr>
          <p:cNvPr id="7" name="Bild 6" descr="Greco_et_al_DR_Proplebeia_24Mar1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669469"/>
            <a:ext cx="2808312" cy="3974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Bild 2" descr="art%3A10.1007%2Fs00040-011-0168-8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669469"/>
            <a:ext cx="2979094" cy="3960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hteck 3"/>
          <p:cNvSpPr/>
          <p:nvPr/>
        </p:nvSpPr>
        <p:spPr>
          <a:xfrm>
            <a:off x="1259632" y="5919083"/>
            <a:ext cx="30243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1" dirty="0" smtClean="0"/>
              <a:t>Akzeptierte Manuskript (post-</a:t>
            </a:r>
            <a:r>
              <a:rPr lang="de-DE" sz="1000" b="1" dirty="0" err="1" smtClean="0"/>
              <a:t>print</a:t>
            </a:r>
            <a:r>
              <a:rPr lang="de-DE" sz="1000" b="1" dirty="0" smtClean="0"/>
              <a:t>)</a:t>
            </a:r>
            <a:endParaRPr lang="de-DE" sz="1000" dirty="0"/>
          </a:p>
        </p:txBody>
      </p:sp>
      <p:sp>
        <p:nvSpPr>
          <p:cNvPr id="9" name="Rechteck 8"/>
          <p:cNvSpPr/>
          <p:nvPr/>
        </p:nvSpPr>
        <p:spPr>
          <a:xfrm>
            <a:off x="5004048" y="5919083"/>
            <a:ext cx="25202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1" dirty="0" smtClean="0"/>
              <a:t>Publizierte Version (Verlags-PDF)</a:t>
            </a:r>
            <a:endParaRPr lang="de-DE" sz="1000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22710" y="188640"/>
            <a:ext cx="7029610" cy="549052"/>
          </a:xfrm>
        </p:spPr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BORIS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sz="800" dirty="0" smtClean="0">
                <a:solidFill>
                  <a:srgbClr val="FF0000"/>
                </a:solidFill>
              </a:rPr>
              <a:t/>
            </a:r>
            <a:br>
              <a:rPr lang="de-DE" sz="800" dirty="0" smtClean="0">
                <a:solidFill>
                  <a:srgbClr val="FF0000"/>
                </a:solidFill>
              </a:rPr>
            </a:br>
            <a:r>
              <a:rPr lang="de-DE" b="0" dirty="0" smtClean="0">
                <a:solidFill>
                  <a:schemeClr val="tx1"/>
                </a:solidFill>
              </a:rPr>
              <a:t>Open Access-Repositorium: </a:t>
            </a:r>
            <a:r>
              <a:rPr lang="de-DE" b="0" dirty="0" smtClean="0">
                <a:solidFill>
                  <a:srgbClr val="FF0000"/>
                </a:solidFill>
              </a:rPr>
              <a:t>welche Volltexte?</a:t>
            </a:r>
            <a:endParaRPr lang="de-DE" sz="20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57CB-E4ED-467A-A712-A00C39E03012}" type="slidenum">
              <a:rPr lang="de-CH"/>
              <a:pPr/>
              <a:t>8</a:t>
            </a:fld>
            <a:endParaRPr lang="de-CH" sz="1400"/>
          </a:p>
        </p:txBody>
      </p:sp>
      <p:sp>
        <p:nvSpPr>
          <p:cNvPr id="11" name="Flussdiagramm: Zusammenführen 10"/>
          <p:cNvSpPr/>
          <p:nvPr/>
        </p:nvSpPr>
        <p:spPr bwMode="auto">
          <a:xfrm>
            <a:off x="35496" y="1378485"/>
            <a:ext cx="4392488" cy="5040560"/>
          </a:xfrm>
          <a:prstGeom prst="flowChartMerge">
            <a:avLst/>
          </a:prstGeom>
          <a:solidFill>
            <a:srgbClr val="F1EB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CH" sz="1800" dirty="0" smtClean="0">
              <a:solidFill>
                <a:srgbClr val="FFFF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CH" sz="1800" dirty="0" smtClean="0">
              <a:solidFill>
                <a:srgbClr val="FFFF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9" charset="0"/>
            </a:endParaRPr>
          </a:p>
        </p:txBody>
      </p:sp>
      <p:sp>
        <p:nvSpPr>
          <p:cNvPr id="12" name="Flussdiagramm: Verbindungsstelle 11"/>
          <p:cNvSpPr/>
          <p:nvPr/>
        </p:nvSpPr>
        <p:spPr bwMode="auto">
          <a:xfrm>
            <a:off x="5112631" y="2934543"/>
            <a:ext cx="2400493" cy="2194531"/>
          </a:xfrm>
          <a:prstGeom prst="flowChartConnector">
            <a:avLst/>
          </a:prstGeom>
          <a:solidFill>
            <a:schemeClr val="accent4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9" charset="0"/>
              </a:rPr>
              <a:t>BORIS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CH" sz="13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300" dirty="0" smtClean="0"/>
              <a:t>Open Access-Repository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CH" sz="13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300" dirty="0" smtClean="0"/>
              <a:t>Datenpool Evaluation</a:t>
            </a:r>
            <a:endParaRPr kumimoji="0" lang="de-CH" sz="1300" b="0" i="0" u="none" strike="noStrike" cap="none" normalizeH="0" baseline="0" dirty="0">
              <a:ln>
                <a:noFill/>
              </a:ln>
              <a:effectLst/>
              <a:latin typeface="Arial" pitchFamily="39" charset="0"/>
            </a:endParaRPr>
          </a:p>
        </p:txBody>
      </p:sp>
      <p:sp>
        <p:nvSpPr>
          <p:cNvPr id="13" name="Pfeil nach rechts 12"/>
          <p:cNvSpPr/>
          <p:nvPr/>
        </p:nvSpPr>
        <p:spPr bwMode="auto">
          <a:xfrm>
            <a:off x="3519998" y="3330015"/>
            <a:ext cx="1521767" cy="1432846"/>
          </a:xfrm>
          <a:prstGeom prst="rightArrow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9" charset="0"/>
              </a:rPr>
              <a:t>Daten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de-CH" sz="1400" dirty="0" smtClean="0"/>
              <a:t> Metadaten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de-C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9" charset="0"/>
              </a:rPr>
              <a:t> </a:t>
            </a:r>
            <a:r>
              <a:rPr lang="de-CH" sz="1400" dirty="0" smtClean="0"/>
              <a:t>Volltexte</a:t>
            </a:r>
            <a:endParaRPr kumimoji="0" lang="de-CH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9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8386819" y="1375059"/>
            <a:ext cx="577669" cy="5040560"/>
          </a:xfrm>
          <a:prstGeom prst="rect">
            <a:avLst/>
          </a:prstGeom>
          <a:solidFill>
            <a:srgbClr val="F1EB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144000" tIns="45720" rIns="14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2000" dirty="0" smtClean="0"/>
              <a:t>g</a:t>
            </a: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9" charset="0"/>
              </a:rPr>
              <a:t>lobaler Zugriff auf Daten</a:t>
            </a:r>
            <a:endParaRPr kumimoji="0" lang="de-CH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9" charset="0"/>
            </a:endParaRPr>
          </a:p>
        </p:txBody>
      </p:sp>
      <p:sp>
        <p:nvSpPr>
          <p:cNvPr id="16" name="Pfeil nach rechts 15"/>
          <p:cNvSpPr/>
          <p:nvPr/>
        </p:nvSpPr>
        <p:spPr bwMode="auto">
          <a:xfrm rot="10800000">
            <a:off x="7601365" y="3713143"/>
            <a:ext cx="715050" cy="649214"/>
          </a:xfrm>
          <a:prstGeom prst="rightArrow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9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95536" y="1378485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 smtClean="0">
                <a:solidFill>
                  <a:srgbClr val="FF0000"/>
                </a:solidFill>
              </a:rPr>
              <a:t>Mitarbeitende Uni Bern haben unterschiedliche Funktionen (=Rollen)</a:t>
            </a:r>
          </a:p>
        </p:txBody>
      </p:sp>
      <p:cxnSp>
        <p:nvCxnSpPr>
          <p:cNvPr id="19" name="Gerade Verbindung 18"/>
          <p:cNvCxnSpPr/>
          <p:nvPr/>
        </p:nvCxnSpPr>
        <p:spPr bwMode="auto">
          <a:xfrm>
            <a:off x="467544" y="2386597"/>
            <a:ext cx="352839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Gerade Verbindung 19"/>
          <p:cNvCxnSpPr/>
          <p:nvPr/>
        </p:nvCxnSpPr>
        <p:spPr bwMode="auto">
          <a:xfrm>
            <a:off x="784836" y="3106677"/>
            <a:ext cx="28803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Gerade Verbindung 21"/>
          <p:cNvCxnSpPr/>
          <p:nvPr/>
        </p:nvCxnSpPr>
        <p:spPr bwMode="auto">
          <a:xfrm>
            <a:off x="1187624" y="4042781"/>
            <a:ext cx="20882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Gerade Verbindung 22"/>
          <p:cNvCxnSpPr/>
          <p:nvPr/>
        </p:nvCxnSpPr>
        <p:spPr bwMode="auto">
          <a:xfrm>
            <a:off x="1619672" y="5050893"/>
            <a:ext cx="122413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feld 23"/>
          <p:cNvSpPr txBox="1"/>
          <p:nvPr/>
        </p:nvSpPr>
        <p:spPr>
          <a:xfrm>
            <a:off x="1843011" y="5214570"/>
            <a:ext cx="100811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2200" dirty="0" smtClean="0"/>
              <a:t>Admin</a:t>
            </a:r>
            <a:endParaRPr lang="de-CH" sz="2200" dirty="0"/>
          </a:p>
        </p:txBody>
      </p:sp>
      <p:sp>
        <p:nvSpPr>
          <p:cNvPr id="18" name="Textfeld 17"/>
          <p:cNvSpPr txBox="1"/>
          <p:nvPr/>
        </p:nvSpPr>
        <p:spPr>
          <a:xfrm>
            <a:off x="1554979" y="4343159"/>
            <a:ext cx="136815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2200" dirty="0" smtClean="0"/>
              <a:t>Editor Live</a:t>
            </a:r>
            <a:endParaRPr lang="de-CH" sz="2200" dirty="0"/>
          </a:p>
        </p:txBody>
      </p:sp>
      <p:sp>
        <p:nvSpPr>
          <p:cNvPr id="21" name="Textfeld 20"/>
          <p:cNvSpPr txBox="1"/>
          <p:nvPr/>
        </p:nvSpPr>
        <p:spPr>
          <a:xfrm>
            <a:off x="1816035" y="3442488"/>
            <a:ext cx="85571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2200" dirty="0" smtClean="0"/>
              <a:t>Editor</a:t>
            </a:r>
            <a:endParaRPr lang="de-CH" sz="2200" dirty="0"/>
          </a:p>
        </p:txBody>
      </p:sp>
      <p:sp>
        <p:nvSpPr>
          <p:cNvPr id="27" name="Textfeld 26"/>
          <p:cNvSpPr txBox="1"/>
          <p:nvPr/>
        </p:nvSpPr>
        <p:spPr>
          <a:xfrm>
            <a:off x="1728255" y="2552099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2200" dirty="0" smtClean="0"/>
              <a:t>Submitter</a:t>
            </a:r>
            <a:endParaRPr lang="de-CH" sz="2200" dirty="0"/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467544" y="188640"/>
            <a:ext cx="6621463" cy="7920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3000"/>
              </a:spcBef>
              <a:spcAft>
                <a:spcPts val="9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BORIS</a:t>
            </a:r>
            <a:br>
              <a:rPr kumimoji="0" lang="de-DE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wie </a:t>
            </a: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funktioniert‘s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 - 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Rollenkonzept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16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18"/>
          <p:cNvGrpSpPr/>
          <p:nvPr/>
        </p:nvGrpSpPr>
        <p:grpSpPr>
          <a:xfrm>
            <a:off x="1371443" y="3755622"/>
            <a:ext cx="312990" cy="366179"/>
            <a:chOff x="6451892" y="1418358"/>
            <a:chExt cx="345050" cy="403644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20" name="Pfeil nach rechts 19"/>
            <p:cNvSpPr/>
            <p:nvPr/>
          </p:nvSpPr>
          <p:spPr>
            <a:xfrm>
              <a:off x="6451892" y="1418358"/>
              <a:ext cx="345050" cy="4036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Pfeil nach rechts 4"/>
            <p:cNvSpPr/>
            <p:nvPr/>
          </p:nvSpPr>
          <p:spPr>
            <a:xfrm>
              <a:off x="6451892" y="1499087"/>
              <a:ext cx="241535" cy="2421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64429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de-CH" sz="1300" dirty="0"/>
            </a:p>
          </p:txBody>
        </p:sp>
      </p:grpSp>
      <p:grpSp>
        <p:nvGrpSpPr>
          <p:cNvPr id="8" name="Gruppieren 24"/>
          <p:cNvGrpSpPr/>
          <p:nvPr/>
        </p:nvGrpSpPr>
        <p:grpSpPr>
          <a:xfrm>
            <a:off x="3526920" y="3755622"/>
            <a:ext cx="312990" cy="366179"/>
            <a:chOff x="6451892" y="1418358"/>
            <a:chExt cx="345050" cy="403644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26" name="Pfeil nach rechts 25"/>
            <p:cNvSpPr/>
            <p:nvPr/>
          </p:nvSpPr>
          <p:spPr>
            <a:xfrm>
              <a:off x="6451892" y="1418358"/>
              <a:ext cx="345050" cy="4036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Pfeil nach rechts 4"/>
            <p:cNvSpPr/>
            <p:nvPr/>
          </p:nvSpPr>
          <p:spPr>
            <a:xfrm>
              <a:off x="6451892" y="1499087"/>
              <a:ext cx="241535" cy="2421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64429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de-CH" sz="1300" dirty="0"/>
            </a:p>
          </p:txBody>
        </p:sp>
      </p:grpSp>
      <p:grpSp>
        <p:nvGrpSpPr>
          <p:cNvPr id="9" name="Gruppieren 27"/>
          <p:cNvGrpSpPr/>
          <p:nvPr/>
        </p:nvGrpSpPr>
        <p:grpSpPr>
          <a:xfrm>
            <a:off x="5617080" y="3755622"/>
            <a:ext cx="312990" cy="366179"/>
            <a:chOff x="6451892" y="1418358"/>
            <a:chExt cx="345050" cy="403644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29" name="Pfeil nach rechts 28"/>
            <p:cNvSpPr/>
            <p:nvPr/>
          </p:nvSpPr>
          <p:spPr>
            <a:xfrm>
              <a:off x="6451892" y="1418358"/>
              <a:ext cx="345050" cy="4036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Pfeil nach rechts 4"/>
            <p:cNvSpPr/>
            <p:nvPr/>
          </p:nvSpPr>
          <p:spPr>
            <a:xfrm>
              <a:off x="6451892" y="1499087"/>
              <a:ext cx="241535" cy="2421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64429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de-CH" sz="1300" dirty="0"/>
            </a:p>
          </p:txBody>
        </p:sp>
      </p:grpSp>
      <p:grpSp>
        <p:nvGrpSpPr>
          <p:cNvPr id="10" name="Gruppieren 30"/>
          <p:cNvGrpSpPr/>
          <p:nvPr/>
        </p:nvGrpSpPr>
        <p:grpSpPr>
          <a:xfrm>
            <a:off x="7655519" y="3755622"/>
            <a:ext cx="312990" cy="366179"/>
            <a:chOff x="6451892" y="1418358"/>
            <a:chExt cx="345050" cy="403644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32" name="Pfeil nach rechts 31"/>
            <p:cNvSpPr/>
            <p:nvPr/>
          </p:nvSpPr>
          <p:spPr>
            <a:xfrm>
              <a:off x="6451892" y="1418358"/>
              <a:ext cx="345050" cy="4036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Pfeil nach rechts 4"/>
            <p:cNvSpPr/>
            <p:nvPr/>
          </p:nvSpPr>
          <p:spPr>
            <a:xfrm>
              <a:off x="6451892" y="1499087"/>
              <a:ext cx="241535" cy="2421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64429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de-CH" sz="1300" dirty="0"/>
            </a:p>
          </p:txBody>
        </p:sp>
      </p:grpSp>
      <p:grpSp>
        <p:nvGrpSpPr>
          <p:cNvPr id="13" name="Gruppieren 44"/>
          <p:cNvGrpSpPr>
            <a:grpSpLocks/>
          </p:cNvGrpSpPr>
          <p:nvPr/>
        </p:nvGrpSpPr>
        <p:grpSpPr bwMode="auto">
          <a:xfrm rot="5400000">
            <a:off x="1113072" y="3671963"/>
            <a:ext cx="504057" cy="365125"/>
            <a:chOff x="1656248" y="1286728"/>
            <a:chExt cx="312991" cy="366140"/>
          </a:xfrm>
          <a:solidFill>
            <a:schemeClr val="accent3">
              <a:lumMod val="50000"/>
            </a:schemeClr>
          </a:solidFill>
        </p:grpSpPr>
        <p:sp>
          <p:nvSpPr>
            <p:cNvPr id="46" name="Pfeil nach rechts 45"/>
            <p:cNvSpPr/>
            <p:nvPr/>
          </p:nvSpPr>
          <p:spPr>
            <a:xfrm>
              <a:off x="1656248" y="1286728"/>
              <a:ext cx="312991" cy="36614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Pfeil nach rechts 4"/>
            <p:cNvSpPr/>
            <p:nvPr/>
          </p:nvSpPr>
          <p:spPr>
            <a:xfrm>
              <a:off x="1654659" y="1359955"/>
              <a:ext cx="219252" cy="2196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de-CH" sz="1100"/>
            </a:p>
          </p:txBody>
        </p:sp>
      </p:grpSp>
      <p:sp>
        <p:nvSpPr>
          <p:cNvPr id="41" name="Abgerundetes Rechteck 40"/>
          <p:cNvSpPr/>
          <p:nvPr/>
        </p:nvSpPr>
        <p:spPr bwMode="auto">
          <a:xfrm>
            <a:off x="395536" y="1413000"/>
            <a:ext cx="1980000" cy="1944216"/>
          </a:xfrm>
          <a:prstGeom prst="roundRect">
            <a:avLst/>
          </a:prstGeom>
          <a:solidFill>
            <a:srgbClr val="F1EBE3"/>
          </a:solidFill>
          <a:ln>
            <a:solidFill>
              <a:srgbClr val="3C2814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9" charset="0"/>
              </a:rPr>
              <a:t>Submitter: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9" charset="0"/>
            </a:endParaRPr>
          </a:p>
          <a:p>
            <a:pPr>
              <a:buFont typeface="Arial" pitchFamily="34" charset="0"/>
              <a:buChar char="•"/>
            </a:pPr>
            <a:r>
              <a:rPr lang="de-CH" sz="2000" dirty="0" smtClean="0">
                <a:solidFill>
                  <a:schemeClr val="tx1"/>
                </a:solidFill>
                <a:latin typeface="Arial" pitchFamily="39" charset="0"/>
              </a:rPr>
              <a:t> </a:t>
            </a:r>
            <a:r>
              <a:rPr lang="de-CH" sz="1700" dirty="0" smtClean="0">
                <a:solidFill>
                  <a:schemeClr val="tx1"/>
                </a:solidFill>
                <a:latin typeface="Arial" pitchFamily="39" charset="0"/>
              </a:rPr>
              <a:t>Forschend</a:t>
            </a:r>
            <a:r>
              <a:rPr lang="de-CH" sz="1800" dirty="0" smtClean="0">
                <a:solidFill>
                  <a:schemeClr val="tx1"/>
                </a:solidFill>
                <a:latin typeface="Arial" pitchFamily="39" charset="0"/>
              </a:rPr>
              <a:t>e</a:t>
            </a:r>
          </a:p>
          <a:p>
            <a:pPr>
              <a:buFont typeface="Arial" pitchFamily="34" charset="0"/>
              <a:buChar char="•"/>
            </a:pPr>
            <a:r>
              <a:rPr lang="de-CH" sz="1800" dirty="0" smtClean="0">
                <a:solidFill>
                  <a:schemeClr val="tx1"/>
                </a:solidFill>
                <a:latin typeface="Arial" pitchFamily="39" charset="0"/>
              </a:rPr>
              <a:t> </a:t>
            </a:r>
            <a:r>
              <a:rPr lang="de-CH" sz="1700" dirty="0" smtClean="0">
                <a:solidFill>
                  <a:schemeClr val="tx1"/>
                </a:solidFill>
                <a:latin typeface="Arial" pitchFamily="39" charset="0"/>
              </a:rPr>
              <a:t>Delegierte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9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9" charset="0"/>
            </a:endParaRPr>
          </a:p>
        </p:txBody>
      </p:sp>
      <p:sp>
        <p:nvSpPr>
          <p:cNvPr id="42" name="Abgerundetes Rechteck 41"/>
          <p:cNvSpPr/>
          <p:nvPr/>
        </p:nvSpPr>
        <p:spPr bwMode="auto">
          <a:xfrm>
            <a:off x="2555776" y="1413000"/>
            <a:ext cx="1980000" cy="1944216"/>
          </a:xfrm>
          <a:prstGeom prst="roundRect">
            <a:avLst/>
          </a:prstGeom>
          <a:solidFill>
            <a:srgbClr val="F1EBE3"/>
          </a:solidFill>
          <a:ln>
            <a:solidFill>
              <a:srgbClr val="3C2814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2000" dirty="0" smtClean="0">
                <a:solidFill>
                  <a:srgbClr val="FF0000"/>
                </a:solidFill>
                <a:latin typeface="Arial" pitchFamily="39" charset="0"/>
              </a:rPr>
              <a:t>Editor: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CH" sz="2000" dirty="0" smtClean="0">
              <a:solidFill>
                <a:schemeClr val="tx1"/>
              </a:solidFill>
              <a:latin typeface="Arial" pitchFamily="39" charset="0"/>
            </a:endParaRPr>
          </a:p>
          <a:p>
            <a:pPr>
              <a:buFont typeface="Arial" pitchFamily="34" charset="0"/>
              <a:buChar char="•"/>
              <a:tabLst>
                <a:tab pos="144000" algn="l"/>
                <a:tab pos="180000" algn="l"/>
              </a:tabLst>
            </a:pPr>
            <a:r>
              <a:rPr lang="de-CH" sz="1800" dirty="0" smtClean="0">
                <a:solidFill>
                  <a:schemeClr val="tx1"/>
                </a:solidFill>
                <a:latin typeface="Arial" pitchFamily="39" charset="0"/>
              </a:rPr>
              <a:t> </a:t>
            </a:r>
            <a:r>
              <a:rPr lang="de-CH" sz="1700" dirty="0" smtClean="0">
                <a:solidFill>
                  <a:schemeClr val="tx1"/>
                </a:solidFill>
                <a:latin typeface="Arial" pitchFamily="39" charset="0"/>
              </a:rPr>
              <a:t>Bibliothekar-	Innen</a:t>
            </a:r>
          </a:p>
          <a:p>
            <a:pPr>
              <a:buFont typeface="Arial" pitchFamily="34" charset="0"/>
              <a:buChar char="•"/>
              <a:tabLst>
                <a:tab pos="144000" algn="l"/>
                <a:tab pos="180000" algn="l"/>
              </a:tabLst>
            </a:pPr>
            <a:r>
              <a:rPr lang="de-CH" sz="1800" dirty="0" smtClean="0">
                <a:solidFill>
                  <a:schemeClr val="tx1"/>
                </a:solidFill>
                <a:latin typeface="Arial" pitchFamily="39" charset="0"/>
              </a:rPr>
              <a:t> </a:t>
            </a:r>
            <a:r>
              <a:rPr lang="de-CH" sz="1700" dirty="0" smtClean="0">
                <a:solidFill>
                  <a:schemeClr val="tx1"/>
                </a:solidFill>
                <a:latin typeface="Arial" pitchFamily="39" charset="0"/>
              </a:rPr>
              <a:t>Eingabe-  	verantwortliche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CH" sz="2000" dirty="0" smtClean="0">
              <a:solidFill>
                <a:schemeClr val="tx1"/>
              </a:solidFill>
              <a:latin typeface="Arial" pitchFamily="39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9" charset="0"/>
            </a:endParaRPr>
          </a:p>
        </p:txBody>
      </p:sp>
      <p:sp>
        <p:nvSpPr>
          <p:cNvPr id="44" name="Abgerundetes Rechteck 43"/>
          <p:cNvSpPr/>
          <p:nvPr/>
        </p:nvSpPr>
        <p:spPr bwMode="auto">
          <a:xfrm>
            <a:off x="4788024" y="1413000"/>
            <a:ext cx="1980000" cy="1944216"/>
          </a:xfrm>
          <a:prstGeom prst="roundRect">
            <a:avLst/>
          </a:prstGeom>
          <a:solidFill>
            <a:srgbClr val="F1EBE3"/>
          </a:solidFill>
          <a:ln>
            <a:solidFill>
              <a:srgbClr val="3C2814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CH" sz="2000" dirty="0" smtClean="0">
                <a:solidFill>
                  <a:srgbClr val="FF0000"/>
                </a:solidFill>
                <a:latin typeface="Arial" pitchFamily="39" charset="0"/>
              </a:rPr>
              <a:t>Editor Live: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CH" sz="2000" dirty="0" smtClean="0">
              <a:solidFill>
                <a:schemeClr val="tx1"/>
              </a:solidFill>
              <a:latin typeface="Arial" pitchFamily="39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700" dirty="0" smtClean="0">
                <a:solidFill>
                  <a:schemeClr val="tx1"/>
                </a:solidFill>
                <a:latin typeface="Arial" pitchFamily="39" charset="0"/>
              </a:rPr>
              <a:t>Boris-Team</a:t>
            </a:r>
            <a:endParaRPr lang="de-CH" sz="1700" dirty="0">
              <a:solidFill>
                <a:schemeClr val="tx1"/>
              </a:solidFill>
              <a:latin typeface="Arial" pitchFamily="39" charset="0"/>
            </a:endParaRPr>
          </a:p>
        </p:txBody>
      </p:sp>
      <p:sp>
        <p:nvSpPr>
          <p:cNvPr id="45" name="Abgerundetes Rechteck 44"/>
          <p:cNvSpPr/>
          <p:nvPr/>
        </p:nvSpPr>
        <p:spPr bwMode="auto">
          <a:xfrm>
            <a:off x="6948264" y="1413000"/>
            <a:ext cx="1980000" cy="1944216"/>
          </a:xfrm>
          <a:prstGeom prst="roundRect">
            <a:avLst/>
          </a:prstGeom>
          <a:solidFill>
            <a:srgbClr val="F1EBE3"/>
          </a:solidFill>
          <a:ln>
            <a:solidFill>
              <a:srgbClr val="3C2814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de-CH" sz="2000" dirty="0" smtClean="0">
                <a:solidFill>
                  <a:srgbClr val="FF0000"/>
                </a:solidFill>
                <a:latin typeface="Arial" pitchFamily="39" charset="0"/>
              </a:rPr>
              <a:t>Admin: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CH" sz="2000" dirty="0" smtClean="0">
              <a:solidFill>
                <a:schemeClr val="tx1"/>
              </a:solidFill>
              <a:latin typeface="Arial" pitchFamily="39" charset="0"/>
            </a:endParaRPr>
          </a:p>
          <a:p>
            <a:pPr algn="ctr"/>
            <a:r>
              <a:rPr lang="de-CH" sz="1700" dirty="0" smtClean="0">
                <a:solidFill>
                  <a:schemeClr val="tx1"/>
                </a:solidFill>
                <a:latin typeface="Arial" pitchFamily="39" charset="0"/>
              </a:rPr>
              <a:t>Boris-Team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9" charset="0"/>
            </a:endParaRPr>
          </a:p>
        </p:txBody>
      </p:sp>
      <p:sp>
        <p:nvSpPr>
          <p:cNvPr id="48" name="Abgerundetes Rechteck 47"/>
          <p:cNvSpPr/>
          <p:nvPr/>
        </p:nvSpPr>
        <p:spPr bwMode="auto">
          <a:xfrm>
            <a:off x="395536" y="4365328"/>
            <a:ext cx="1980000" cy="2016000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>
            <a:solidFill>
              <a:srgbClr val="3C2814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700" dirty="0" smtClean="0">
                <a:solidFill>
                  <a:srgbClr val="FF0000"/>
                </a:solidFill>
                <a:latin typeface="Arial" pitchFamily="39" charset="0"/>
              </a:rPr>
              <a:t>Eingabe/Import von Metadaten und </a:t>
            </a:r>
            <a:r>
              <a:rPr kumimoji="0" lang="de-CH" sz="17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9" charset="0"/>
              </a:rPr>
              <a:t>Volltexten</a:t>
            </a:r>
            <a:endParaRPr kumimoji="0" lang="de-CH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9" charset="0"/>
            </a:endParaRPr>
          </a:p>
        </p:txBody>
      </p:sp>
      <p:sp>
        <p:nvSpPr>
          <p:cNvPr id="51" name="Abgerundetes Rechteck 50"/>
          <p:cNvSpPr/>
          <p:nvPr/>
        </p:nvSpPr>
        <p:spPr bwMode="auto">
          <a:xfrm>
            <a:off x="2555776" y="4365328"/>
            <a:ext cx="1980000" cy="2016000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>
            <a:solidFill>
              <a:srgbClr val="3C2814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CH" sz="1700" dirty="0" smtClean="0">
                <a:solidFill>
                  <a:srgbClr val="FF0000"/>
                </a:solidFill>
                <a:latin typeface="Arial" pitchFamily="39" charset="0"/>
              </a:rPr>
              <a:t>Kontrolle Metadaten</a:t>
            </a:r>
          </a:p>
          <a:p>
            <a:endParaRPr lang="de-CH" sz="1800" dirty="0" smtClean="0"/>
          </a:p>
          <a:p>
            <a:endParaRPr lang="de-CH" sz="1800" dirty="0" smtClean="0"/>
          </a:p>
          <a:p>
            <a:pPr algn="ctr"/>
            <a:r>
              <a:rPr lang="de-CH" sz="1400" dirty="0" smtClean="0"/>
              <a:t>(Bearbeitung von und Zugriff auf Daten anderer)</a:t>
            </a:r>
          </a:p>
        </p:txBody>
      </p:sp>
      <p:sp>
        <p:nvSpPr>
          <p:cNvPr id="54" name="Abgerundetes Rechteck 53"/>
          <p:cNvSpPr/>
          <p:nvPr/>
        </p:nvSpPr>
        <p:spPr bwMode="auto">
          <a:xfrm>
            <a:off x="4788024" y="4365328"/>
            <a:ext cx="1980000" cy="2016000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>
            <a:solidFill>
              <a:srgbClr val="3C2814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latinLnBrk="0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de-CH" sz="1700" dirty="0" smtClean="0">
                <a:solidFill>
                  <a:srgbClr val="FF0000"/>
                </a:solidFill>
                <a:latin typeface="Arial" pitchFamily="39" charset="0"/>
              </a:rPr>
              <a:t>Veröffentlichen von Daten, Rechteprüfung Volltexte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400" dirty="0" smtClean="0">
                <a:solidFill>
                  <a:schemeClr val="tx1"/>
                </a:solidFill>
                <a:latin typeface="Arial" pitchFamily="39" charset="0"/>
              </a:rPr>
              <a:t>(Zugriff auf und Bearbeitung von Daten anderer)</a:t>
            </a:r>
            <a:endParaRPr kumimoji="0" lang="de-CH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9" charset="0"/>
            </a:endParaRPr>
          </a:p>
        </p:txBody>
      </p:sp>
      <p:sp>
        <p:nvSpPr>
          <p:cNvPr id="57" name="Abgerundetes Rechteck 56"/>
          <p:cNvSpPr/>
          <p:nvPr/>
        </p:nvSpPr>
        <p:spPr bwMode="auto">
          <a:xfrm>
            <a:off x="6912480" y="4365328"/>
            <a:ext cx="1980000" cy="2016000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>
            <a:solidFill>
              <a:srgbClr val="3C2814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700" dirty="0" smtClean="0">
                <a:solidFill>
                  <a:srgbClr val="FF0000"/>
                </a:solidFill>
                <a:latin typeface="Arial" pitchFamily="39" charset="0"/>
              </a:rPr>
              <a:t>Qualitäts-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700" dirty="0" err="1" smtClean="0">
                <a:solidFill>
                  <a:srgbClr val="FF0000"/>
                </a:solidFill>
                <a:latin typeface="Arial" pitchFamily="39" charset="0"/>
              </a:rPr>
              <a:t>sicherung</a:t>
            </a:r>
            <a:endParaRPr lang="de-CH" sz="1700" dirty="0">
              <a:solidFill>
                <a:srgbClr val="FF0000"/>
              </a:solidFill>
              <a:latin typeface="Arial" pitchFamily="39" charset="0"/>
            </a:endParaRPr>
          </a:p>
        </p:txBody>
      </p:sp>
      <p:grpSp>
        <p:nvGrpSpPr>
          <p:cNvPr id="68" name="Gruppieren 44"/>
          <p:cNvGrpSpPr>
            <a:grpSpLocks/>
          </p:cNvGrpSpPr>
          <p:nvPr/>
        </p:nvGrpSpPr>
        <p:grpSpPr bwMode="auto">
          <a:xfrm rot="5400000">
            <a:off x="3345320" y="3671964"/>
            <a:ext cx="504058" cy="365125"/>
            <a:chOff x="1656248" y="1286728"/>
            <a:chExt cx="312991" cy="366140"/>
          </a:xfrm>
          <a:solidFill>
            <a:schemeClr val="accent3">
              <a:lumMod val="50000"/>
            </a:schemeClr>
          </a:solidFill>
        </p:grpSpPr>
        <p:sp>
          <p:nvSpPr>
            <p:cNvPr id="69" name="Pfeil nach rechts 68"/>
            <p:cNvSpPr/>
            <p:nvPr/>
          </p:nvSpPr>
          <p:spPr>
            <a:xfrm>
              <a:off x="1656248" y="1286728"/>
              <a:ext cx="312991" cy="36614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Pfeil nach rechts 4"/>
            <p:cNvSpPr/>
            <p:nvPr/>
          </p:nvSpPr>
          <p:spPr>
            <a:xfrm>
              <a:off x="1654659" y="1359955"/>
              <a:ext cx="219252" cy="2196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de-CH" sz="1100"/>
            </a:p>
          </p:txBody>
        </p:sp>
      </p:grpSp>
      <p:grpSp>
        <p:nvGrpSpPr>
          <p:cNvPr id="71" name="Gruppieren 44"/>
          <p:cNvGrpSpPr>
            <a:grpSpLocks/>
          </p:cNvGrpSpPr>
          <p:nvPr/>
        </p:nvGrpSpPr>
        <p:grpSpPr bwMode="auto">
          <a:xfrm rot="5400000">
            <a:off x="5577568" y="3671964"/>
            <a:ext cx="504058" cy="365125"/>
            <a:chOff x="1656248" y="1286728"/>
            <a:chExt cx="312991" cy="366140"/>
          </a:xfrm>
          <a:solidFill>
            <a:schemeClr val="accent3">
              <a:lumMod val="50000"/>
            </a:schemeClr>
          </a:solidFill>
        </p:grpSpPr>
        <p:sp>
          <p:nvSpPr>
            <p:cNvPr id="72" name="Pfeil nach rechts 71"/>
            <p:cNvSpPr/>
            <p:nvPr/>
          </p:nvSpPr>
          <p:spPr>
            <a:xfrm>
              <a:off x="1656248" y="1286728"/>
              <a:ext cx="312991" cy="36614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Pfeil nach rechts 4"/>
            <p:cNvSpPr/>
            <p:nvPr/>
          </p:nvSpPr>
          <p:spPr>
            <a:xfrm>
              <a:off x="1654659" y="1359955"/>
              <a:ext cx="219252" cy="2196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de-CH" sz="1100"/>
            </a:p>
          </p:txBody>
        </p:sp>
      </p:grpSp>
      <p:grpSp>
        <p:nvGrpSpPr>
          <p:cNvPr id="74" name="Gruppieren 44"/>
          <p:cNvGrpSpPr>
            <a:grpSpLocks/>
          </p:cNvGrpSpPr>
          <p:nvPr/>
        </p:nvGrpSpPr>
        <p:grpSpPr bwMode="auto">
          <a:xfrm rot="5400000">
            <a:off x="7737808" y="3671964"/>
            <a:ext cx="504058" cy="365125"/>
            <a:chOff x="1656248" y="1286728"/>
            <a:chExt cx="312991" cy="366140"/>
          </a:xfrm>
          <a:solidFill>
            <a:schemeClr val="accent3">
              <a:lumMod val="50000"/>
            </a:schemeClr>
          </a:solidFill>
        </p:grpSpPr>
        <p:sp>
          <p:nvSpPr>
            <p:cNvPr id="75" name="Pfeil nach rechts 74"/>
            <p:cNvSpPr/>
            <p:nvPr/>
          </p:nvSpPr>
          <p:spPr>
            <a:xfrm>
              <a:off x="1656248" y="1286728"/>
              <a:ext cx="312991" cy="36614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Pfeil nach rechts 4"/>
            <p:cNvSpPr/>
            <p:nvPr/>
          </p:nvSpPr>
          <p:spPr>
            <a:xfrm>
              <a:off x="1654659" y="1359955"/>
              <a:ext cx="219252" cy="2196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de-CH" sz="1100"/>
            </a:p>
          </p:txBody>
        </p:sp>
      </p:grpSp>
      <p:sp>
        <p:nvSpPr>
          <p:cNvPr id="78" name="Rectangle 2"/>
          <p:cNvSpPr txBox="1">
            <a:spLocks noChangeArrowheads="1"/>
          </p:cNvSpPr>
          <p:nvPr/>
        </p:nvSpPr>
        <p:spPr>
          <a:xfrm>
            <a:off x="467544" y="188640"/>
            <a:ext cx="6621463" cy="7920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3000"/>
              </a:spcBef>
              <a:spcAft>
                <a:spcPts val="9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BORIS</a:t>
            </a:r>
            <a:br>
              <a:rPr kumimoji="0" lang="de-DE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de-DE" kern="0" dirty="0" smtClean="0">
                <a:latin typeface="+mj-lt"/>
                <a:ea typeface="+mj-ea"/>
                <a:cs typeface="+mj-cs"/>
              </a:rPr>
              <a:t>w</a:t>
            </a: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ie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funktioniert‘s</a:t>
            </a:r>
            <a:r>
              <a:rPr lang="de-DE" kern="0" dirty="0" smtClean="0">
                <a:latin typeface="+mj-lt"/>
                <a:ea typeface="+mj-ea"/>
                <a:cs typeface="+mj-cs"/>
              </a:rPr>
              <a:t>? -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Workflow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b_powerpoint_weiss">
  <a:themeElements>
    <a:clrScheme name="">
      <a:dk1>
        <a:srgbClr val="000000"/>
      </a:dk1>
      <a:lt1>
        <a:srgbClr val="FFFFFF"/>
      </a:lt1>
      <a:dk2>
        <a:srgbClr val="000000"/>
      </a:dk2>
      <a:lt2>
        <a:srgbClr val="F6F6F6"/>
      </a:lt2>
      <a:accent1>
        <a:srgbClr val="E1EBF5"/>
      </a:accent1>
      <a:accent2>
        <a:srgbClr val="9CBDDE"/>
      </a:accent2>
      <a:accent3>
        <a:srgbClr val="FFFFFF"/>
      </a:accent3>
      <a:accent4>
        <a:srgbClr val="000000"/>
      </a:accent4>
      <a:accent5>
        <a:srgbClr val="EEF3F9"/>
      </a:accent5>
      <a:accent6>
        <a:srgbClr val="8DABC9"/>
      </a:accent6>
      <a:hlink>
        <a:srgbClr val="DF2046"/>
      </a:hlink>
      <a:folHlink>
        <a:srgbClr val="996670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9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424</Words>
  <Application>Microsoft Office PowerPoint</Application>
  <PresentationFormat>Bildschirmpräsentation (4:3)</PresentationFormat>
  <Paragraphs>151</Paragraphs>
  <Slides>13</Slides>
  <Notes>10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ub_powerpoint_weiss</vt:lpstr>
      <vt:lpstr>Folie 1</vt:lpstr>
      <vt:lpstr>Programm</vt:lpstr>
      <vt:lpstr>Bern Open Repository and Information System</vt:lpstr>
      <vt:lpstr>Folie 4</vt:lpstr>
      <vt:lpstr>BORIS  als Open Access-Repositorium</vt:lpstr>
      <vt:lpstr>BORIS  Open Access-Repositorium: welche Volltexte?</vt:lpstr>
      <vt:lpstr>BORIS  Open Access-Repositorium: welche Volltexte?</vt:lpstr>
      <vt:lpstr>Folie 8</vt:lpstr>
      <vt:lpstr>Folie 9</vt:lpstr>
      <vt:lpstr>BORIS  Einstiegsseite globaler Zugriff</vt:lpstr>
      <vt:lpstr>Folie 11</vt:lpstr>
      <vt:lpstr>Folie 12</vt:lpstr>
      <vt:lpstr>Folie 13</vt:lpstr>
    </vt:vector>
  </TitlesOfParts>
  <Company>Universität Bern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VERANSTALTUNG TITEL DER PRÄSENTATION</dc:title>
  <dc:creator>Schatzmann Regula</dc:creator>
  <cp:lastModifiedBy>tsadmin</cp:lastModifiedBy>
  <cp:revision>108</cp:revision>
  <cp:lastPrinted>2004-11-11T15:42:48Z</cp:lastPrinted>
  <dcterms:created xsi:type="dcterms:W3CDTF">2010-02-16T13:32:37Z</dcterms:created>
  <dcterms:modified xsi:type="dcterms:W3CDTF">2014-02-19T15:56:02Z</dcterms:modified>
</cp:coreProperties>
</file>