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3"/>
  </p:notesMasterIdLst>
  <p:handoutMasterIdLst>
    <p:handoutMasterId r:id="rId34"/>
  </p:handoutMasterIdLst>
  <p:sldIdLst>
    <p:sldId id="378" r:id="rId2"/>
    <p:sldId id="362" r:id="rId3"/>
    <p:sldId id="375" r:id="rId4"/>
    <p:sldId id="380" r:id="rId5"/>
    <p:sldId id="379" r:id="rId6"/>
    <p:sldId id="370" r:id="rId7"/>
    <p:sldId id="429" r:id="rId8"/>
    <p:sldId id="420" r:id="rId9"/>
    <p:sldId id="432" r:id="rId10"/>
    <p:sldId id="442" r:id="rId11"/>
    <p:sldId id="434" r:id="rId12"/>
    <p:sldId id="436" r:id="rId13"/>
    <p:sldId id="435" r:id="rId14"/>
    <p:sldId id="437" r:id="rId15"/>
    <p:sldId id="440" r:id="rId16"/>
    <p:sldId id="441" r:id="rId17"/>
    <p:sldId id="443" r:id="rId18"/>
    <p:sldId id="439" r:id="rId19"/>
    <p:sldId id="444" r:id="rId20"/>
    <p:sldId id="445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54" r:id="rId30"/>
    <p:sldId id="428" r:id="rId31"/>
    <p:sldId id="431" r:id="rId32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2" autoAdjust="0"/>
    <p:restoredTop sz="89746" autoAdjust="0"/>
  </p:normalViewPr>
  <p:slideViewPr>
    <p:cSldViewPr>
      <p:cViewPr>
        <p:scale>
          <a:sx n="100" d="100"/>
          <a:sy n="100" d="100"/>
        </p:scale>
        <p:origin x="2154" y="72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17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2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4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7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92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3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525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14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5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0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907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63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83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31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10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50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1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1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A5ED99-1F93-4FCB-9514-880A4E554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none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SzPct val="85000"/>
              <a:buFont typeface="Arial" panose="020B0604020202020204" pitchFamily="34" charset="0"/>
              <a:buChar char="•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Symbol" panose="05050102010706020507" pitchFamily="18" charset="2"/>
              <a:buChar char="-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4CBDFF2-F9B3-4615-93FD-7DC1526709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chulen.eduhi.at/brgrohrbach/galilei/erdbe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9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Wissenschaft?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Fakten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Erkenntnis und Logik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Induktivismus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sind Fakten?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Durch Sinne erfahrbare Gegenstände der Welt</a:t>
            </a:r>
          </a:p>
          <a:p>
            <a:r>
              <a:rPr lang="de-CH" dirty="0"/>
              <a:t>Tatsache – geteilte Erfahrung (Interpretation)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Zwei Probleme: </a:t>
            </a:r>
          </a:p>
          <a:p>
            <a:pPr marL="457200" indent="-457200">
              <a:buAutoNum type="arabicPeriod"/>
            </a:pPr>
            <a:r>
              <a:rPr lang="de-CH" dirty="0"/>
              <a:t>Situations- und Kulturabhängigkeit</a:t>
            </a:r>
          </a:p>
          <a:p>
            <a:pPr marL="457200" indent="-457200">
              <a:buAutoNum type="arabi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838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sind Fakten?</a:t>
            </a:r>
          </a:p>
        </p:txBody>
      </p:sp>
      <p:pic>
        <p:nvPicPr>
          <p:cNvPr id="7" name="Picture 2" descr="File:PSM V54 D322 Simple shape creating optical illusion 1.png">
            <a:extLst>
              <a:ext uri="{FF2B5EF4-FFF2-40B4-BE49-F238E27FC236}">
                <a16:creationId xmlns:a16="http://schemas.microsoft.com/office/drawing/2014/main" id="{821A7749-FC1A-4B9C-8DAD-2F664FFCB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99293"/>
            <a:ext cx="5376689" cy="464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5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sind Fakten?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Durch Sinne erfahrbare Gegenstände der Welt</a:t>
            </a:r>
          </a:p>
          <a:p>
            <a:r>
              <a:rPr lang="de-CH" dirty="0"/>
              <a:t>Tatsache – geteilte Erfahrung (Interpretation)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2 Probleme: </a:t>
            </a:r>
          </a:p>
          <a:p>
            <a:pPr marL="457200" indent="-457200">
              <a:buAutoNum type="arabicPeriod"/>
            </a:pPr>
            <a:r>
              <a:rPr lang="de-CH" dirty="0"/>
              <a:t>Situations- und Kulturabhängigkeit</a:t>
            </a:r>
          </a:p>
          <a:p>
            <a:pPr marL="457200" indent="-457200">
              <a:buAutoNum type="arabicPeriod"/>
            </a:pPr>
            <a:r>
              <a:rPr lang="de-CH" dirty="0"/>
              <a:t>Abhängigkeit von Vorwissen</a:t>
            </a:r>
          </a:p>
        </p:txBody>
      </p:sp>
    </p:spTree>
    <p:extLst>
      <p:ext uri="{BB962C8B-B14F-4D97-AF65-F5344CB8AC3E}">
        <p14:creationId xmlns:p14="http://schemas.microsoft.com/office/powerpoint/2010/main" val="10400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sind Fakten?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43060D4-A455-4930-A6D8-14E869ECE11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3661272"/>
              </p:ext>
            </p:extLst>
          </p:nvPr>
        </p:nvGraphicFramePr>
        <p:xfrm>
          <a:off x="395536" y="2060848"/>
          <a:ext cx="81819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m" r:id="rId3" imgW="8839200" imgH="4667385" progId="Excel.Sheet.8">
                  <p:embed/>
                </p:oleObj>
              </mc:Choice>
              <mc:Fallback>
                <p:oleObj name="Diagramm" r:id="rId3" imgW="8839200" imgH="4667385" progId="Excel.Shee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060848"/>
                        <a:ext cx="81819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Auf dem Röntgenbild kann der Arzt die Entzündungsherde sehen.">
            <a:extLst>
              <a:ext uri="{FF2B5EF4-FFF2-40B4-BE49-F238E27FC236}">
                <a16:creationId xmlns:a16="http://schemas.microsoft.com/office/drawing/2014/main" id="{B12DBC33-1BC5-4C92-8222-DC755BEE6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0031"/>
            <a:ext cx="6264000" cy="418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8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sind Fakten?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Vorwissen als Bedingung für Aussage über Tatsachen: </a:t>
            </a:r>
          </a:p>
          <a:p>
            <a:pPr lvl="1"/>
            <a:r>
              <a:rPr lang="de-CH" dirty="0"/>
              <a:t>Können also Tatsachen überhaupt zu Erkenntnis führen?</a:t>
            </a:r>
          </a:p>
          <a:p>
            <a:pPr lvl="1"/>
            <a:r>
              <a:rPr lang="de-CH" dirty="0"/>
              <a:t>Was passiert, wenn das Vorwissen falsch ist?</a:t>
            </a:r>
          </a:p>
          <a:p>
            <a:pPr lvl="1"/>
            <a:r>
              <a:rPr lang="de-CH" dirty="0"/>
              <a:t>Ist Wissenschaft nichts anderes als eine «moderne Religion» (Paul Karl Feyerabend)?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53251D0-4717-4679-B927-443780132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691063"/>
            <a:ext cx="1940020" cy="197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8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sind Fakten?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Teilweise Entkräftung der Kritik: </a:t>
            </a:r>
          </a:p>
          <a:p>
            <a:pPr lvl="1"/>
            <a:r>
              <a:rPr lang="de-CH" dirty="0"/>
              <a:t>Problem sind nicht die Tatsachen, sondern unsere Interpretation dieser Tatsachen</a:t>
            </a:r>
          </a:p>
          <a:p>
            <a:pPr lvl="1"/>
            <a:r>
              <a:rPr lang="de-CH" dirty="0"/>
              <a:t>Mehrere und verschiedene Tests können Zweifel an  Interpretationen teilweise ausräumen.</a:t>
            </a:r>
          </a:p>
          <a:p>
            <a:pPr lvl="1"/>
            <a:r>
              <a:rPr lang="de-CH" dirty="0"/>
              <a:t>Erweitertes Wissen (bessere Technologien, etc.) hilft, Interpretationen zu verbessern. </a:t>
            </a:r>
          </a:p>
          <a:p>
            <a:pPr lvl="1"/>
            <a:r>
              <a:rPr lang="de-CH" dirty="0"/>
              <a:t>Tatsachen sollen relevant sein</a:t>
            </a:r>
          </a:p>
          <a:p>
            <a:pPr marL="57150" indent="0">
              <a:buNone/>
            </a:pPr>
            <a:r>
              <a:rPr lang="de-CH" sz="2000" dirty="0">
                <a:sym typeface="Wingdings" panose="05000000000000000000" pitchFamily="2" charset="2"/>
              </a:rPr>
              <a:t> Unzulänglichkeit von Interpretation minimieren durch objektive Überprüfbarkeit und dauernde Infragestellung von Interpretation und Vorwissen</a:t>
            </a:r>
            <a:endParaRPr lang="de-CH" sz="2000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04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Wissenschaft?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Fakten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Erkenntnis und Logik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Induktivismus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C5E5FBCF-7AB1-4214-A362-9901A613E968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76056" y="2996952"/>
            <a:ext cx="3672408" cy="295232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32FFB559-B27E-43E7-94FE-94435984FAF6}"/>
              </a:ext>
            </a:extLst>
          </p:cNvPr>
          <p:cNvSpPr/>
          <p:nvPr/>
        </p:nvSpPr>
        <p:spPr bwMode="auto">
          <a:xfrm>
            <a:off x="5436096" y="4894263"/>
            <a:ext cx="2880320" cy="3556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9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Wie kommen wir zu Erkenntnis?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Wie kommen wir durch Interpretation von relevanten und objektiven Tatsachen zu neuem Wissen?</a:t>
            </a:r>
          </a:p>
          <a:p>
            <a:r>
              <a:rPr lang="de-CH" dirty="0"/>
              <a:t>Erkenntnis = Theorie = Wissen = Gesetz = allgemeine Aussage</a:t>
            </a:r>
          </a:p>
          <a:p>
            <a:r>
              <a:rPr lang="de-CH" dirty="0"/>
              <a:t>Erkenntnis lässt sich durch viele Beobachtungen bzw. Interpretationen von Tatsachen </a:t>
            </a:r>
            <a:r>
              <a:rPr lang="de-CH" i="1" dirty="0"/>
              <a:t>herleiten</a:t>
            </a:r>
          </a:p>
          <a:p>
            <a:pPr marL="457200" indent="-457200">
              <a:buAutoNum type="arabi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2991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Exkurs: Logik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Von Aussage A auf Aussage B schliessen – Deduktion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dirty="0"/>
              <a:t>	Prämisse 1</a:t>
            </a:r>
          </a:p>
          <a:p>
            <a:pPr marL="0" indent="0">
              <a:buNone/>
            </a:pPr>
            <a:r>
              <a:rPr lang="de-CH" dirty="0"/>
              <a:t>	Prämisse 2</a:t>
            </a:r>
          </a:p>
          <a:p>
            <a:pPr marL="0" indent="0">
              <a:buNone/>
            </a:pPr>
            <a:r>
              <a:rPr lang="de-CH" dirty="0"/>
              <a:t>	</a:t>
            </a:r>
          </a:p>
          <a:p>
            <a:pPr marL="0" indent="0">
              <a:buNone/>
            </a:pPr>
            <a:r>
              <a:rPr lang="de-CH" dirty="0"/>
              <a:t>	Konklusion</a:t>
            </a:r>
          </a:p>
          <a:p>
            <a:pPr marL="457200" indent="-457200">
              <a:buAutoNum type="arabicPeriod"/>
            </a:pPr>
            <a:endParaRPr lang="de-CH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518F1A6F-381E-4E67-9E45-A18BE091AC65}"/>
              </a:ext>
            </a:extLst>
          </p:cNvPr>
          <p:cNvCxnSpPr/>
          <p:nvPr/>
        </p:nvCxnSpPr>
        <p:spPr bwMode="auto">
          <a:xfrm>
            <a:off x="1907704" y="4869160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Geschweifte Klammer rechts 4">
            <a:extLst>
              <a:ext uri="{FF2B5EF4-FFF2-40B4-BE49-F238E27FC236}">
                <a16:creationId xmlns:a16="http://schemas.microsoft.com/office/drawing/2014/main" id="{073B8D4A-8EFA-4A03-99EB-0225E36A7A5E}"/>
              </a:ext>
            </a:extLst>
          </p:cNvPr>
          <p:cNvSpPr/>
          <p:nvPr/>
        </p:nvSpPr>
        <p:spPr bwMode="auto">
          <a:xfrm>
            <a:off x="3779912" y="3573016"/>
            <a:ext cx="360040" cy="194421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8B06AF0-FC14-4BA4-9B3C-304D1BDA91D5}"/>
              </a:ext>
            </a:extLst>
          </p:cNvPr>
          <p:cNvSpPr txBox="1"/>
          <p:nvPr/>
        </p:nvSpPr>
        <p:spPr>
          <a:xfrm>
            <a:off x="4283968" y="4361406"/>
            <a:ext cx="33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latin typeface="Apercu" panose="02000506040000020004" pitchFamily="50" charset="0"/>
              </a:rPr>
              <a:t>Deduktion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A43ABE9-AA01-4786-9526-AD9BB8D3B3DB}"/>
              </a:ext>
            </a:extLst>
          </p:cNvPr>
          <p:cNvSpPr txBox="1"/>
          <p:nvPr/>
        </p:nvSpPr>
        <p:spPr>
          <a:xfrm>
            <a:off x="4589114" y="5028826"/>
            <a:ext cx="3727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000" i="1" dirty="0">
                <a:latin typeface="Apercu" panose="02000506040000020004" pitchFamily="50" charset="0"/>
              </a:rPr>
              <a:t>Logisch gültig – «wahr»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85B9011-7736-4B2E-B71B-A79BA0F2995C}"/>
              </a:ext>
            </a:extLst>
          </p:cNvPr>
          <p:cNvSpPr txBox="1"/>
          <p:nvPr/>
        </p:nvSpPr>
        <p:spPr>
          <a:xfrm>
            <a:off x="4589114" y="5478814"/>
            <a:ext cx="4231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000" i="1" dirty="0">
                <a:latin typeface="Apercu" panose="02000506040000020004" pitchFamily="50" charset="0"/>
              </a:rPr>
              <a:t>Logisch ungültig – «Widerspruch»</a:t>
            </a:r>
          </a:p>
        </p:txBody>
      </p:sp>
    </p:spTree>
    <p:extLst>
      <p:ext uri="{BB962C8B-B14F-4D97-AF65-F5344CB8AC3E}">
        <p14:creationId xmlns:p14="http://schemas.microsoft.com/office/powerpoint/2010/main" val="27603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105" y="188208"/>
            <a:ext cx="1146928" cy="58586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Exkurs Logik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sz="1800" dirty="0"/>
              <a:t>Logik: Beispiele</a:t>
            </a:r>
          </a:p>
          <a:p>
            <a:pPr lvl="1"/>
            <a:r>
              <a:rPr lang="de-CH" sz="1600" dirty="0">
                <a:sym typeface="Wingdings" pitchFamily="2" charset="2"/>
              </a:rPr>
              <a:t>Prämisse 1: </a:t>
            </a:r>
            <a:r>
              <a:rPr lang="de-CH" sz="1600" i="1" dirty="0">
                <a:sym typeface="Wingdings" pitchFamily="2" charset="2"/>
              </a:rPr>
              <a:t>Alle Einführungsvorlesungen sind langweilig.</a:t>
            </a:r>
          </a:p>
          <a:p>
            <a:pPr lvl="1"/>
            <a:r>
              <a:rPr lang="de-CH" sz="1600" dirty="0"/>
              <a:t>Prämisse 2: </a:t>
            </a:r>
            <a:r>
              <a:rPr lang="de-CH" sz="1600" i="1" dirty="0"/>
              <a:t>Diese Vorlesung ist eine Einführungsvorlesung.</a:t>
            </a:r>
          </a:p>
          <a:p>
            <a:pPr lvl="1"/>
            <a:r>
              <a:rPr lang="de-CH" sz="1600" dirty="0"/>
              <a:t>Konklusion: </a:t>
            </a:r>
            <a:r>
              <a:rPr lang="de-CH" sz="1600" i="1" dirty="0"/>
              <a:t>Diese Vorlesung ist langweilig.</a:t>
            </a:r>
          </a:p>
          <a:p>
            <a:pPr>
              <a:buFont typeface="Wingdings"/>
              <a:buChar char="à"/>
            </a:pPr>
            <a:r>
              <a:rPr lang="de-CH" sz="1800" dirty="0"/>
              <a:t>Logisch gültige Deduktion</a:t>
            </a:r>
          </a:p>
          <a:p>
            <a:pPr lvl="1"/>
            <a:r>
              <a:rPr lang="de-CH" sz="1600" dirty="0">
                <a:sym typeface="Wingdings" pitchFamily="2" charset="2"/>
              </a:rPr>
              <a:t>Prämisse 1: </a:t>
            </a:r>
            <a:r>
              <a:rPr lang="de-CH" sz="1600" i="1" dirty="0">
                <a:sym typeface="Wingdings" pitchFamily="2" charset="2"/>
              </a:rPr>
              <a:t>Die meisten Einführungsvorlesungen sind langweilig.</a:t>
            </a:r>
          </a:p>
          <a:p>
            <a:pPr lvl="1"/>
            <a:r>
              <a:rPr lang="de-CH" sz="1600" dirty="0"/>
              <a:t>Prämisse 2: </a:t>
            </a:r>
            <a:r>
              <a:rPr lang="de-CH" sz="1600" i="1" dirty="0"/>
              <a:t>Diese Vorlesung ist eine Einführungsvorlesung.</a:t>
            </a:r>
          </a:p>
          <a:p>
            <a:pPr lvl="1"/>
            <a:r>
              <a:rPr lang="de-CH" sz="1600" dirty="0"/>
              <a:t>Konklusion: </a:t>
            </a:r>
            <a:r>
              <a:rPr lang="de-CH" sz="1600" i="1" dirty="0"/>
              <a:t>Diese Vorlesung ist langweilig.</a:t>
            </a:r>
          </a:p>
          <a:p>
            <a:pPr>
              <a:buFont typeface="Wingdings"/>
              <a:buChar char="à"/>
            </a:pPr>
            <a:r>
              <a:rPr lang="de-CH" sz="1800" dirty="0"/>
              <a:t>Logisch NICHT gültige Deduktion</a:t>
            </a:r>
          </a:p>
          <a:p>
            <a:pPr marL="457200" indent="-457200">
              <a:buAutoNum type="arabi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1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Wie kommen wir zu Erkenntnis?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Interpretation von Tatsachen = Prämisse</a:t>
            </a:r>
          </a:p>
          <a:p>
            <a:r>
              <a:rPr lang="de-CH" dirty="0"/>
              <a:t>Immer gleiche Beobachtungen = wahre Prämissen</a:t>
            </a:r>
          </a:p>
          <a:p>
            <a:r>
              <a:rPr lang="de-CH" dirty="0"/>
              <a:t>Logisch gültige Deduktion: Wahre Konklusion = wahre Erkenntnis (Theorie)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539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Wissenschaft?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Fakten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Erkenntnis und Logik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Induktivismus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Induktivismus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Wissenschaftstheorie, die davon ausgeht, dass von einzelnen Beobachtungen auf Erkenntnis (allgemeingültige Gesetze Theorie) geschlossen werden kann.</a:t>
            </a:r>
          </a:p>
          <a:p>
            <a:pPr marL="800100" lvl="2" indent="0">
              <a:buNone/>
            </a:pPr>
            <a:r>
              <a:rPr lang="de-CH" dirty="0"/>
              <a:t>Prämisse 1: Beobachtung «weisser Schwan»</a:t>
            </a:r>
          </a:p>
          <a:p>
            <a:pPr marL="800100" lvl="2" indent="0">
              <a:buNone/>
            </a:pPr>
            <a:r>
              <a:rPr lang="de-CH" dirty="0"/>
              <a:t>Prämisse 2: Beobachtung «weisser Schwan»</a:t>
            </a:r>
          </a:p>
          <a:p>
            <a:pPr marL="800100" lvl="2" indent="0">
              <a:buNone/>
            </a:pPr>
            <a:r>
              <a:rPr lang="de-CH" dirty="0"/>
              <a:t>Prämisse 3: Beobachtung «weisser Schwan»</a:t>
            </a:r>
          </a:p>
          <a:p>
            <a:pPr marL="800100" lvl="2" indent="0">
              <a:buNone/>
            </a:pPr>
            <a:r>
              <a:rPr lang="de-CH" dirty="0"/>
              <a:t>…</a:t>
            </a:r>
          </a:p>
          <a:p>
            <a:pPr marL="800100" lvl="2" indent="0">
              <a:buNone/>
            </a:pPr>
            <a:r>
              <a:rPr lang="de-CH" dirty="0"/>
              <a:t>Prämisse n: Beobachtung «weisser Schwan»</a:t>
            </a:r>
          </a:p>
          <a:p>
            <a:pPr marL="800100" lvl="2" indent="0">
              <a:buNone/>
            </a:pPr>
            <a:endParaRPr lang="de-CH" sz="1400" dirty="0"/>
          </a:p>
          <a:p>
            <a:pPr marL="800100" lvl="2" indent="0">
              <a:buNone/>
            </a:pPr>
            <a:r>
              <a:rPr lang="de-CH" sz="2000" b="1" dirty="0"/>
              <a:t>Konklusion: Alle Schwäne sind weiss</a:t>
            </a:r>
          </a:p>
          <a:p>
            <a:pPr marL="0" indent="0">
              <a:buNone/>
            </a:pPr>
            <a:endParaRPr lang="de-CH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E26405BD-2FAA-41A0-918C-BCF94E67310B}"/>
              </a:ext>
            </a:extLst>
          </p:cNvPr>
          <p:cNvCxnSpPr/>
          <p:nvPr/>
        </p:nvCxnSpPr>
        <p:spPr bwMode="auto">
          <a:xfrm>
            <a:off x="1763688" y="5805264"/>
            <a:ext cx="47525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944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das Problem des Induktivismus?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31394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Induktivismus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Probleme des Induktivismus: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Interpretationen von Tatsachen – wahr?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Können wir sicher sein, dass Beobachtungen stets und überall gleich sein werden? </a:t>
            </a:r>
          </a:p>
          <a:p>
            <a:pPr marL="0" indent="0">
              <a:buNone/>
            </a:pPr>
            <a:r>
              <a:rPr lang="de-CH" dirty="0"/>
              <a:t>Wenn aber nur eine Prämisse nicht wahr ist, kann auch die Konklusion nicht wahr sein.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36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Induktivismus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Versuch einer Verteidigung des Induktivismus; mindestens 3 Bedingungen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Möglichst viele Beobachtungen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Beobachtungen unter möglichst verschiedenen Bedingungen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Keine einzige Prämisse darf falsch sein.</a:t>
            </a:r>
          </a:p>
          <a:p>
            <a:pPr marL="57150" indent="0">
              <a:buNone/>
            </a:pPr>
            <a:r>
              <a:rPr lang="de-CH" sz="2000" dirty="0"/>
              <a:t>Wenn eine grosse Anzahl A unter einer grossen Vielfalt von Bedingungen beobachtet wird, und wenn alle diese beobachteten A ohne Ausnahme die Eigenschaft B besitzen, dann besitzen alle A die Eigenschaft B.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15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Induktivismus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Kritik an den Bedingungen: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Wie viele Beobachtungen reichen?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Wie müssen Bedingungen beschaffen sein? Worauf stützt sich Vorwissen?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Es ist nie ausgeschlossen, dass wir irgendwann, irgendwo eine falsche Prämisse finden.</a:t>
            </a:r>
          </a:p>
          <a:p>
            <a:pPr marL="400050"/>
            <a:r>
              <a:rPr lang="de-CH" dirty="0"/>
              <a:t>Weitere Probleme des Induktivismus:</a:t>
            </a:r>
          </a:p>
          <a:p>
            <a:pPr marL="800100" lvl="1"/>
            <a:r>
              <a:rPr lang="de-CH" dirty="0"/>
              <a:t>Nicht beobachtbare Phänomene?</a:t>
            </a:r>
          </a:p>
          <a:p>
            <a:pPr marL="800100" lvl="1"/>
            <a:r>
              <a:rPr lang="de-CH" dirty="0"/>
              <a:t>Induktionsproblem – Induktionsmethode mit Induktion begründen?</a:t>
            </a:r>
          </a:p>
          <a:p>
            <a:pPr marL="800100" lvl="1"/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326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Induktivismus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sz="2300" dirty="0"/>
              <a:t>Letzter Verteidigungsversuch: </a:t>
            </a:r>
            <a:r>
              <a:rPr lang="de-CH" sz="2300" i="1" dirty="0"/>
              <a:t>Wahrscheinlichkeit</a:t>
            </a:r>
          </a:p>
          <a:p>
            <a:pPr marL="0" indent="0">
              <a:buNone/>
            </a:pPr>
            <a:r>
              <a:rPr lang="de-CH" sz="2000" dirty="0"/>
              <a:t>Wenn eine grosse Anzahl A unter einer grossen Vielfalt von Bedingungen beobachtet wird, und wenn alle diese beobachteten A ohne Ausnahme die Eigenschaft B besitzen, dann besitzen WAHRSCHEINLICH alle A die Eigenschaft B.</a:t>
            </a:r>
          </a:p>
          <a:p>
            <a:endParaRPr lang="de-CH" sz="2000" dirty="0"/>
          </a:p>
          <a:p>
            <a:r>
              <a:rPr lang="de-CH" dirty="0"/>
              <a:t>Kritik: </a:t>
            </a:r>
          </a:p>
          <a:p>
            <a:pPr lvl="1"/>
            <a:r>
              <a:rPr lang="de-CH" dirty="0"/>
              <a:t>Wie viele Aussagen machen etwas wahrscheinlich?</a:t>
            </a:r>
          </a:p>
          <a:p>
            <a:pPr lvl="1"/>
            <a:r>
              <a:rPr lang="de-CH" dirty="0"/>
              <a:t>Vorwissen</a:t>
            </a:r>
          </a:p>
          <a:p>
            <a:pPr lvl="1"/>
            <a:r>
              <a:rPr lang="de-CH" dirty="0"/>
              <a:t>Induktionsproblem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661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Wissenschaft?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Fakten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Erkenntnis und Logik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Induktivismus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5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2.1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Was ist Wissenschaft?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47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5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Titelfolie: </a:t>
            </a:r>
            <a:r>
              <a:rPr lang="de-CH" sz="1050" dirty="0" err="1">
                <a:latin typeface="Apercu Light" panose="02000506030000020004" pitchFamily="50" charset="0"/>
              </a:rPr>
              <a:t>Wordle</a:t>
            </a:r>
            <a:r>
              <a:rPr lang="de-CH" sz="105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Rodin: Le </a:t>
            </a:r>
            <a:r>
              <a:rPr lang="de-CH" sz="1050" dirty="0" err="1">
                <a:latin typeface="Apercu Light" panose="02000506030000020004" pitchFamily="50" charset="0"/>
              </a:rPr>
              <a:t>Penseur</a:t>
            </a:r>
            <a:r>
              <a:rPr lang="de-CH" sz="1050" dirty="0">
                <a:latin typeface="Apercu Light" panose="02000506030000020004" pitchFamily="50" charset="0"/>
              </a:rPr>
              <a:t> (Spinner </a:t>
            </a:r>
            <a:r>
              <a:rPr lang="de-CH" sz="1050" dirty="0" err="1">
                <a:latin typeface="Apercu Light" panose="02000506030000020004" pitchFamily="50" charset="0"/>
              </a:rPr>
              <a:t>Gif</a:t>
            </a:r>
            <a:r>
              <a:rPr lang="de-CH" sz="1050" dirty="0">
                <a:latin typeface="Apercu Light" panose="02000506030000020004" pitchFamily="50" charset="0"/>
              </a:rPr>
              <a:t> </a:t>
            </a:r>
            <a:r>
              <a:rPr lang="de-CH" sz="1050" dirty="0" err="1">
                <a:latin typeface="Apercu Light" panose="02000506030000020004" pitchFamily="50" charset="0"/>
              </a:rPr>
              <a:t>by</a:t>
            </a:r>
            <a:r>
              <a:rPr lang="de-CH" sz="105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Alan F. Chalmers. Wege der Wissenschaft. Springer (Bild des Buch-Einbandes)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Galileo Galilei: </a:t>
            </a:r>
            <a:r>
              <a:rPr lang="de-DE" sz="1050" dirty="0">
                <a:latin typeface="Apercu Light" panose="02000506030000020004" pitchFamily="50" charset="0"/>
              </a:rPr>
              <a:t>gemalt von Justus </a:t>
            </a:r>
            <a:r>
              <a:rPr lang="de-DE" sz="1050" dirty="0" err="1">
                <a:latin typeface="Apercu Light" panose="02000506030000020004" pitchFamily="50" charset="0"/>
              </a:rPr>
              <a:t>Sustermans</a:t>
            </a:r>
            <a:r>
              <a:rPr lang="de-DE" sz="1050" dirty="0">
                <a:latin typeface="Apercu Light" panose="02000506030000020004" pitchFamily="50" charset="0"/>
              </a:rPr>
              <a:t> (1597–1681) Das Portrait ist in den Uffizien in Florenz ausgestellt (Bild: https://library.ethz.ch/standorte-und-medien/plattformen/virtuelle-ausstellungen/galileo-galilei/biografie.html)</a:t>
            </a:r>
            <a:endParaRPr lang="de-CH" sz="105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Pisa-Experiment: </a:t>
            </a:r>
            <a:r>
              <a:rPr lang="de-CH" sz="1050" dirty="0">
                <a:latin typeface="Apercu Light" panose="02000506030000020004" pitchFamily="50" charset="0"/>
                <a:hlinkClick r:id="rId3"/>
              </a:rPr>
              <a:t>http://schulen.eduhi.at/brgrohrbach/galilei/erdbe.htm</a:t>
            </a:r>
            <a:endParaRPr lang="de-CH" sz="105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Democratic Dilemma: Negative Korrelation zwischen Beteiligungshöhe und Beteiligungsqualität (Bühlmann 2013)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Paul Feyerabend in Berkeley (Foto von Grazia </a:t>
            </a:r>
            <a:r>
              <a:rPr lang="de-CH" sz="1050" dirty="0" err="1">
                <a:latin typeface="Apercu Light" panose="02000506030000020004" pitchFamily="50" charset="0"/>
              </a:rPr>
              <a:t>Borrini</a:t>
            </a:r>
            <a:r>
              <a:rPr lang="de-CH" sz="1050" dirty="0">
                <a:latin typeface="Apercu Light" panose="02000506030000020004" pitchFamily="50" charset="0"/>
              </a:rPr>
              <a:t>-Feyerabend (https://commons.wikimedia.org/wiki/File:Paul_Feyerabend_Berkeley.jpg)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>
            <a:off x="2195736" y="2902813"/>
            <a:ext cx="504056" cy="1906155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D8D5465-16DC-457B-8F8C-108CFE43AF87}"/>
              </a:ext>
            </a:extLst>
          </p:cNvPr>
          <p:cNvSpPr/>
          <p:nvPr/>
        </p:nvSpPr>
        <p:spPr bwMode="auto">
          <a:xfrm>
            <a:off x="827584" y="2171179"/>
            <a:ext cx="3528392" cy="413814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Wissenschaft?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Fakten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Erkenntnis und Logik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Induktivismus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</a:t>
            </a:r>
            <a:r>
              <a:rPr lang="de-CH"/>
              <a:t>ist Wissenschaft?</a:t>
            </a: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Wissenschaft?</a:t>
            </a:r>
          </a:p>
        </p:txBody>
      </p:sp>
      <p:pic>
        <p:nvPicPr>
          <p:cNvPr id="6" name="Picture 2" descr="http://t0.gstatic.com/images?q=tbn:ANd9GcS3MOSFxtex70WGlE7IpMFzww9BRRDoXmH6chLVy8_nwnxIWOwg">
            <a:extLst>
              <a:ext uri="{FF2B5EF4-FFF2-40B4-BE49-F238E27FC236}">
                <a16:creationId xmlns:a16="http://schemas.microsoft.com/office/drawing/2014/main" id="{6E4D1F14-1BFC-45EF-A2B3-7F2282040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70166"/>
            <a:ext cx="3118595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6A4A2DD-1408-41C6-9F38-F27F783D92B5}"/>
              </a:ext>
            </a:extLst>
          </p:cNvPr>
          <p:cNvSpPr txBox="1"/>
          <p:nvPr/>
        </p:nvSpPr>
        <p:spPr>
          <a:xfrm>
            <a:off x="4018187" y="2204864"/>
            <a:ext cx="4893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CH" sz="2000" dirty="0">
                <a:latin typeface="Apercu Light" panose="02000506030000020004" pitchFamily="50" charset="0"/>
              </a:rPr>
              <a:t>Wissenschaftstheorie – </a:t>
            </a:r>
          </a:p>
          <a:p>
            <a:pPr algn="l"/>
            <a:r>
              <a:rPr lang="de-CH" sz="2000" dirty="0">
                <a:latin typeface="Apercu Light" panose="02000506030000020004" pitchFamily="50" charset="0"/>
              </a:rPr>
              <a:t>die Wissenschaft von den Wissenschaften</a:t>
            </a:r>
          </a:p>
        </p:txBody>
      </p:sp>
    </p:spTree>
    <p:extLst>
      <p:ext uri="{BB962C8B-B14F-4D97-AF65-F5344CB8AC3E}">
        <p14:creationId xmlns:p14="http://schemas.microsoft.com/office/powerpoint/2010/main" val="324053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Wissenschaft?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Vorwissenschaftliches Wissen: </a:t>
            </a:r>
          </a:p>
          <a:p>
            <a:pPr lvl="1"/>
            <a:r>
              <a:rPr lang="de-CH" dirty="0"/>
              <a:t>«Wissenschaft basiert auf Fakten und Tatsachen»</a:t>
            </a:r>
          </a:p>
          <a:p>
            <a:pPr lvl="1"/>
            <a:r>
              <a:rPr lang="de-CH" dirty="0"/>
              <a:t>«Wissenschaft ist die Suche nach Wahrheit»</a:t>
            </a:r>
          </a:p>
          <a:p>
            <a:r>
              <a:rPr lang="de-CH" dirty="0"/>
              <a:t>Zwei Fragen: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Was sind Fakten/Tatsachen?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/>
              <a:t>Wie kommen wir von Tatsachen zu Wahrheit (Erkenntnis, Theorie)?</a:t>
            </a:r>
          </a:p>
        </p:txBody>
      </p:sp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Wissenschaft?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4E07CCF-B920-4181-AE3A-02C38B65C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07285"/>
            <a:ext cx="2374001" cy="399781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CCE68DF-04D6-444D-AB00-3DA6354F51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23569"/>
            <a:ext cx="5114127" cy="3997818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6047569-513C-45F8-B3D5-29F72A35202C}"/>
              </a:ext>
            </a:extLst>
          </p:cNvPr>
          <p:cNvSpPr txBox="1"/>
          <p:nvPr/>
        </p:nvSpPr>
        <p:spPr>
          <a:xfrm>
            <a:off x="755576" y="6165304"/>
            <a:ext cx="7774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000" dirty="0">
                <a:latin typeface="Apercu Light" panose="02000506030000020004" pitchFamily="50" charset="0"/>
              </a:rPr>
              <a:t>Erkenntnis beruht auf beobachtbaren Tatsachen</a:t>
            </a:r>
          </a:p>
        </p:txBody>
      </p:sp>
    </p:spTree>
    <p:extLst>
      <p:ext uri="{BB962C8B-B14F-4D97-AF65-F5344CB8AC3E}">
        <p14:creationId xmlns:p14="http://schemas.microsoft.com/office/powerpoint/2010/main" val="244557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966</Words>
  <Application>Microsoft Office PowerPoint</Application>
  <PresentationFormat>Bildschirmpräsentation (4:3)</PresentationFormat>
  <Paragraphs>201</Paragraphs>
  <Slides>31</Slides>
  <Notes>23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1" baseType="lpstr">
      <vt:lpstr>Antique Olive</vt:lpstr>
      <vt:lpstr>Apercu</vt:lpstr>
      <vt:lpstr>Apercu Light</vt:lpstr>
      <vt:lpstr>Arial</vt:lpstr>
      <vt:lpstr>Courier New</vt:lpstr>
      <vt:lpstr>Symbol</vt:lpstr>
      <vt:lpstr>Verdana</vt:lpstr>
      <vt:lpstr>Wingdings</vt:lpstr>
      <vt:lpstr>Design_Vorlesung 2016</vt:lpstr>
      <vt:lpstr>Diagramm</vt:lpstr>
      <vt:lpstr>PowerPoint-Präsentation</vt:lpstr>
      <vt:lpstr>Einführung in die Politikwissenschaft</vt:lpstr>
      <vt:lpstr>Lernvideo 2.1</vt:lpstr>
      <vt:lpstr>Wo wir uns befinden…</vt:lpstr>
      <vt:lpstr>Inhalt </vt:lpstr>
      <vt:lpstr>Was ist Wissenschaft?</vt:lpstr>
      <vt:lpstr>Was ist Wissenschaft?</vt:lpstr>
      <vt:lpstr>Was ist Wissenschaft?</vt:lpstr>
      <vt:lpstr>Was ist Wissenschaft?</vt:lpstr>
      <vt:lpstr>Inhalt </vt:lpstr>
      <vt:lpstr>Was sind Fakten?</vt:lpstr>
      <vt:lpstr>Was sind Fakten?</vt:lpstr>
      <vt:lpstr>Was sind Fakten?</vt:lpstr>
      <vt:lpstr>Was sind Fakten?</vt:lpstr>
      <vt:lpstr>Was sind Fakten?</vt:lpstr>
      <vt:lpstr>Was sind Fakten?</vt:lpstr>
      <vt:lpstr>Inhalt </vt:lpstr>
      <vt:lpstr>Wie kommen wir zu Erkenntnis?</vt:lpstr>
      <vt:lpstr>Exkurs: Logik</vt:lpstr>
      <vt:lpstr>Exkurs Logik</vt:lpstr>
      <vt:lpstr>Wie kommen wir zu Erkenntnis?</vt:lpstr>
      <vt:lpstr>Inhalt </vt:lpstr>
      <vt:lpstr>Induktivismus</vt:lpstr>
      <vt:lpstr>Was ist das Problem des Induktivismus?</vt:lpstr>
      <vt:lpstr>Induktivismus</vt:lpstr>
      <vt:lpstr>Induktivismus</vt:lpstr>
      <vt:lpstr>Induktivismus</vt:lpstr>
      <vt:lpstr>Induktivismus</vt:lpstr>
      <vt:lpstr>Inhalt 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577</cp:revision>
  <dcterms:created xsi:type="dcterms:W3CDTF">2008-11-14T10:19:50Z</dcterms:created>
  <dcterms:modified xsi:type="dcterms:W3CDTF">2021-08-06T12:48:35Z</dcterms:modified>
</cp:coreProperties>
</file>